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8" r:id="rId3"/>
    <p:sldId id="271" r:id="rId4"/>
    <p:sldId id="259" r:id="rId5"/>
    <p:sldId id="260" r:id="rId6"/>
    <p:sldId id="272" r:id="rId7"/>
    <p:sldId id="264" r:id="rId8"/>
  </p:sldIdLst>
  <p:sldSz cx="13004800" cy="9753600"/>
  <p:notesSz cx="9872663" cy="6797675"/>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озділ за промовчанням" id="{34C859B3-E01E-4694-8488-54F08E369225}">
          <p14:sldIdLst>
            <p14:sldId id="256"/>
            <p14:sldId id="258"/>
          </p14:sldIdLst>
        </p14:section>
        <p14:section name="Розділ без заголовка" id="{B28C67A6-D47A-4C37-9FD3-18C2C098A348}">
          <p14:sldIdLst>
            <p14:sldId id="271"/>
            <p14:sldId id="259"/>
            <p14:sldId id="260"/>
            <p14:sldId id="272"/>
            <p14:sldId id="26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9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A0EC5F-4A2A-4D82-9118-B771653D2A7C}" v="92" dt="2023-10-24T14:03:49.959"/>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1" autoAdjust="0"/>
    <p:restoredTop sz="94660"/>
  </p:normalViewPr>
  <p:slideViewPr>
    <p:cSldViewPr>
      <p:cViewPr varScale="1">
        <p:scale>
          <a:sx n="69" d="100"/>
          <a:sy n="69" d="100"/>
        </p:scale>
        <p:origin x="2004" y="48"/>
      </p:cViewPr>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Андрій Авторгов" userId="adb5b4f85af0c4ab" providerId="LiveId" clId="{05A0EC5F-4A2A-4D82-9118-B771653D2A7C}"/>
    <pc:docChg chg="undo custSel addSld delSld modSld modSection">
      <pc:chgData name="Андрій Авторгов" userId="adb5b4f85af0c4ab" providerId="LiveId" clId="{05A0EC5F-4A2A-4D82-9118-B771653D2A7C}" dt="2023-10-24T14:58:37.735" v="1581" actId="20577"/>
      <pc:docMkLst>
        <pc:docMk/>
      </pc:docMkLst>
      <pc:sldChg chg="modSp mod">
        <pc:chgData name="Андрій Авторгов" userId="adb5b4f85af0c4ab" providerId="LiveId" clId="{05A0EC5F-4A2A-4D82-9118-B771653D2A7C}" dt="2023-10-24T09:57:22.673" v="20" actId="20577"/>
        <pc:sldMkLst>
          <pc:docMk/>
          <pc:sldMk cId="0" sldId="256"/>
        </pc:sldMkLst>
        <pc:spChg chg="mod">
          <ac:chgData name="Андрій Авторгов" userId="adb5b4f85af0c4ab" providerId="LiveId" clId="{05A0EC5F-4A2A-4D82-9118-B771653D2A7C}" dt="2023-10-24T09:57:04.862" v="11" actId="6549"/>
          <ac:spMkLst>
            <pc:docMk/>
            <pc:sldMk cId="0" sldId="256"/>
            <ac:spMk id="2" creationId="{00000000-0000-0000-0000-000000000000}"/>
          </ac:spMkLst>
        </pc:spChg>
        <pc:spChg chg="mod">
          <ac:chgData name="Андрій Авторгов" userId="adb5b4f85af0c4ab" providerId="LiveId" clId="{05A0EC5F-4A2A-4D82-9118-B771653D2A7C}" dt="2023-10-24T09:57:22.673" v="20" actId="20577"/>
          <ac:spMkLst>
            <pc:docMk/>
            <pc:sldMk cId="0" sldId="256"/>
            <ac:spMk id="3" creationId="{00000000-0000-0000-0000-000000000000}"/>
          </ac:spMkLst>
        </pc:spChg>
      </pc:sldChg>
      <pc:sldChg chg="modSp mod">
        <pc:chgData name="Андрій Авторгов" userId="adb5b4f85af0c4ab" providerId="LiveId" clId="{05A0EC5F-4A2A-4D82-9118-B771653D2A7C}" dt="2023-10-24T12:34:12.146" v="831" actId="20577"/>
        <pc:sldMkLst>
          <pc:docMk/>
          <pc:sldMk cId="0" sldId="258"/>
        </pc:sldMkLst>
        <pc:spChg chg="mod">
          <ac:chgData name="Андрій Авторгов" userId="adb5b4f85af0c4ab" providerId="LiveId" clId="{05A0EC5F-4A2A-4D82-9118-B771653D2A7C}" dt="2023-10-24T10:05:22.994" v="100" actId="20577"/>
          <ac:spMkLst>
            <pc:docMk/>
            <pc:sldMk cId="0" sldId="258"/>
            <ac:spMk id="2" creationId="{00000000-0000-0000-0000-000000000000}"/>
          </ac:spMkLst>
        </pc:spChg>
        <pc:spChg chg="mod">
          <ac:chgData name="Андрій Авторгов" userId="adb5b4f85af0c4ab" providerId="LiveId" clId="{05A0EC5F-4A2A-4D82-9118-B771653D2A7C}" dt="2023-10-24T12:34:12.146" v="831" actId="20577"/>
          <ac:spMkLst>
            <pc:docMk/>
            <pc:sldMk cId="0" sldId="258"/>
            <ac:spMk id="3" creationId="{00000000-0000-0000-0000-000000000000}"/>
          </ac:spMkLst>
        </pc:spChg>
      </pc:sldChg>
      <pc:sldChg chg="addSp modSp mod">
        <pc:chgData name="Андрій Авторгов" userId="adb5b4f85af0c4ab" providerId="LiveId" clId="{05A0EC5F-4A2A-4D82-9118-B771653D2A7C}" dt="2023-10-24T14:56:56.758" v="1578" actId="20577"/>
        <pc:sldMkLst>
          <pc:docMk/>
          <pc:sldMk cId="0" sldId="259"/>
        </pc:sldMkLst>
        <pc:spChg chg="mod">
          <ac:chgData name="Андрій Авторгов" userId="adb5b4f85af0c4ab" providerId="LiveId" clId="{05A0EC5F-4A2A-4D82-9118-B771653D2A7C}" dt="2023-10-24T13:27:09.547" v="966" actId="255"/>
          <ac:spMkLst>
            <pc:docMk/>
            <pc:sldMk cId="0" sldId="259"/>
            <ac:spMk id="2" creationId="{00000000-0000-0000-0000-000000000000}"/>
          </ac:spMkLst>
        </pc:spChg>
        <pc:spChg chg="add mod">
          <ac:chgData name="Андрій Авторгов" userId="adb5b4f85af0c4ab" providerId="LiveId" clId="{05A0EC5F-4A2A-4D82-9118-B771653D2A7C}" dt="2023-10-24T14:56:56.758" v="1578" actId="20577"/>
          <ac:spMkLst>
            <pc:docMk/>
            <pc:sldMk cId="0" sldId="259"/>
            <ac:spMk id="4" creationId="{5E8383EC-E968-12A9-EE10-E029259FC9E3}"/>
          </ac:spMkLst>
        </pc:spChg>
        <pc:spChg chg="mod">
          <ac:chgData name="Андрій Авторгов" userId="adb5b4f85af0c4ab" providerId="LiveId" clId="{05A0EC5F-4A2A-4D82-9118-B771653D2A7C}" dt="2023-10-24T12:35:32.023" v="918" actId="1076"/>
          <ac:spMkLst>
            <pc:docMk/>
            <pc:sldMk cId="0" sldId="259"/>
            <ac:spMk id="5" creationId="{60ACCC56-3F15-BD84-8FDD-5A3DBD7A4128}"/>
          </ac:spMkLst>
        </pc:spChg>
      </pc:sldChg>
      <pc:sldChg chg="modSp mod">
        <pc:chgData name="Андрій Авторгов" userId="adb5b4f85af0c4ab" providerId="LiveId" clId="{05A0EC5F-4A2A-4D82-9118-B771653D2A7C}" dt="2023-10-24T14:57:38.909" v="1579" actId="20577"/>
        <pc:sldMkLst>
          <pc:docMk/>
          <pc:sldMk cId="0" sldId="260"/>
        </pc:sldMkLst>
        <pc:spChg chg="mod">
          <ac:chgData name="Андрій Авторгов" userId="adb5b4f85af0c4ab" providerId="LiveId" clId="{05A0EC5F-4A2A-4D82-9118-B771653D2A7C}" dt="2023-10-24T13:26:39.808" v="964" actId="20577"/>
          <ac:spMkLst>
            <pc:docMk/>
            <pc:sldMk cId="0" sldId="260"/>
            <ac:spMk id="2" creationId="{00000000-0000-0000-0000-000000000000}"/>
          </ac:spMkLst>
        </pc:spChg>
        <pc:spChg chg="mod">
          <ac:chgData name="Андрій Авторгов" userId="adb5b4f85af0c4ab" providerId="LiveId" clId="{05A0EC5F-4A2A-4D82-9118-B771653D2A7C}" dt="2023-10-24T14:57:38.909" v="1579" actId="20577"/>
          <ac:spMkLst>
            <pc:docMk/>
            <pc:sldMk cId="0" sldId="260"/>
            <ac:spMk id="5" creationId="{ACAD26E9-3A96-9E97-7DAA-C525892A66C6}"/>
          </ac:spMkLst>
        </pc:spChg>
      </pc:sldChg>
      <pc:sldChg chg="del">
        <pc:chgData name="Андрій Авторгов" userId="adb5b4f85af0c4ab" providerId="LiveId" clId="{05A0EC5F-4A2A-4D82-9118-B771653D2A7C}" dt="2023-10-24T13:31:36.588" v="969" actId="2696"/>
        <pc:sldMkLst>
          <pc:docMk/>
          <pc:sldMk cId="0" sldId="263"/>
        </pc:sldMkLst>
      </pc:sldChg>
      <pc:sldChg chg="del">
        <pc:chgData name="Андрій Авторгов" userId="adb5b4f85af0c4ab" providerId="LiveId" clId="{05A0EC5F-4A2A-4D82-9118-B771653D2A7C}" dt="2023-10-24T13:31:44.968" v="970" actId="2696"/>
        <pc:sldMkLst>
          <pc:docMk/>
          <pc:sldMk cId="572993975" sldId="270"/>
        </pc:sldMkLst>
      </pc:sldChg>
      <pc:sldChg chg="modSp mod">
        <pc:chgData name="Андрій Авторгов" userId="adb5b4f85af0c4ab" providerId="LiveId" clId="{05A0EC5F-4A2A-4D82-9118-B771653D2A7C}" dt="2023-10-24T12:33:11.642" v="788" actId="2711"/>
        <pc:sldMkLst>
          <pc:docMk/>
          <pc:sldMk cId="1530385679" sldId="271"/>
        </pc:sldMkLst>
        <pc:spChg chg="mod">
          <ac:chgData name="Андрій Авторгов" userId="adb5b4f85af0c4ab" providerId="LiveId" clId="{05A0EC5F-4A2A-4D82-9118-B771653D2A7C}" dt="2023-10-24T12:31:30.823" v="781"/>
          <ac:spMkLst>
            <pc:docMk/>
            <pc:sldMk cId="1530385679" sldId="271"/>
            <ac:spMk id="2" creationId="{00000000-0000-0000-0000-000000000000}"/>
          </ac:spMkLst>
        </pc:spChg>
        <pc:spChg chg="mod">
          <ac:chgData name="Андрій Авторгов" userId="adb5b4f85af0c4ab" providerId="LiveId" clId="{05A0EC5F-4A2A-4D82-9118-B771653D2A7C}" dt="2023-10-24T12:33:11.642" v="788" actId="2711"/>
          <ac:spMkLst>
            <pc:docMk/>
            <pc:sldMk cId="1530385679" sldId="271"/>
            <ac:spMk id="3" creationId="{00000000-0000-0000-0000-000000000000}"/>
          </ac:spMkLst>
        </pc:spChg>
      </pc:sldChg>
      <pc:sldChg chg="modSp add mod">
        <pc:chgData name="Андрій Авторгов" userId="adb5b4f85af0c4ab" providerId="LiveId" clId="{05A0EC5F-4A2A-4D82-9118-B771653D2A7C}" dt="2023-10-24T14:58:37.735" v="1581" actId="20577"/>
        <pc:sldMkLst>
          <pc:docMk/>
          <pc:sldMk cId="1345407213" sldId="272"/>
        </pc:sldMkLst>
        <pc:spChg chg="mod">
          <ac:chgData name="Андрій Авторгов" userId="adb5b4f85af0c4ab" providerId="LiveId" clId="{05A0EC5F-4A2A-4D82-9118-B771653D2A7C}" dt="2023-10-24T13:34:36.486" v="992" actId="20577"/>
          <ac:spMkLst>
            <pc:docMk/>
            <pc:sldMk cId="1345407213" sldId="272"/>
            <ac:spMk id="2" creationId="{00000000-0000-0000-0000-000000000000}"/>
          </ac:spMkLst>
        </pc:spChg>
        <pc:spChg chg="mod">
          <ac:chgData name="Андрій Авторгов" userId="adb5b4f85af0c4ab" providerId="LiveId" clId="{05A0EC5F-4A2A-4D82-9118-B771653D2A7C}" dt="2023-10-24T14:58:37.735" v="1581" actId="20577"/>
          <ac:spMkLst>
            <pc:docMk/>
            <pc:sldMk cId="1345407213" sldId="272"/>
            <ac:spMk id="5" creationId="{ACAD26E9-3A96-9E97-7DAA-C525892A66C6}"/>
          </ac:spMkLst>
        </pc:spChg>
      </pc:sldChg>
      <pc:sldChg chg="modSp del mod">
        <pc:chgData name="Андрій Авторгов" userId="adb5b4f85af0c4ab" providerId="LiveId" clId="{05A0EC5F-4A2A-4D82-9118-B771653D2A7C}" dt="2023-10-24T12:33:21.823" v="789" actId="2696"/>
        <pc:sldMkLst>
          <pc:docMk/>
          <pc:sldMk cId="1566952461" sldId="273"/>
        </pc:sldMkLst>
        <pc:spChg chg="mod">
          <ac:chgData name="Андрій Авторгов" userId="adb5b4f85af0c4ab" providerId="LiveId" clId="{05A0EC5F-4A2A-4D82-9118-B771653D2A7C}" dt="2023-10-24T10:13:18.192" v="478" actId="20577"/>
          <ac:spMkLst>
            <pc:docMk/>
            <pc:sldMk cId="1566952461" sldId="273"/>
            <ac:spMk id="2" creationId="{6F937E0D-0A0E-8390-520A-4A514B2DCA32}"/>
          </ac:spMkLst>
        </pc:spChg>
        <pc:spChg chg="mod">
          <ac:chgData name="Андрій Авторгов" userId="adb5b4f85af0c4ab" providerId="LiveId" clId="{05A0EC5F-4A2A-4D82-9118-B771653D2A7C}" dt="2023-10-24T11:48:19.352" v="572" actId="20577"/>
          <ac:spMkLst>
            <pc:docMk/>
            <pc:sldMk cId="1566952461" sldId="273"/>
            <ac:spMk id="3" creationId="{69D1F9C3-8F90-C559-B19A-80A6EEEAF12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5360" y="3023616"/>
            <a:ext cx="11054080" cy="2048255"/>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950720" y="5462016"/>
            <a:ext cx="9103360" cy="24384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10/24/2023</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900" b="0" i="0">
                <a:solidFill>
                  <a:srgbClr val="0059AA"/>
                </a:solidFill>
                <a:latin typeface="Roboto Lt"/>
                <a:cs typeface="Roboto Lt"/>
              </a:defRPr>
            </a:lvl1pPr>
          </a:lstStyle>
          <a:p>
            <a:endParaRPr/>
          </a:p>
        </p:txBody>
      </p:sp>
      <p:sp>
        <p:nvSpPr>
          <p:cNvPr id="3" name="Holder 3"/>
          <p:cNvSpPr>
            <a:spLocks noGrp="1"/>
          </p:cNvSpPr>
          <p:nvPr>
            <p:ph type="body" idx="1"/>
          </p:nvPr>
        </p:nvSpPr>
        <p:spPr/>
        <p:txBody>
          <a:bodyPr lIns="0" tIns="0" rIns="0" bIns="0"/>
          <a:lstStyle>
            <a:lvl1pPr>
              <a:defRPr sz="5000" b="0" i="0">
                <a:solidFill>
                  <a:srgbClr val="00274E"/>
                </a:solidFill>
                <a:latin typeface="Roboto Lt"/>
                <a:cs typeface="Roboto L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10/24/2023</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900" b="0" i="0">
                <a:solidFill>
                  <a:srgbClr val="0059AA"/>
                </a:solidFill>
                <a:latin typeface="Roboto Lt"/>
                <a:cs typeface="Roboto Lt"/>
              </a:defRPr>
            </a:lvl1pPr>
          </a:lstStyle>
          <a:p>
            <a:endParaRPr/>
          </a:p>
        </p:txBody>
      </p:sp>
      <p:sp>
        <p:nvSpPr>
          <p:cNvPr id="3" name="Holder 3"/>
          <p:cNvSpPr>
            <a:spLocks noGrp="1"/>
          </p:cNvSpPr>
          <p:nvPr>
            <p:ph sz="half" idx="2"/>
          </p:nvPr>
        </p:nvSpPr>
        <p:spPr>
          <a:xfrm>
            <a:off x="650240" y="2243328"/>
            <a:ext cx="5657088" cy="6437376"/>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697472" y="2243328"/>
            <a:ext cx="5657088" cy="6437376"/>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10/24/2023</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3004800" cy="9753600"/>
          </a:xfrm>
          <a:custGeom>
            <a:avLst/>
            <a:gdLst/>
            <a:ahLst/>
            <a:cxnLst/>
            <a:rect l="l" t="t" r="r" b="b"/>
            <a:pathLst>
              <a:path w="13004800" h="9753600">
                <a:moveTo>
                  <a:pt x="13004800" y="0"/>
                </a:moveTo>
                <a:lnTo>
                  <a:pt x="0" y="0"/>
                </a:lnTo>
                <a:lnTo>
                  <a:pt x="0" y="9753599"/>
                </a:lnTo>
                <a:lnTo>
                  <a:pt x="13004800" y="9753599"/>
                </a:lnTo>
                <a:lnTo>
                  <a:pt x="13004800" y="0"/>
                </a:lnTo>
                <a:close/>
              </a:path>
            </a:pathLst>
          </a:custGeom>
          <a:solidFill>
            <a:srgbClr val="002949"/>
          </a:solidFill>
        </p:spPr>
        <p:txBody>
          <a:bodyPr wrap="square" lIns="0" tIns="0" rIns="0" bIns="0" rtlCol="0"/>
          <a:lstStyle/>
          <a:p>
            <a:endParaRPr dirty="0"/>
          </a:p>
        </p:txBody>
      </p:sp>
      <p:sp>
        <p:nvSpPr>
          <p:cNvPr id="2" name="Holder 2"/>
          <p:cNvSpPr>
            <a:spLocks noGrp="1"/>
          </p:cNvSpPr>
          <p:nvPr>
            <p:ph type="title"/>
          </p:nvPr>
        </p:nvSpPr>
        <p:spPr/>
        <p:txBody>
          <a:bodyPr lIns="0" tIns="0" rIns="0" bIns="0"/>
          <a:lstStyle>
            <a:lvl1pPr>
              <a:defRPr sz="3900" b="0" i="0">
                <a:solidFill>
                  <a:srgbClr val="0059AA"/>
                </a:solidFill>
                <a:latin typeface="Roboto Lt"/>
                <a:cs typeface="Roboto L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10/24/2023</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3004800" cy="9753600"/>
          </a:xfrm>
          <a:custGeom>
            <a:avLst/>
            <a:gdLst/>
            <a:ahLst/>
            <a:cxnLst/>
            <a:rect l="l" t="t" r="r" b="b"/>
            <a:pathLst>
              <a:path w="13004800" h="9753600">
                <a:moveTo>
                  <a:pt x="13004800" y="0"/>
                </a:moveTo>
                <a:lnTo>
                  <a:pt x="0" y="0"/>
                </a:lnTo>
                <a:lnTo>
                  <a:pt x="0" y="9753599"/>
                </a:lnTo>
                <a:lnTo>
                  <a:pt x="13004800" y="9753599"/>
                </a:lnTo>
                <a:lnTo>
                  <a:pt x="13004800" y="0"/>
                </a:lnTo>
                <a:close/>
              </a:path>
            </a:pathLst>
          </a:custGeom>
          <a:solidFill>
            <a:srgbClr val="002949"/>
          </a:solidFill>
        </p:spPr>
        <p:txBody>
          <a:bodyPr wrap="square" lIns="0" tIns="0" rIns="0" bIns="0" rtlCol="0"/>
          <a:lstStyle/>
          <a:p>
            <a:endParaRPr dirty="0"/>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10/24/2023</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3004800" cy="9753600"/>
          </a:xfrm>
          <a:custGeom>
            <a:avLst/>
            <a:gdLst/>
            <a:ahLst/>
            <a:cxnLst/>
            <a:rect l="l" t="t" r="r" b="b"/>
            <a:pathLst>
              <a:path w="13004800" h="9753600">
                <a:moveTo>
                  <a:pt x="13004800" y="0"/>
                </a:moveTo>
                <a:lnTo>
                  <a:pt x="0" y="0"/>
                </a:lnTo>
                <a:lnTo>
                  <a:pt x="0" y="9753599"/>
                </a:lnTo>
                <a:lnTo>
                  <a:pt x="13004800" y="9753599"/>
                </a:lnTo>
                <a:lnTo>
                  <a:pt x="13004800" y="0"/>
                </a:lnTo>
                <a:close/>
              </a:path>
            </a:pathLst>
          </a:custGeom>
          <a:solidFill>
            <a:srgbClr val="F0E8E3"/>
          </a:solidFill>
        </p:spPr>
        <p:txBody>
          <a:bodyPr wrap="square" lIns="0" tIns="0" rIns="0" bIns="0" rtlCol="0"/>
          <a:lstStyle/>
          <a:p>
            <a:endParaRPr dirty="0"/>
          </a:p>
        </p:txBody>
      </p:sp>
      <p:sp>
        <p:nvSpPr>
          <p:cNvPr id="2" name="Holder 2"/>
          <p:cNvSpPr>
            <a:spLocks noGrp="1"/>
          </p:cNvSpPr>
          <p:nvPr>
            <p:ph type="title"/>
          </p:nvPr>
        </p:nvSpPr>
        <p:spPr>
          <a:xfrm>
            <a:off x="634493" y="754549"/>
            <a:ext cx="11735813" cy="623569"/>
          </a:xfrm>
          <a:prstGeom prst="rect">
            <a:avLst/>
          </a:prstGeom>
        </p:spPr>
        <p:txBody>
          <a:bodyPr wrap="square" lIns="0" tIns="0" rIns="0" bIns="0">
            <a:spAutoFit/>
          </a:bodyPr>
          <a:lstStyle>
            <a:lvl1pPr>
              <a:defRPr sz="3900" b="0" i="0">
                <a:solidFill>
                  <a:srgbClr val="0059AA"/>
                </a:solidFill>
                <a:latin typeface="Roboto Lt"/>
                <a:cs typeface="Roboto Lt"/>
              </a:defRPr>
            </a:lvl1pPr>
          </a:lstStyle>
          <a:p>
            <a:endParaRPr/>
          </a:p>
        </p:txBody>
      </p:sp>
      <p:sp>
        <p:nvSpPr>
          <p:cNvPr id="3" name="Holder 3"/>
          <p:cNvSpPr>
            <a:spLocks noGrp="1"/>
          </p:cNvSpPr>
          <p:nvPr>
            <p:ph type="body" idx="1"/>
          </p:nvPr>
        </p:nvSpPr>
        <p:spPr>
          <a:xfrm>
            <a:off x="526023" y="2208276"/>
            <a:ext cx="11806555" cy="2311400"/>
          </a:xfrm>
          <a:prstGeom prst="rect">
            <a:avLst/>
          </a:prstGeom>
        </p:spPr>
        <p:txBody>
          <a:bodyPr wrap="square" lIns="0" tIns="0" rIns="0" bIns="0">
            <a:spAutoFit/>
          </a:bodyPr>
          <a:lstStyle>
            <a:lvl1pPr>
              <a:defRPr sz="5000" b="0" i="0">
                <a:solidFill>
                  <a:srgbClr val="00274E"/>
                </a:solidFill>
                <a:latin typeface="Roboto Lt"/>
                <a:cs typeface="Roboto Lt"/>
              </a:defRPr>
            </a:lvl1pPr>
          </a:lstStyle>
          <a:p>
            <a:endParaRPr/>
          </a:p>
        </p:txBody>
      </p:sp>
      <p:sp>
        <p:nvSpPr>
          <p:cNvPr id="4" name="Holder 4"/>
          <p:cNvSpPr>
            <a:spLocks noGrp="1"/>
          </p:cNvSpPr>
          <p:nvPr>
            <p:ph type="ftr" sz="quarter" idx="5"/>
          </p:nvPr>
        </p:nvSpPr>
        <p:spPr>
          <a:xfrm>
            <a:off x="4421632" y="9070848"/>
            <a:ext cx="4161536" cy="48768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50240" y="9070848"/>
            <a:ext cx="2991104" cy="4876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10/24/2023</a:t>
            </a:fld>
            <a:endParaRPr lang="en-US" dirty="0"/>
          </a:p>
        </p:txBody>
      </p:sp>
      <p:sp>
        <p:nvSpPr>
          <p:cNvPr id="6" name="Holder 6"/>
          <p:cNvSpPr>
            <a:spLocks noGrp="1"/>
          </p:cNvSpPr>
          <p:nvPr>
            <p:ph type="sldNum" sz="quarter" idx="7"/>
          </p:nvPr>
        </p:nvSpPr>
        <p:spPr>
          <a:xfrm>
            <a:off x="9363456" y="9070848"/>
            <a:ext cx="2991104" cy="4876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63600" y="3205162"/>
            <a:ext cx="11430000" cy="2484655"/>
          </a:xfrm>
          <a:prstGeom prst="rect">
            <a:avLst/>
          </a:prstGeom>
        </p:spPr>
        <p:txBody>
          <a:bodyPr vert="horz" wrap="square" lIns="0" tIns="12065" rIns="0" bIns="0" rtlCol="0">
            <a:spAutoFit/>
          </a:bodyPr>
          <a:lstStyle/>
          <a:p>
            <a:pPr marL="12700" algn="ctr">
              <a:lnSpc>
                <a:spcPct val="100000"/>
              </a:lnSpc>
              <a:spcBef>
                <a:spcPts val="95"/>
              </a:spcBef>
            </a:pPr>
            <a:r>
              <a:rPr lang="uk-UA" sz="5300" spc="-345" dirty="0">
                <a:solidFill>
                  <a:srgbClr val="FFFFFF"/>
                </a:solidFill>
                <a:latin typeface="Roboto Lt"/>
                <a:cs typeface="Roboto Lt"/>
              </a:rPr>
              <a:t>Виконавче провадження після Перемоги</a:t>
            </a:r>
          </a:p>
          <a:p>
            <a:pPr marL="12700" algn="ctr">
              <a:lnSpc>
                <a:spcPct val="100000"/>
              </a:lnSpc>
              <a:spcBef>
                <a:spcPts val="95"/>
              </a:spcBef>
            </a:pPr>
            <a:endParaRPr lang="uk-UA" sz="5300" spc="-345" dirty="0">
              <a:solidFill>
                <a:srgbClr val="FFFFFF"/>
              </a:solidFill>
              <a:latin typeface="Roboto Lt"/>
              <a:cs typeface="Roboto Lt"/>
            </a:endParaRPr>
          </a:p>
          <a:p>
            <a:pPr marL="12700" algn="ctr">
              <a:lnSpc>
                <a:spcPct val="100000"/>
              </a:lnSpc>
              <a:spcBef>
                <a:spcPts val="95"/>
              </a:spcBef>
            </a:pPr>
            <a:r>
              <a:rPr lang="uk-UA" sz="5300" spc="-345" dirty="0">
                <a:solidFill>
                  <a:srgbClr val="FFFFFF"/>
                </a:solidFill>
                <a:latin typeface="Roboto Lt"/>
                <a:cs typeface="Roboto Lt"/>
              </a:rPr>
              <a:t>Розвиток законодавства та інституцій</a:t>
            </a:r>
            <a:endParaRPr lang="uk-UA" sz="5300" dirty="0">
              <a:latin typeface="Roboto Lt"/>
              <a:cs typeface="Roboto Lt"/>
            </a:endParaRPr>
          </a:p>
        </p:txBody>
      </p:sp>
      <p:sp>
        <p:nvSpPr>
          <p:cNvPr id="3" name="object 3"/>
          <p:cNvSpPr txBox="1"/>
          <p:nvPr/>
        </p:nvSpPr>
        <p:spPr>
          <a:xfrm>
            <a:off x="531812" y="6781444"/>
            <a:ext cx="10789285" cy="2530821"/>
          </a:xfrm>
          <a:prstGeom prst="rect">
            <a:avLst/>
          </a:prstGeom>
        </p:spPr>
        <p:txBody>
          <a:bodyPr vert="horz" wrap="square" lIns="0" tIns="93345" rIns="0" bIns="0" rtlCol="0">
            <a:spAutoFit/>
          </a:bodyPr>
          <a:lstStyle/>
          <a:p>
            <a:pPr marL="12700">
              <a:lnSpc>
                <a:spcPct val="100000"/>
              </a:lnSpc>
              <a:spcBef>
                <a:spcPts val="735"/>
              </a:spcBef>
            </a:pPr>
            <a:r>
              <a:rPr lang="uk-UA" sz="3400" spc="-210" dirty="0">
                <a:solidFill>
                  <a:srgbClr val="FFFFFF"/>
                </a:solidFill>
                <a:latin typeface="Roboto Lt"/>
                <a:cs typeface="Roboto Lt"/>
              </a:rPr>
              <a:t>Андрій АВТОРГОВ</a:t>
            </a:r>
          </a:p>
          <a:p>
            <a:pPr marL="12700">
              <a:lnSpc>
                <a:spcPct val="100000"/>
              </a:lnSpc>
              <a:spcBef>
                <a:spcPts val="735"/>
              </a:spcBef>
            </a:pPr>
            <a:r>
              <a:rPr lang="uk-UA" sz="3400" spc="-210" dirty="0">
                <a:solidFill>
                  <a:srgbClr val="FFFFFF"/>
                </a:solidFill>
                <a:latin typeface="Roboto Lt"/>
                <a:cs typeface="Roboto Lt"/>
              </a:rPr>
              <a:t>Приватний виконавець виконавчого округу м. Києва, к.ю.н.</a:t>
            </a:r>
            <a:endParaRPr sz="2000" dirty="0">
              <a:latin typeface="Roboto Lt"/>
              <a:cs typeface="Roboto Lt"/>
            </a:endParaRPr>
          </a:p>
          <a:p>
            <a:pPr>
              <a:lnSpc>
                <a:spcPct val="100000"/>
              </a:lnSpc>
            </a:pPr>
            <a:endParaRPr sz="2300" dirty="0">
              <a:latin typeface="Roboto Lt"/>
              <a:cs typeface="Roboto Lt"/>
            </a:endParaRPr>
          </a:p>
          <a:p>
            <a:pPr>
              <a:lnSpc>
                <a:spcPct val="100000"/>
              </a:lnSpc>
              <a:spcBef>
                <a:spcPts val="5"/>
              </a:spcBef>
            </a:pPr>
            <a:endParaRPr sz="2550" dirty="0">
              <a:latin typeface="Roboto Lt"/>
              <a:cs typeface="Roboto Lt"/>
            </a:endParaRPr>
          </a:p>
          <a:p>
            <a:pPr marL="12700">
              <a:lnSpc>
                <a:spcPct val="100000"/>
              </a:lnSpc>
            </a:pPr>
            <a:r>
              <a:rPr lang="uk-UA" sz="3600" spc="-140" dirty="0">
                <a:solidFill>
                  <a:srgbClr val="FFFFFF"/>
                </a:solidFill>
                <a:latin typeface="Roboto Lt"/>
                <a:cs typeface="Roboto Lt"/>
              </a:rPr>
              <a:t>26 жовтня </a:t>
            </a:r>
            <a:r>
              <a:rPr sz="3600" spc="-140" dirty="0">
                <a:solidFill>
                  <a:srgbClr val="FFFFFF"/>
                </a:solidFill>
                <a:latin typeface="Roboto Lt"/>
                <a:cs typeface="Roboto Lt"/>
              </a:rPr>
              <a:t>202</a:t>
            </a:r>
            <a:r>
              <a:rPr lang="uk-UA" sz="3600" spc="-140" dirty="0">
                <a:solidFill>
                  <a:srgbClr val="FFFFFF"/>
                </a:solidFill>
                <a:latin typeface="Roboto Lt"/>
                <a:cs typeface="Roboto Lt"/>
              </a:rPr>
              <a:t>3</a:t>
            </a:r>
            <a:r>
              <a:rPr sz="3600" spc="-35" dirty="0">
                <a:solidFill>
                  <a:srgbClr val="FFFFFF"/>
                </a:solidFill>
                <a:latin typeface="Roboto Lt"/>
                <a:cs typeface="Roboto Lt"/>
              </a:rPr>
              <a:t> </a:t>
            </a:r>
            <a:r>
              <a:rPr sz="3600" spc="-145" dirty="0">
                <a:solidFill>
                  <a:srgbClr val="FFFFFF"/>
                </a:solidFill>
                <a:latin typeface="Roboto Lt"/>
                <a:cs typeface="Roboto Lt"/>
              </a:rPr>
              <a:t>р</a:t>
            </a:r>
            <a:r>
              <a:rPr sz="3600" spc="-130" dirty="0">
                <a:solidFill>
                  <a:srgbClr val="FFFFFF"/>
                </a:solidFill>
                <a:latin typeface="Roboto Lt"/>
                <a:cs typeface="Roboto Lt"/>
              </a:rPr>
              <a:t>о</a:t>
            </a:r>
            <a:r>
              <a:rPr sz="3600" spc="-145" dirty="0">
                <a:solidFill>
                  <a:srgbClr val="FFFFFF"/>
                </a:solidFill>
                <a:latin typeface="Roboto Lt"/>
                <a:cs typeface="Roboto Lt"/>
              </a:rPr>
              <a:t>ку</a:t>
            </a:r>
            <a:endParaRPr sz="3600" dirty="0">
              <a:latin typeface="Roboto Lt"/>
              <a:cs typeface="Roboto 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1054352" y="457200"/>
            <a:ext cx="11037441" cy="1123384"/>
          </a:xfrm>
          <a:prstGeom prst="rect">
            <a:avLst/>
          </a:prstGeom>
        </p:spPr>
        <p:txBody>
          <a:bodyPr vert="horz" wrap="square" lIns="0" tIns="15240" rIns="0" bIns="0" rtlCol="0">
            <a:spAutoFit/>
          </a:bodyPr>
          <a:lstStyle/>
          <a:p>
            <a:pPr marL="12700" algn="just">
              <a:lnSpc>
                <a:spcPct val="100000"/>
              </a:lnSpc>
              <a:spcBef>
                <a:spcPts val="120"/>
              </a:spcBef>
            </a:pPr>
            <a:r>
              <a:rPr lang="ru-RU" sz="3600" spc="-250" dirty="0"/>
              <a:t>З яким станом справ у виконавчому провадженні йдемо в Європу?</a:t>
            </a:r>
          </a:p>
        </p:txBody>
      </p:sp>
      <p:sp>
        <p:nvSpPr>
          <p:cNvPr id="3" name="object 3"/>
          <p:cNvSpPr txBox="1"/>
          <p:nvPr/>
        </p:nvSpPr>
        <p:spPr>
          <a:xfrm>
            <a:off x="564832" y="2133600"/>
            <a:ext cx="11875135" cy="8459367"/>
          </a:xfrm>
          <a:prstGeom prst="rect">
            <a:avLst/>
          </a:prstGeom>
        </p:spPr>
        <p:txBody>
          <a:bodyPr vert="horz" wrap="square" lIns="0" tIns="33655" rIns="0" bIns="0" rtlCol="0">
            <a:spAutoFit/>
          </a:bodyPr>
          <a:lstStyle/>
          <a:p>
            <a:pPr marL="469265" marR="5715" indent="-457200" algn="just">
              <a:lnSpc>
                <a:spcPts val="3290"/>
              </a:lnSpc>
              <a:spcBef>
                <a:spcPts val="265"/>
              </a:spcBef>
              <a:buSzPct val="75000"/>
              <a:buFont typeface="Arial MT"/>
              <a:buChar char="•"/>
              <a:tabLst>
                <a:tab pos="469265" algn="l"/>
                <a:tab pos="469900" algn="l"/>
                <a:tab pos="2273300" algn="l"/>
                <a:tab pos="4587240" algn="l"/>
                <a:tab pos="6205220" algn="l"/>
                <a:tab pos="8827135" algn="l"/>
                <a:tab pos="10165715" algn="l"/>
              </a:tabLst>
            </a:pPr>
            <a:r>
              <a:rPr lang="uk-UA" sz="2800" dirty="0">
                <a:latin typeface="Roboto Lt"/>
                <a:cs typeface="Roboto Lt"/>
              </a:rPr>
              <a:t>«Привабливість держави як місця для інвестування та ведення бізнесу, безсумнівно, посилюється через наявність незалежної та ефективної судової системи. Саме тому передбачувані, своєчасні та виконувані правові рішення мають вкрай важливе значення саме тому судові реформи стали суттєвим структурним компонентом економічної стратегії Європейського Союзу».</a:t>
            </a:r>
          </a:p>
          <a:p>
            <a:pPr marL="469265" marR="5715" indent="-457200" algn="just">
              <a:lnSpc>
                <a:spcPts val="3290"/>
              </a:lnSpc>
              <a:spcBef>
                <a:spcPts val="265"/>
              </a:spcBef>
              <a:buSzPct val="75000"/>
              <a:buFont typeface="Arial MT"/>
              <a:buChar char="•"/>
              <a:tabLst>
                <a:tab pos="469265" algn="l"/>
                <a:tab pos="469900" algn="l"/>
                <a:tab pos="2273300" algn="l"/>
                <a:tab pos="4587240" algn="l"/>
                <a:tab pos="6205220" algn="l"/>
                <a:tab pos="8827135" algn="l"/>
                <a:tab pos="10165715" algn="l"/>
              </a:tabLst>
            </a:pPr>
            <a:endParaRPr lang="uk-UA" sz="2800" dirty="0">
              <a:latin typeface="Roboto Lt"/>
              <a:cs typeface="Roboto Lt"/>
            </a:endParaRPr>
          </a:p>
          <a:p>
            <a:pPr marL="469265" marR="5715" indent="-457200" algn="just">
              <a:lnSpc>
                <a:spcPts val="3290"/>
              </a:lnSpc>
              <a:spcBef>
                <a:spcPts val="265"/>
              </a:spcBef>
              <a:buSzPct val="75000"/>
              <a:buFont typeface="Arial MT"/>
              <a:buChar char="•"/>
              <a:tabLst>
                <a:tab pos="469265" algn="l"/>
                <a:tab pos="469900" algn="l"/>
                <a:tab pos="2273300" algn="l"/>
                <a:tab pos="4587240" algn="l"/>
                <a:tab pos="6205220" algn="l"/>
                <a:tab pos="8827135" algn="l"/>
                <a:tab pos="10165715" algn="l"/>
              </a:tabLst>
            </a:pPr>
            <a:r>
              <a:rPr lang="uk-UA" sz="2800" dirty="0">
                <a:latin typeface="Roboto Lt"/>
                <a:cs typeface="Roboto Lt"/>
              </a:rPr>
              <a:t>Україні потрібно:</a:t>
            </a:r>
          </a:p>
          <a:p>
            <a:pPr marL="469265" marR="5715" indent="-457200" algn="just">
              <a:lnSpc>
                <a:spcPts val="3290"/>
              </a:lnSpc>
              <a:spcBef>
                <a:spcPts val="265"/>
              </a:spcBef>
              <a:buSzPct val="75000"/>
              <a:buFont typeface="Arial MT"/>
              <a:buChar char="•"/>
              <a:tabLst>
                <a:tab pos="469265" algn="l"/>
                <a:tab pos="469900" algn="l"/>
                <a:tab pos="2273300" algn="l"/>
                <a:tab pos="4587240" algn="l"/>
                <a:tab pos="6205220" algn="l"/>
                <a:tab pos="8827135" algn="l"/>
                <a:tab pos="10165715" algn="l"/>
              </a:tabLst>
            </a:pPr>
            <a:r>
              <a:rPr lang="uk-UA" sz="2800" dirty="0">
                <a:latin typeface="Roboto Lt"/>
                <a:cs typeface="Roboto Lt"/>
              </a:rPr>
              <a:t>Переймати та імплементувати міжнародний досвід та кращі європейські практики.</a:t>
            </a:r>
          </a:p>
          <a:p>
            <a:pPr marL="469265" marR="5715" indent="-457200" algn="just">
              <a:lnSpc>
                <a:spcPts val="3290"/>
              </a:lnSpc>
              <a:spcBef>
                <a:spcPts val="265"/>
              </a:spcBef>
              <a:buSzPct val="75000"/>
              <a:buFont typeface="Arial MT"/>
              <a:buChar char="•"/>
              <a:tabLst>
                <a:tab pos="469265" algn="l"/>
                <a:tab pos="469900" algn="l"/>
                <a:tab pos="2273300" algn="l"/>
                <a:tab pos="4587240" algn="l"/>
                <a:tab pos="6205220" algn="l"/>
                <a:tab pos="8827135" algn="l"/>
                <a:tab pos="10165715" algn="l"/>
              </a:tabLst>
            </a:pPr>
            <a:endParaRPr lang="uk-UA" sz="2800" dirty="0">
              <a:latin typeface="Roboto Lt"/>
              <a:cs typeface="Roboto Lt"/>
            </a:endParaRPr>
          </a:p>
          <a:p>
            <a:pPr marL="469265" marR="5715" indent="-457200" algn="just">
              <a:lnSpc>
                <a:spcPts val="3290"/>
              </a:lnSpc>
              <a:spcBef>
                <a:spcPts val="265"/>
              </a:spcBef>
              <a:buSzPct val="75000"/>
              <a:buFont typeface="Arial MT"/>
              <a:buChar char="•"/>
              <a:tabLst>
                <a:tab pos="469265" algn="l"/>
                <a:tab pos="469900" algn="l"/>
                <a:tab pos="2273300" algn="l"/>
                <a:tab pos="4587240" algn="l"/>
                <a:tab pos="6205220" algn="l"/>
                <a:tab pos="8827135" algn="l"/>
                <a:tab pos="10165715" algn="l"/>
              </a:tabLst>
            </a:pPr>
            <a:r>
              <a:rPr lang="uk-UA" sz="2800" dirty="0">
                <a:latin typeface="Roboto Lt"/>
                <a:cs typeface="Roboto Lt"/>
              </a:rPr>
              <a:t>Не потрібно:</a:t>
            </a:r>
          </a:p>
          <a:p>
            <a:pPr marL="469265" marR="5715" indent="-457200" algn="just">
              <a:lnSpc>
                <a:spcPts val="3290"/>
              </a:lnSpc>
              <a:spcBef>
                <a:spcPts val="265"/>
              </a:spcBef>
              <a:buSzPct val="75000"/>
              <a:buFont typeface="Arial MT"/>
              <a:buChar char="•"/>
              <a:tabLst>
                <a:tab pos="469265" algn="l"/>
                <a:tab pos="469900" algn="l"/>
                <a:tab pos="2273300" algn="l"/>
                <a:tab pos="4587240" algn="l"/>
                <a:tab pos="6205220" algn="l"/>
                <a:tab pos="8827135" algn="l"/>
                <a:tab pos="10165715" algn="l"/>
              </a:tabLst>
            </a:pPr>
            <a:r>
              <a:rPr lang="uk-UA" sz="2800" dirty="0">
                <a:latin typeface="Roboto Lt"/>
                <a:cs typeface="Roboto Lt"/>
              </a:rPr>
              <a:t>Шукати якийсь свій власний, нікому не зрозумілий шлях;</a:t>
            </a:r>
          </a:p>
          <a:p>
            <a:pPr marL="469265" marR="5715" indent="-457200" algn="just">
              <a:lnSpc>
                <a:spcPts val="3290"/>
              </a:lnSpc>
              <a:spcBef>
                <a:spcPts val="265"/>
              </a:spcBef>
              <a:buSzPct val="75000"/>
              <a:buFont typeface="Arial MT"/>
              <a:buChar char="•"/>
              <a:tabLst>
                <a:tab pos="469265" algn="l"/>
                <a:tab pos="469900" algn="l"/>
                <a:tab pos="2273300" algn="l"/>
                <a:tab pos="4587240" algn="l"/>
                <a:tab pos="6205220" algn="l"/>
                <a:tab pos="8827135" algn="l"/>
                <a:tab pos="10165715" algn="l"/>
              </a:tabLst>
            </a:pPr>
            <a:r>
              <a:rPr lang="uk-UA" sz="2800" dirty="0">
                <a:latin typeface="Roboto Lt"/>
                <a:cs typeface="Roboto Lt"/>
              </a:rPr>
              <a:t>Винаходити «паспорти реформ», «центри виконання рішень», «соціально орієнтоване законодавство про виконавче провадження», тощо…</a:t>
            </a:r>
          </a:p>
          <a:p>
            <a:pPr marL="469265" marR="5715" indent="-457200" algn="just">
              <a:lnSpc>
                <a:spcPts val="3290"/>
              </a:lnSpc>
              <a:spcBef>
                <a:spcPts val="265"/>
              </a:spcBef>
              <a:buSzPct val="75000"/>
              <a:buFont typeface="Arial MT"/>
              <a:buChar char="•"/>
              <a:tabLst>
                <a:tab pos="469265" algn="l"/>
                <a:tab pos="469900" algn="l"/>
                <a:tab pos="2273300" algn="l"/>
                <a:tab pos="4587240" algn="l"/>
                <a:tab pos="6205220" algn="l"/>
                <a:tab pos="8827135" algn="l"/>
                <a:tab pos="10165715" algn="l"/>
              </a:tabLst>
            </a:pPr>
            <a:endParaRPr lang="uk-UA" sz="2800" dirty="0">
              <a:latin typeface="Roboto Lt"/>
              <a:cs typeface="Roboto Lt"/>
            </a:endParaRPr>
          </a:p>
          <a:p>
            <a:pPr marL="469265" marR="5715" indent="-457200" algn="just">
              <a:lnSpc>
                <a:spcPts val="3290"/>
              </a:lnSpc>
              <a:spcBef>
                <a:spcPts val="265"/>
              </a:spcBef>
              <a:buSzPct val="75000"/>
              <a:buFont typeface="Arial MT"/>
              <a:buChar char="•"/>
              <a:tabLst>
                <a:tab pos="469265" algn="l"/>
                <a:tab pos="469900" algn="l"/>
                <a:tab pos="2273300" algn="l"/>
                <a:tab pos="4587240" algn="l"/>
                <a:tab pos="6205220" algn="l"/>
                <a:tab pos="8827135" algn="l"/>
                <a:tab pos="10165715" algn="l"/>
              </a:tabLst>
            </a:pPr>
            <a:endParaRPr lang="uk-UA" sz="2800" dirty="0">
              <a:latin typeface="Roboto Lt"/>
              <a:cs typeface="Roboto Lt"/>
            </a:endParaRPr>
          </a:p>
          <a:p>
            <a:pPr marL="469265" marR="5715" indent="-457200" algn="just">
              <a:lnSpc>
                <a:spcPts val="3290"/>
              </a:lnSpc>
              <a:spcBef>
                <a:spcPts val="265"/>
              </a:spcBef>
              <a:buSzPct val="75000"/>
              <a:buFont typeface="Arial MT"/>
              <a:buChar char="•"/>
              <a:tabLst>
                <a:tab pos="469265" algn="l"/>
                <a:tab pos="469900" algn="l"/>
                <a:tab pos="2273300" algn="l"/>
                <a:tab pos="4587240" algn="l"/>
                <a:tab pos="6205220" algn="l"/>
                <a:tab pos="8827135" algn="l"/>
                <a:tab pos="10165715" algn="l"/>
              </a:tabLst>
            </a:pPr>
            <a:endParaRPr lang="uk-UA" sz="2800" dirty="0">
              <a:latin typeface="Roboto Lt"/>
              <a:cs typeface="Roboto 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20800" y="381000"/>
            <a:ext cx="11049506" cy="1107996"/>
          </a:xfrm>
        </p:spPr>
        <p:txBody>
          <a:bodyPr/>
          <a:lstStyle/>
          <a:p>
            <a:pPr algn="ctr"/>
            <a:r>
              <a:rPr lang="ru-RU" sz="3600" dirty="0"/>
              <a:t>Міжнародні акти, які визначають стандарти примусового виконання</a:t>
            </a:r>
            <a:endParaRPr lang="uk-UA" sz="3600" dirty="0"/>
          </a:p>
        </p:txBody>
      </p:sp>
      <p:sp>
        <p:nvSpPr>
          <p:cNvPr id="3" name="Місце для тексту 2"/>
          <p:cNvSpPr>
            <a:spLocks noGrp="1"/>
          </p:cNvSpPr>
          <p:nvPr>
            <p:ph type="body" idx="1"/>
          </p:nvPr>
        </p:nvSpPr>
        <p:spPr>
          <a:xfrm>
            <a:off x="599122" y="1676400"/>
            <a:ext cx="11806555" cy="7325082"/>
          </a:xfrm>
        </p:spPr>
        <p:txBody>
          <a:bodyPr/>
          <a:lstStyle/>
          <a:p>
            <a:pPr marL="457200" indent="-457200" algn="just">
              <a:buFont typeface="Arial" panose="020B0604020202020204" pitchFamily="34" charset="0"/>
              <a:buChar char="•"/>
            </a:pPr>
            <a:r>
              <a:rPr lang="uk-UA" sz="2800" dirty="0"/>
              <a:t>Рекомендації </a:t>
            </a:r>
            <a:r>
              <a:rPr lang="en-US" sz="2800" dirty="0"/>
              <a:t>Rec (2003) 17 </a:t>
            </a:r>
            <a:r>
              <a:rPr lang="uk-UA" sz="2800" dirty="0"/>
              <a:t>Комітету міністрів ради Європи державам-членам «Про примусове виконання»;</a:t>
            </a:r>
          </a:p>
          <a:p>
            <a:pPr marL="457200" indent="-457200" algn="just">
              <a:buFont typeface="Arial" panose="020B0604020202020204" pitchFamily="34" charset="0"/>
              <a:buChar char="•"/>
            </a:pPr>
            <a:endParaRPr lang="uk-UA" sz="2800" dirty="0"/>
          </a:p>
          <a:p>
            <a:pPr marL="457200" indent="-457200" algn="just">
              <a:buFont typeface="Arial" panose="020B0604020202020204" pitchFamily="34" charset="0"/>
              <a:buChar char="•"/>
            </a:pPr>
            <a:r>
              <a:rPr lang="uk-UA" sz="2800" dirty="0"/>
              <a:t>Європейська комісія з питань ефективності правосуддя (</a:t>
            </a:r>
            <a:r>
              <a:rPr lang="en-US" sz="2800" dirty="0"/>
              <a:t>CEPEJ) </a:t>
            </a:r>
            <a:r>
              <a:rPr lang="uk-UA" sz="2800" dirty="0"/>
              <a:t>включила примусове виконання судових рішень до переліку своїх пріоритетів. 17 грудня 2009 року </a:t>
            </a:r>
            <a:r>
              <a:rPr lang="en-US" sz="2800" dirty="0"/>
              <a:t>CEPEJ </a:t>
            </a:r>
            <a:r>
              <a:rPr lang="uk-UA" sz="2800" dirty="0"/>
              <a:t>опублікувала Керівні принципи для кращого впровадження наявної Рекомендації Ради Європи щодо примусового виконання;</a:t>
            </a:r>
          </a:p>
          <a:p>
            <a:pPr marL="457200" indent="-457200" algn="just">
              <a:buFont typeface="Arial" panose="020B0604020202020204" pitchFamily="34" charset="0"/>
              <a:buChar char="•"/>
            </a:pPr>
            <a:endParaRPr lang="uk-UA" sz="2800" dirty="0"/>
          </a:p>
          <a:p>
            <a:pPr marL="457200" indent="-457200" algn="just">
              <a:buFont typeface="Arial" panose="020B0604020202020204" pitchFamily="34" charset="0"/>
              <a:buChar char="•"/>
            </a:pPr>
            <a:r>
              <a:rPr lang="uk-UA" sz="2800" dirty="0"/>
              <a:t>Глобальний кодекс примусового виконання, розроблений Науковою Радою Міжнародного союзу судових виконавців, та викладений широкому загалу у 2015 році;</a:t>
            </a:r>
          </a:p>
          <a:p>
            <a:pPr marL="457200" indent="-457200" algn="just">
              <a:buFont typeface="Arial" panose="020B0604020202020204" pitchFamily="34" charset="0"/>
              <a:buChar char="•"/>
            </a:pPr>
            <a:endParaRPr lang="uk-UA" sz="2800" dirty="0"/>
          </a:p>
          <a:p>
            <a:pPr marL="457200" indent="-457200" algn="just">
              <a:buFont typeface="Arial" panose="020B0604020202020204" pitchFamily="34" charset="0"/>
              <a:buChar char="•"/>
            </a:pPr>
            <a:r>
              <a:rPr lang="uk-UA" sz="2800" dirty="0"/>
              <a:t>Глобальний кодекс цифрового виконання (англ. </a:t>
            </a:r>
            <a:r>
              <a:rPr lang="en-US" sz="2800" dirty="0"/>
              <a:t>Global Code of Digital Enforcement) </a:t>
            </a:r>
            <a:r>
              <a:rPr lang="uk-UA" sz="2800" dirty="0"/>
              <a:t>презентований у грудні 2021 року Міжнародним союзом судових виконавців.</a:t>
            </a:r>
          </a:p>
          <a:p>
            <a:pPr marL="457200" indent="-457200" algn="just">
              <a:buFont typeface="Arial" panose="020B0604020202020204" pitchFamily="34" charset="0"/>
              <a:buChar char="•"/>
            </a:pPr>
            <a:endParaRPr lang="uk-UA" sz="2800" dirty="0">
              <a:latin typeface="+mj-lt"/>
            </a:endParaRPr>
          </a:p>
        </p:txBody>
      </p:sp>
    </p:spTree>
    <p:extLst>
      <p:ext uri="{BB962C8B-B14F-4D97-AF65-F5344CB8AC3E}">
        <p14:creationId xmlns:p14="http://schemas.microsoft.com/office/powerpoint/2010/main" val="1530385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635505" y="449749"/>
            <a:ext cx="11918705" cy="1123384"/>
          </a:xfrm>
          <a:prstGeom prst="rect">
            <a:avLst/>
          </a:prstGeom>
        </p:spPr>
        <p:txBody>
          <a:bodyPr vert="horz" wrap="square" lIns="0" tIns="15240" rIns="0" bIns="0" rtlCol="0">
            <a:spAutoFit/>
          </a:bodyPr>
          <a:lstStyle/>
          <a:p>
            <a:pPr marL="12700" algn="ctr">
              <a:lnSpc>
                <a:spcPct val="100000"/>
              </a:lnSpc>
              <a:spcBef>
                <a:spcPts val="120"/>
              </a:spcBef>
            </a:pPr>
            <a:r>
              <a:rPr lang="uk-UA" sz="3600" dirty="0"/>
              <a:t>Виконавче провадження в Україні та його «хронічні хвороби» </a:t>
            </a:r>
          </a:p>
        </p:txBody>
      </p:sp>
      <p:sp>
        <p:nvSpPr>
          <p:cNvPr id="5" name="TextBox 4">
            <a:extLst>
              <a:ext uri="{FF2B5EF4-FFF2-40B4-BE49-F238E27FC236}">
                <a16:creationId xmlns:a16="http://schemas.microsoft.com/office/drawing/2014/main" id="{60ACCC56-3F15-BD84-8FDD-5A3DBD7A4128}"/>
              </a:ext>
            </a:extLst>
          </p:cNvPr>
          <p:cNvSpPr txBox="1"/>
          <p:nvPr/>
        </p:nvSpPr>
        <p:spPr>
          <a:xfrm>
            <a:off x="635505" y="6858000"/>
            <a:ext cx="11918705" cy="830997"/>
          </a:xfrm>
          <a:prstGeom prst="rect">
            <a:avLst/>
          </a:prstGeom>
          <a:noFill/>
        </p:spPr>
        <p:txBody>
          <a:bodyPr wrap="square">
            <a:spAutoFit/>
          </a:bodyPr>
          <a:lstStyle/>
          <a:p>
            <a:pPr algn="just"/>
            <a:endParaRPr lang="uk-UA" sz="2400" dirty="0">
              <a:latin typeface="+mj-lt"/>
            </a:endParaRPr>
          </a:p>
          <a:p>
            <a:pPr algn="just"/>
            <a:endParaRPr lang="uk-UA" sz="2400" dirty="0">
              <a:latin typeface="+mj-lt"/>
            </a:endParaRPr>
          </a:p>
        </p:txBody>
      </p:sp>
      <p:sp>
        <p:nvSpPr>
          <p:cNvPr id="4" name="TextBox 3">
            <a:extLst>
              <a:ext uri="{FF2B5EF4-FFF2-40B4-BE49-F238E27FC236}">
                <a16:creationId xmlns:a16="http://schemas.microsoft.com/office/drawing/2014/main" id="{5E8383EC-E968-12A9-EE10-E029259FC9E3}"/>
              </a:ext>
            </a:extLst>
          </p:cNvPr>
          <p:cNvSpPr txBox="1"/>
          <p:nvPr/>
        </p:nvSpPr>
        <p:spPr>
          <a:xfrm>
            <a:off x="785092" y="2276574"/>
            <a:ext cx="11766809" cy="6124754"/>
          </a:xfrm>
          <a:prstGeom prst="rect">
            <a:avLst/>
          </a:prstGeom>
          <a:noFill/>
        </p:spPr>
        <p:txBody>
          <a:bodyPr wrap="square">
            <a:spAutoFit/>
          </a:bodyPr>
          <a:lstStyle/>
          <a:p>
            <a:r>
              <a:rPr lang="uk-UA" sz="2800" dirty="0">
                <a:latin typeface="Roboto Lt"/>
              </a:rPr>
              <a:t>-Відсутність повноцінного автоматизованого арешту коштів боржників у банківських установах;</a:t>
            </a:r>
            <a:endParaRPr lang="en-GB" sz="2800" dirty="0">
              <a:latin typeface="Roboto Lt"/>
            </a:endParaRPr>
          </a:p>
          <a:p>
            <a:endParaRPr lang="uk-UA" sz="2800" dirty="0">
              <a:latin typeface="Roboto Lt"/>
            </a:endParaRPr>
          </a:p>
          <a:p>
            <a:r>
              <a:rPr lang="uk-UA" sz="2800" dirty="0">
                <a:latin typeface="Roboto Lt"/>
              </a:rPr>
              <a:t>- Незахищеність рахунків, які використовуються для отримання заробітної плати, пенсії, стипендії;</a:t>
            </a:r>
            <a:endParaRPr lang="en-GB" sz="2800" dirty="0">
              <a:latin typeface="Roboto Lt"/>
            </a:endParaRPr>
          </a:p>
          <a:p>
            <a:endParaRPr lang="uk-UA" sz="2800" dirty="0">
              <a:latin typeface="Roboto Lt"/>
            </a:endParaRPr>
          </a:p>
          <a:p>
            <a:r>
              <a:rPr lang="uk-UA" sz="2800" dirty="0">
                <a:latin typeface="Roboto Lt"/>
              </a:rPr>
              <a:t>-Неналежний доступ виконавців до відомостей про майно боржника;</a:t>
            </a:r>
            <a:endParaRPr lang="en-GB" sz="2800" dirty="0">
              <a:latin typeface="Roboto Lt"/>
            </a:endParaRPr>
          </a:p>
          <a:p>
            <a:endParaRPr lang="uk-UA" sz="2800" dirty="0">
              <a:latin typeface="Roboto Lt"/>
            </a:endParaRPr>
          </a:p>
          <a:p>
            <a:r>
              <a:rPr lang="uk-UA" sz="2800" dirty="0">
                <a:latin typeface="Roboto Lt"/>
              </a:rPr>
              <a:t>-Мораторії на стягнення стосовно певних категорій боржників;</a:t>
            </a:r>
            <a:endParaRPr lang="en-GB" sz="2800" dirty="0">
              <a:latin typeface="Roboto Lt"/>
            </a:endParaRPr>
          </a:p>
          <a:p>
            <a:endParaRPr lang="uk-UA" sz="2800" dirty="0">
              <a:latin typeface="Roboto Lt"/>
            </a:endParaRPr>
          </a:p>
          <a:p>
            <a:r>
              <a:rPr lang="uk-UA" sz="2800" dirty="0">
                <a:latin typeface="Roboto Lt"/>
              </a:rPr>
              <a:t>-Невиконання судових рішень, постановлених проти держави;</a:t>
            </a:r>
            <a:endParaRPr lang="en-GB" sz="2800" dirty="0">
              <a:latin typeface="Roboto Lt"/>
            </a:endParaRPr>
          </a:p>
          <a:p>
            <a:endParaRPr lang="uk-UA" sz="2800" dirty="0">
              <a:latin typeface="Roboto Lt"/>
            </a:endParaRPr>
          </a:p>
          <a:p>
            <a:r>
              <a:rPr lang="uk-UA" sz="2800" dirty="0">
                <a:latin typeface="Roboto Lt"/>
              </a:rPr>
              <a:t>-Відсутність реальної відповідальності як громадян, так і державних органів та їх посадових осіб за невиконання судових рішень;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635000" y="533400"/>
            <a:ext cx="11756990" cy="1215717"/>
          </a:xfrm>
          <a:prstGeom prst="rect">
            <a:avLst/>
          </a:prstGeom>
        </p:spPr>
        <p:txBody>
          <a:bodyPr vert="horz" wrap="square" lIns="0" tIns="15240" rIns="0" bIns="0" rtlCol="0">
            <a:spAutoFit/>
          </a:bodyPr>
          <a:lstStyle/>
          <a:p>
            <a:pPr marL="13335" algn="ctr">
              <a:lnSpc>
                <a:spcPct val="100000"/>
              </a:lnSpc>
              <a:spcBef>
                <a:spcPts val="120"/>
              </a:spcBef>
            </a:pPr>
            <a:r>
              <a:rPr lang="ru-RU" dirty="0"/>
              <a:t>Виконавче провадження в Україні та його «хронічні хвороби» </a:t>
            </a:r>
            <a:endParaRPr lang="uk-UA" sz="2800" dirty="0">
              <a:latin typeface="+mn-lt"/>
            </a:endParaRPr>
          </a:p>
        </p:txBody>
      </p:sp>
      <p:sp>
        <p:nvSpPr>
          <p:cNvPr id="5" name="TextBox 4">
            <a:extLst>
              <a:ext uri="{FF2B5EF4-FFF2-40B4-BE49-F238E27FC236}">
                <a16:creationId xmlns:a16="http://schemas.microsoft.com/office/drawing/2014/main" id="{ACAD26E9-3A96-9E97-7DAA-C525892A66C6}"/>
              </a:ext>
            </a:extLst>
          </p:cNvPr>
          <p:cNvSpPr txBox="1"/>
          <p:nvPr/>
        </p:nvSpPr>
        <p:spPr>
          <a:xfrm>
            <a:off x="635000" y="2667000"/>
            <a:ext cx="11963908" cy="6124754"/>
          </a:xfrm>
          <a:prstGeom prst="rect">
            <a:avLst/>
          </a:prstGeom>
          <a:noFill/>
        </p:spPr>
        <p:txBody>
          <a:bodyPr wrap="square">
            <a:spAutoFit/>
          </a:bodyPr>
          <a:lstStyle/>
          <a:p>
            <a:pPr algn="just"/>
            <a:r>
              <a:rPr lang="ru-RU" sz="2800" dirty="0">
                <a:latin typeface="Roboto Lt"/>
              </a:rPr>
              <a:t>-Проблеми виконання рішень зобов’язального характеру;</a:t>
            </a:r>
          </a:p>
          <a:p>
            <a:pPr algn="just"/>
            <a:endParaRPr lang="ru-RU" sz="2800" dirty="0">
              <a:latin typeface="Roboto Lt"/>
            </a:endParaRPr>
          </a:p>
          <a:p>
            <a:pPr algn="just"/>
            <a:r>
              <a:rPr lang="ru-RU" sz="2800" dirty="0">
                <a:latin typeface="Roboto Lt"/>
              </a:rPr>
              <a:t>-Недосконалість судового контролю за виконанням рішення;</a:t>
            </a:r>
          </a:p>
          <a:p>
            <a:pPr algn="just"/>
            <a:endParaRPr lang="ru-RU" sz="2800" dirty="0">
              <a:latin typeface="Roboto Lt"/>
            </a:endParaRPr>
          </a:p>
          <a:p>
            <a:pPr algn="just"/>
            <a:r>
              <a:rPr lang="ru-RU" sz="2800" dirty="0">
                <a:latin typeface="Roboto Lt"/>
              </a:rPr>
              <a:t>-Відкладення на невизначений час зрівняння повноважень приватних та державних виконавців щодо виконання судових рішень проти або на користь державних установ та підприємств;</a:t>
            </a:r>
          </a:p>
          <a:p>
            <a:pPr algn="just"/>
            <a:endParaRPr lang="ru-RU" sz="2800" dirty="0">
              <a:latin typeface="Roboto Lt"/>
            </a:endParaRPr>
          </a:p>
          <a:p>
            <a:pPr algn="just"/>
            <a:r>
              <a:rPr lang="ru-RU" sz="2800" dirty="0">
                <a:latin typeface="Roboto Lt"/>
              </a:rPr>
              <a:t>-Механізм допуску до професії приватного виконавця (практичне завдання не є анонімним і не є тестуванням);</a:t>
            </a:r>
          </a:p>
          <a:p>
            <a:pPr algn="just"/>
            <a:endParaRPr lang="ru-RU" sz="2800" dirty="0">
              <a:latin typeface="Roboto Lt"/>
            </a:endParaRPr>
          </a:p>
          <a:p>
            <a:pPr algn="just"/>
            <a:r>
              <a:rPr lang="ru-RU" sz="2800" dirty="0">
                <a:latin typeface="Roboto Lt"/>
              </a:rPr>
              <a:t>-Незалежність приватних виконавців. Міністерством юстиції застосовується «радянська» модель контролю, яка тяготіє саме до </a:t>
            </a:r>
            <a:r>
              <a:rPr lang="ru-RU" sz="2800" dirty="0" err="1">
                <a:latin typeface="Roboto Lt"/>
              </a:rPr>
              <a:t>каральної</a:t>
            </a:r>
            <a:r>
              <a:rPr lang="ru-RU" sz="2800" dirty="0">
                <a:latin typeface="Roboto Lt"/>
              </a:rPr>
              <a:t> </a:t>
            </a:r>
            <a:r>
              <a:rPr lang="ru-RU" sz="2800" dirty="0" err="1">
                <a:latin typeface="Roboto Lt"/>
              </a:rPr>
              <a:t>функції</a:t>
            </a:r>
            <a:r>
              <a:rPr lang="ru-RU" sz="2800" dirty="0">
                <a:latin typeface="Roboto Lt"/>
              </a:rPr>
              <a:t>, а не до навчальної.</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635000" y="533400"/>
            <a:ext cx="11756990" cy="615553"/>
          </a:xfrm>
          <a:prstGeom prst="rect">
            <a:avLst/>
          </a:prstGeom>
        </p:spPr>
        <p:txBody>
          <a:bodyPr vert="horz" wrap="square" lIns="0" tIns="15240" rIns="0" bIns="0" rtlCol="0">
            <a:spAutoFit/>
          </a:bodyPr>
          <a:lstStyle/>
          <a:p>
            <a:pPr marL="13335" algn="ctr">
              <a:lnSpc>
                <a:spcPct val="100000"/>
              </a:lnSpc>
              <a:spcBef>
                <a:spcPts val="120"/>
              </a:spcBef>
            </a:pPr>
            <a:r>
              <a:rPr lang="ru-RU" dirty="0"/>
              <a:t>Що потрібно змінити</a:t>
            </a:r>
            <a:endParaRPr lang="uk-UA" sz="2800" dirty="0">
              <a:latin typeface="+mn-lt"/>
            </a:endParaRPr>
          </a:p>
        </p:txBody>
      </p:sp>
      <p:sp>
        <p:nvSpPr>
          <p:cNvPr id="5" name="TextBox 4">
            <a:extLst>
              <a:ext uri="{FF2B5EF4-FFF2-40B4-BE49-F238E27FC236}">
                <a16:creationId xmlns:a16="http://schemas.microsoft.com/office/drawing/2014/main" id="{ACAD26E9-3A96-9E97-7DAA-C525892A66C6}"/>
              </a:ext>
            </a:extLst>
          </p:cNvPr>
          <p:cNvSpPr txBox="1"/>
          <p:nvPr/>
        </p:nvSpPr>
        <p:spPr>
          <a:xfrm>
            <a:off x="635000" y="1295400"/>
            <a:ext cx="11963908" cy="8710077"/>
          </a:xfrm>
          <a:prstGeom prst="rect">
            <a:avLst/>
          </a:prstGeom>
          <a:noFill/>
        </p:spPr>
        <p:txBody>
          <a:bodyPr wrap="square">
            <a:spAutoFit/>
          </a:bodyPr>
          <a:lstStyle/>
          <a:p>
            <a:pPr algn="just"/>
            <a:endParaRPr lang="ru-RU" sz="2800" dirty="0">
              <a:latin typeface="Roboto Lt"/>
            </a:endParaRPr>
          </a:p>
          <a:p>
            <a:pPr algn="just"/>
            <a:r>
              <a:rPr lang="ru-RU" sz="2800" dirty="0">
                <a:latin typeface="Roboto Lt"/>
              </a:rPr>
              <a:t>-Запровадити повноцінний автоматизований арешт коштів боржників у банківських установах;</a:t>
            </a:r>
          </a:p>
          <a:p>
            <a:pPr algn="just"/>
            <a:endParaRPr lang="ru-RU" sz="2800" dirty="0">
              <a:latin typeface="Roboto Lt"/>
            </a:endParaRPr>
          </a:p>
          <a:p>
            <a:pPr algn="just"/>
            <a:r>
              <a:rPr lang="ru-RU" sz="2800" dirty="0">
                <a:latin typeface="Roboto Lt"/>
              </a:rPr>
              <a:t>-Скасувати мораторії; Вирішити питання заборгованості держави перед громадянами;</a:t>
            </a:r>
          </a:p>
          <a:p>
            <a:pPr algn="just"/>
            <a:endParaRPr lang="ru-RU" sz="2800" dirty="0">
              <a:latin typeface="Roboto Lt"/>
            </a:endParaRPr>
          </a:p>
          <a:p>
            <a:pPr algn="just"/>
            <a:r>
              <a:rPr lang="ru-RU" sz="2800" dirty="0">
                <a:latin typeface="Roboto Lt"/>
              </a:rPr>
              <a:t>-Надати виконавцям повноцінний доступ до відомостей про майно боржників;</a:t>
            </a:r>
          </a:p>
          <a:p>
            <a:pPr algn="just"/>
            <a:endParaRPr lang="ru-RU" sz="2800" dirty="0">
              <a:latin typeface="Roboto Lt"/>
            </a:endParaRPr>
          </a:p>
          <a:p>
            <a:pPr algn="just"/>
            <a:r>
              <a:rPr lang="ru-RU" sz="2800" dirty="0">
                <a:latin typeface="Roboto Lt"/>
              </a:rPr>
              <a:t>-Запровадити астрент для рішень зобов’язального характеру;</a:t>
            </a:r>
          </a:p>
          <a:p>
            <a:pPr algn="just"/>
            <a:endParaRPr lang="ru-RU" sz="2800" dirty="0">
              <a:latin typeface="Roboto Lt"/>
            </a:endParaRPr>
          </a:p>
          <a:p>
            <a:pPr algn="just"/>
            <a:r>
              <a:rPr lang="ru-RU" sz="2800" dirty="0">
                <a:latin typeface="Roboto Lt"/>
              </a:rPr>
              <a:t>-Удосконалити судовий контроль за виконанням рішення;</a:t>
            </a:r>
          </a:p>
          <a:p>
            <a:pPr algn="just"/>
            <a:endParaRPr lang="ru-RU" sz="2800" dirty="0">
              <a:latin typeface="Roboto Lt"/>
            </a:endParaRPr>
          </a:p>
          <a:p>
            <a:pPr algn="just"/>
            <a:r>
              <a:rPr lang="ru-RU" sz="2800" dirty="0">
                <a:latin typeface="Roboto Lt"/>
              </a:rPr>
              <a:t>-Зрівняти повноваження приватних та державних виконавців;</a:t>
            </a:r>
          </a:p>
          <a:p>
            <a:pPr algn="just"/>
            <a:endParaRPr lang="ru-RU" sz="2800" dirty="0">
              <a:latin typeface="Roboto Lt"/>
            </a:endParaRPr>
          </a:p>
          <a:p>
            <a:pPr algn="just"/>
            <a:r>
              <a:rPr lang="ru-RU" sz="2800" dirty="0">
                <a:latin typeface="Roboto Lt"/>
              </a:rPr>
              <a:t>-Створити </a:t>
            </a:r>
            <a:r>
              <a:rPr lang="uk-UA" sz="2800" dirty="0">
                <a:latin typeface="Roboto Lt"/>
              </a:rPr>
              <a:t>механізми</a:t>
            </a:r>
            <a:r>
              <a:rPr lang="ru-RU" sz="2800" dirty="0">
                <a:latin typeface="Roboto Lt"/>
              </a:rPr>
              <a:t>, </a:t>
            </a:r>
            <a:r>
              <a:rPr lang="ru-RU" sz="2800" dirty="0" err="1">
                <a:latin typeface="Roboto Lt"/>
              </a:rPr>
              <a:t>які</a:t>
            </a:r>
            <a:r>
              <a:rPr lang="ru-RU" sz="2800" dirty="0">
                <a:latin typeface="Roboto Lt"/>
              </a:rPr>
              <a:t> би </a:t>
            </a:r>
            <a:r>
              <a:rPr lang="uk-UA" sz="2800" dirty="0">
                <a:latin typeface="Roboto Lt"/>
              </a:rPr>
              <a:t>запобігали процесуальним зловживанням, наприклад, надаючи суддям та/або  виконавцям більше повноважень карати сторони, які вчиняють зловживання.</a:t>
            </a:r>
          </a:p>
          <a:p>
            <a:pPr algn="just"/>
            <a:endParaRPr lang="ru-RU" sz="2800" dirty="0">
              <a:latin typeface="Roboto Lt"/>
            </a:endParaRPr>
          </a:p>
        </p:txBody>
      </p:sp>
    </p:spTree>
    <p:extLst>
      <p:ext uri="{BB962C8B-B14F-4D97-AF65-F5344CB8AC3E}">
        <p14:creationId xmlns:p14="http://schemas.microsoft.com/office/powerpoint/2010/main" val="1345407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68431" y="7670292"/>
            <a:ext cx="6081395" cy="566822"/>
          </a:xfrm>
          <a:prstGeom prst="rect">
            <a:avLst/>
          </a:prstGeom>
        </p:spPr>
        <p:txBody>
          <a:bodyPr vert="horz" wrap="square" lIns="0" tIns="12700" rIns="0" bIns="0" rtlCol="0">
            <a:spAutoFit/>
          </a:bodyPr>
          <a:lstStyle/>
          <a:p>
            <a:pPr marL="12700" algn="r">
              <a:lnSpc>
                <a:spcPct val="100000"/>
              </a:lnSpc>
              <a:spcBef>
                <a:spcPts val="100"/>
              </a:spcBef>
            </a:pPr>
            <a:r>
              <a:rPr lang="uk-UA" sz="3600" dirty="0">
                <a:solidFill>
                  <a:srgbClr val="FFFFFF"/>
                </a:solidFill>
              </a:rPr>
              <a:t>Дякую</a:t>
            </a:r>
            <a:r>
              <a:rPr sz="3600" dirty="0">
                <a:solidFill>
                  <a:srgbClr val="FFFFFF"/>
                </a:solidFill>
              </a:rPr>
              <a:t> за увагу!</a:t>
            </a:r>
            <a:endParaRPr sz="3600" dirty="0"/>
          </a:p>
        </p:txBody>
      </p:sp>
      <p:pic>
        <p:nvPicPr>
          <p:cNvPr id="4" name="Рисунок 3">
            <a:extLst>
              <a:ext uri="{FF2B5EF4-FFF2-40B4-BE49-F238E27FC236}">
                <a16:creationId xmlns:a16="http://schemas.microsoft.com/office/drawing/2014/main" id="{72B20FD3-CDAD-7681-D25D-C2F759B45CE6}"/>
              </a:ext>
            </a:extLst>
          </p:cNvPr>
          <p:cNvPicPr>
            <a:picLocks noChangeAspect="1"/>
          </p:cNvPicPr>
          <p:nvPr/>
        </p:nvPicPr>
        <p:blipFill>
          <a:blip r:embed="rId2"/>
          <a:stretch>
            <a:fillRect/>
          </a:stretch>
        </p:blipFill>
        <p:spPr>
          <a:xfrm>
            <a:off x="2463800" y="1143000"/>
            <a:ext cx="8381999" cy="5324994"/>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10229</TotalTime>
  <Words>508</Words>
  <Application>Microsoft Office PowerPoint</Application>
  <PresentationFormat>Довільний</PresentationFormat>
  <Paragraphs>64</Paragraphs>
  <Slides>7</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7</vt:i4>
      </vt:variant>
    </vt:vector>
  </HeadingPairs>
  <TitlesOfParts>
    <vt:vector size="12" baseType="lpstr">
      <vt:lpstr>Arial</vt:lpstr>
      <vt:lpstr>Arial MT</vt:lpstr>
      <vt:lpstr>Calibri</vt:lpstr>
      <vt:lpstr>Roboto Lt</vt:lpstr>
      <vt:lpstr>Office Theme</vt:lpstr>
      <vt:lpstr>Презентація PowerPoint</vt:lpstr>
      <vt:lpstr>З яким станом справ у виконавчому провадженні йдемо в Європу?</vt:lpstr>
      <vt:lpstr>Міжнародні акти, які визначають стандарти примусового виконання</vt:lpstr>
      <vt:lpstr>Виконавче провадження в Україні та його «хронічні хвороби» </vt:lpstr>
      <vt:lpstr>Виконавче провадження в Україні та його «хронічні хвороби» </vt:lpstr>
      <vt:lpstr>Що потрібно змінити</vt:lpstr>
      <vt:lpstr>Дякую за увагу!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ІЛЬЇНА Олена Юріївна</dc:creator>
  <cp:lastModifiedBy>Андрій Авторгов</cp:lastModifiedBy>
  <cp:revision>44</cp:revision>
  <cp:lastPrinted>2022-12-12T10:31:56Z</cp:lastPrinted>
  <dcterms:created xsi:type="dcterms:W3CDTF">2022-12-05T14:33:56Z</dcterms:created>
  <dcterms:modified xsi:type="dcterms:W3CDTF">2023-10-24T14:58:51Z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2022-11-24T00:00:00Z</vt:filetime>
  </property>
  <property fmtid="{D5CDD505-2E9C-101B-9397-08002B2CF9AE}" pid="3" name="LastSaved">
    <vt:filetime>2022-12-05T00:00:00Z</vt:filetime>
  </property>
</Properties>
</file>