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67" r:id="rId2"/>
    <p:sldId id="268" r:id="rId3"/>
    <p:sldId id="270" r:id="rId4"/>
    <p:sldId id="269" r:id="rId5"/>
    <p:sldId id="276" r:id="rId6"/>
    <p:sldId id="272" r:id="rId7"/>
    <p:sldId id="271" r:id="rId8"/>
    <p:sldId id="273" r:id="rId9"/>
    <p:sldId id="274" r:id="rId10"/>
    <p:sldId id="275" r:id="rId11"/>
  </p:sldIdLst>
  <p:sldSz cx="15113000" cy="8496300"/>
  <p:notesSz cx="6858000" cy="9144000"/>
  <p:embeddedFontLst>
    <p:embeddedFont>
      <p:font typeface="Arial Black" pitchFamily="34" charset="0"/>
      <p:bold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676">
          <p15:clr>
            <a:srgbClr val="A4A3A4"/>
          </p15:clr>
        </p15:guide>
        <p15:guide id="2" pos="47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PCJpBLq5CMdDH4rSAXSbfmWR3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6"/>
    <a:srgbClr val="084E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p:scale>
          <a:sx n="70" d="100"/>
          <a:sy n="70" d="100"/>
        </p:scale>
        <p:origin x="-418" y="245"/>
      </p:cViewPr>
      <p:guideLst>
        <p:guide orient="horz" pos="2676"/>
        <p:guide pos="4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4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088499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 name="Google Shape;2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 name="Google Shape;2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379413" y="685800"/>
            <a:ext cx="609917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ent">
  <p:cSld name="Title and Conent">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1039456" y="452772"/>
            <a:ext cx="13040440" cy="16437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25"/>
          <p:cNvSpPr txBox="1">
            <a:spLocks noGrp="1"/>
          </p:cNvSpPr>
          <p:nvPr>
            <p:ph type="body" idx="1"/>
          </p:nvPr>
        </p:nvSpPr>
        <p:spPr>
          <a:xfrm>
            <a:off x="1039456" y="2263860"/>
            <a:ext cx="13040440" cy="539586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000000"/>
              </a:buClr>
              <a:buSzPts val="1800"/>
              <a:buChar char="•"/>
              <a:defRPr/>
            </a:lvl1pPr>
            <a:lvl2pPr marL="914400" lvl="1" indent="-342900" algn="l">
              <a:lnSpc>
                <a:spcPct val="90000"/>
              </a:lnSpc>
              <a:spcBef>
                <a:spcPts val="1200"/>
              </a:spcBef>
              <a:spcAft>
                <a:spcPts val="0"/>
              </a:spcAft>
              <a:buClr>
                <a:srgbClr val="000000"/>
              </a:buClr>
              <a:buSzPts val="1800"/>
              <a:buChar char="•"/>
              <a:defRPr/>
            </a:lvl2pPr>
            <a:lvl3pPr marL="1371600" lvl="2" indent="-342900" algn="l">
              <a:lnSpc>
                <a:spcPct val="90000"/>
              </a:lnSpc>
              <a:spcBef>
                <a:spcPts val="1200"/>
              </a:spcBef>
              <a:spcAft>
                <a:spcPts val="0"/>
              </a:spcAft>
              <a:buClr>
                <a:srgbClr val="000000"/>
              </a:buClr>
              <a:buSzPts val="1800"/>
              <a:buChar char="•"/>
              <a:defRPr/>
            </a:lvl3pPr>
            <a:lvl4pPr marL="1828800" lvl="3" indent="-342900" algn="l">
              <a:lnSpc>
                <a:spcPct val="90000"/>
              </a:lnSpc>
              <a:spcBef>
                <a:spcPts val="1200"/>
              </a:spcBef>
              <a:spcAft>
                <a:spcPts val="0"/>
              </a:spcAft>
              <a:buClr>
                <a:srgbClr val="000000"/>
              </a:buClr>
              <a:buSzPts val="1800"/>
              <a:buChar char="•"/>
              <a:defRPr/>
            </a:lvl4pPr>
            <a:lvl5pPr marL="2286000" lvl="4" indent="-342900" algn="l">
              <a:lnSpc>
                <a:spcPct val="90000"/>
              </a:lnSpc>
              <a:spcBef>
                <a:spcPts val="1200"/>
              </a:spcBef>
              <a:spcAft>
                <a:spcPts val="0"/>
              </a:spcAft>
              <a:buClr>
                <a:srgbClr val="000000"/>
              </a:buClr>
              <a:buSzPts val="1800"/>
              <a:buChar char="•"/>
              <a:defRPr/>
            </a:lvl5pPr>
            <a:lvl6pPr marL="2743200" lvl="5" indent="-342900" algn="l">
              <a:lnSpc>
                <a:spcPct val="90000"/>
              </a:lnSpc>
              <a:spcBef>
                <a:spcPts val="1200"/>
              </a:spcBef>
              <a:spcAft>
                <a:spcPts val="0"/>
              </a:spcAft>
              <a:buClr>
                <a:srgbClr val="000000"/>
              </a:buClr>
              <a:buSzPts val="1800"/>
              <a:buChar char="•"/>
              <a:defRPr/>
            </a:lvl6pPr>
            <a:lvl7pPr marL="3200400" lvl="6" indent="-342900" algn="l">
              <a:lnSpc>
                <a:spcPct val="90000"/>
              </a:lnSpc>
              <a:spcBef>
                <a:spcPts val="1200"/>
              </a:spcBef>
              <a:spcAft>
                <a:spcPts val="0"/>
              </a:spcAft>
              <a:buClr>
                <a:srgbClr val="000000"/>
              </a:buClr>
              <a:buSzPts val="1800"/>
              <a:buChar char="•"/>
              <a:defRPr/>
            </a:lvl7pPr>
            <a:lvl8pPr marL="3657600" lvl="7" indent="-342900" algn="l">
              <a:lnSpc>
                <a:spcPct val="90000"/>
              </a:lnSpc>
              <a:spcBef>
                <a:spcPts val="1200"/>
              </a:spcBef>
              <a:spcAft>
                <a:spcPts val="0"/>
              </a:spcAft>
              <a:buClr>
                <a:srgbClr val="000000"/>
              </a:buClr>
              <a:buSzPts val="1800"/>
              <a:buChar char="•"/>
              <a:defRPr/>
            </a:lvl8pPr>
            <a:lvl9pPr marL="4114800" lvl="8" indent="-342900" algn="l">
              <a:lnSpc>
                <a:spcPct val="90000"/>
              </a:lnSpc>
              <a:spcBef>
                <a:spcPts val="1200"/>
              </a:spcBef>
              <a:spcAft>
                <a:spcPts val="0"/>
              </a:spcAft>
              <a:buClr>
                <a:srgbClr val="000000"/>
              </a:buClr>
              <a:buSzPts val="1800"/>
              <a:buChar char="•"/>
              <a:defRPr/>
            </a:lvl9pPr>
          </a:lstStyle>
          <a:p>
            <a:endParaRPr/>
          </a:p>
        </p:txBody>
      </p:sp>
      <p:sp>
        <p:nvSpPr>
          <p:cNvPr id="19" name="Google Shape;19;p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9pPr>
          </a:lstStyle>
          <a:p>
            <a:endParaRPr/>
          </a:p>
        </p:txBody>
      </p:sp>
      <p:sp>
        <p:nvSpPr>
          <p:cNvPr id="20" name="Google Shape;20;p2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9pPr>
          </a:lstStyle>
          <a:p>
            <a:endParaRPr/>
          </a:p>
        </p:txBody>
      </p:sp>
      <p:sp>
        <p:nvSpPr>
          <p:cNvPr id="21" name="Google Shape;21;p25"/>
          <p:cNvSpPr txBox="1"/>
          <p:nvPr/>
        </p:nvSpPr>
        <p:spPr>
          <a:xfrm>
            <a:off x="14454134" y="7848255"/>
            <a:ext cx="65886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fld id="{00000000-1234-1234-1234-123412341234}" type="slidenum">
              <a:rPr lang="en-US" sz="1800" b="0" i="0" u="none" strike="noStrike" cap="none">
                <a:solidFill>
                  <a:schemeClr val="accent1"/>
                </a:solidFill>
                <a:latin typeface="Arial"/>
                <a:ea typeface="Arial"/>
                <a:cs typeface="Arial"/>
                <a:sym typeface="Arial"/>
              </a:rPr>
              <a:t>‹#›</a:t>
            </a:fld>
            <a:endParaRPr sz="18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and Conent" type="obj">
  <p:cSld name="1_Title and Conent">
    <p:spTree>
      <p:nvGrpSpPr>
        <p:cNvPr id="1" name="Shape 11"/>
        <p:cNvGrpSpPr/>
        <p:nvPr/>
      </p:nvGrpSpPr>
      <p:grpSpPr>
        <a:xfrm>
          <a:off x="0" y="0"/>
          <a:ext cx="0" cy="0"/>
          <a:chOff x="0" y="0"/>
          <a:chExt cx="0" cy="0"/>
        </a:xfrm>
      </p:grpSpPr>
      <p:sp>
        <p:nvSpPr>
          <p:cNvPr id="12" name="Google Shape;12;p24"/>
          <p:cNvSpPr txBox="1">
            <a:spLocks noGrp="1"/>
          </p:cNvSpPr>
          <p:nvPr>
            <p:ph type="title"/>
          </p:nvPr>
        </p:nvSpPr>
        <p:spPr>
          <a:xfrm>
            <a:off x="1039456" y="452772"/>
            <a:ext cx="13040440" cy="16437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 name="Google Shape;13;p24"/>
          <p:cNvSpPr txBox="1">
            <a:spLocks noGrp="1"/>
          </p:cNvSpPr>
          <p:nvPr>
            <p:ph type="body" idx="1"/>
          </p:nvPr>
        </p:nvSpPr>
        <p:spPr>
          <a:xfrm>
            <a:off x="1039456" y="2263860"/>
            <a:ext cx="13040440" cy="539586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000000"/>
              </a:buClr>
              <a:buSzPts val="1800"/>
              <a:buChar char="•"/>
              <a:defRPr/>
            </a:lvl1pPr>
            <a:lvl2pPr marL="914400" lvl="1" indent="-342900" algn="l">
              <a:lnSpc>
                <a:spcPct val="90000"/>
              </a:lnSpc>
              <a:spcBef>
                <a:spcPts val="1200"/>
              </a:spcBef>
              <a:spcAft>
                <a:spcPts val="0"/>
              </a:spcAft>
              <a:buClr>
                <a:srgbClr val="000000"/>
              </a:buClr>
              <a:buSzPts val="1800"/>
              <a:buChar char="•"/>
              <a:defRPr/>
            </a:lvl2pPr>
            <a:lvl3pPr marL="1371600" lvl="2" indent="-342900" algn="l">
              <a:lnSpc>
                <a:spcPct val="90000"/>
              </a:lnSpc>
              <a:spcBef>
                <a:spcPts val="1200"/>
              </a:spcBef>
              <a:spcAft>
                <a:spcPts val="0"/>
              </a:spcAft>
              <a:buClr>
                <a:srgbClr val="000000"/>
              </a:buClr>
              <a:buSzPts val="1800"/>
              <a:buChar char="•"/>
              <a:defRPr/>
            </a:lvl3pPr>
            <a:lvl4pPr marL="1828800" lvl="3" indent="-342900" algn="l">
              <a:lnSpc>
                <a:spcPct val="90000"/>
              </a:lnSpc>
              <a:spcBef>
                <a:spcPts val="1200"/>
              </a:spcBef>
              <a:spcAft>
                <a:spcPts val="0"/>
              </a:spcAft>
              <a:buClr>
                <a:srgbClr val="000000"/>
              </a:buClr>
              <a:buSzPts val="1800"/>
              <a:buChar char="•"/>
              <a:defRPr/>
            </a:lvl4pPr>
            <a:lvl5pPr marL="2286000" lvl="4" indent="-342900" algn="l">
              <a:lnSpc>
                <a:spcPct val="90000"/>
              </a:lnSpc>
              <a:spcBef>
                <a:spcPts val="1200"/>
              </a:spcBef>
              <a:spcAft>
                <a:spcPts val="0"/>
              </a:spcAft>
              <a:buClr>
                <a:srgbClr val="000000"/>
              </a:buClr>
              <a:buSzPts val="1800"/>
              <a:buChar char="•"/>
              <a:defRPr/>
            </a:lvl5pPr>
            <a:lvl6pPr marL="2743200" lvl="5" indent="-342900" algn="l">
              <a:lnSpc>
                <a:spcPct val="90000"/>
              </a:lnSpc>
              <a:spcBef>
                <a:spcPts val="1200"/>
              </a:spcBef>
              <a:spcAft>
                <a:spcPts val="0"/>
              </a:spcAft>
              <a:buClr>
                <a:srgbClr val="000000"/>
              </a:buClr>
              <a:buSzPts val="1800"/>
              <a:buChar char="•"/>
              <a:defRPr/>
            </a:lvl6pPr>
            <a:lvl7pPr marL="3200400" lvl="6" indent="-342900" algn="l">
              <a:lnSpc>
                <a:spcPct val="90000"/>
              </a:lnSpc>
              <a:spcBef>
                <a:spcPts val="1200"/>
              </a:spcBef>
              <a:spcAft>
                <a:spcPts val="0"/>
              </a:spcAft>
              <a:buClr>
                <a:srgbClr val="000000"/>
              </a:buClr>
              <a:buSzPts val="1800"/>
              <a:buChar char="•"/>
              <a:defRPr/>
            </a:lvl7pPr>
            <a:lvl8pPr marL="3657600" lvl="7" indent="-342900" algn="l">
              <a:lnSpc>
                <a:spcPct val="90000"/>
              </a:lnSpc>
              <a:spcBef>
                <a:spcPts val="1200"/>
              </a:spcBef>
              <a:spcAft>
                <a:spcPts val="0"/>
              </a:spcAft>
              <a:buClr>
                <a:srgbClr val="000000"/>
              </a:buClr>
              <a:buSzPts val="1800"/>
              <a:buChar char="•"/>
              <a:defRPr/>
            </a:lvl8pPr>
            <a:lvl9pPr marL="4114800" lvl="8" indent="-342900" algn="l">
              <a:lnSpc>
                <a:spcPct val="90000"/>
              </a:lnSpc>
              <a:spcBef>
                <a:spcPts val="1200"/>
              </a:spcBef>
              <a:spcAft>
                <a:spcPts val="0"/>
              </a:spcAft>
              <a:buClr>
                <a:srgbClr val="000000"/>
              </a:buClr>
              <a:buSzPts val="1800"/>
              <a:buChar char="•"/>
              <a:defRPr/>
            </a:lvl9pPr>
          </a:lstStyle>
          <a:p>
            <a:endParaRPr/>
          </a:p>
        </p:txBody>
      </p:sp>
      <p:sp>
        <p:nvSpPr>
          <p:cNvPr id="14" name="Google Shape;14;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9pPr>
          </a:lstStyle>
          <a:p>
            <a:endParaRPr/>
          </a:p>
        </p:txBody>
      </p:sp>
      <p:sp>
        <p:nvSpPr>
          <p:cNvPr id="15" name="Google Shape;15;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200"/>
              <a:buFont typeface="Calibri"/>
              <a:buNone/>
              <a:defRPr sz="22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57243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4">
            <a:alphaModFix/>
          </a:blip>
          <a:srcRect/>
          <a:stretch/>
        </p:blipFill>
        <p:spPr>
          <a:xfrm>
            <a:off x="1033105" y="7827049"/>
            <a:ext cx="1652945" cy="430535"/>
          </a:xfrm>
          <a:prstGeom prst="rect">
            <a:avLst/>
          </a:prstGeom>
          <a:noFill/>
          <a:ln>
            <a:noFill/>
          </a:ln>
        </p:spPr>
      </p:pic>
      <p:pic>
        <p:nvPicPr>
          <p:cNvPr id="7" name="Google Shape;7;p23"/>
          <p:cNvPicPr preferRelativeResize="0"/>
          <p:nvPr/>
        </p:nvPicPr>
        <p:blipFill rotWithShape="1">
          <a:blip r:embed="rId5">
            <a:alphaModFix/>
          </a:blip>
          <a:srcRect/>
          <a:stretch/>
        </p:blipFill>
        <p:spPr>
          <a:xfrm>
            <a:off x="6971154" y="7739484"/>
            <a:ext cx="1227677" cy="576000"/>
          </a:xfrm>
          <a:prstGeom prst="rect">
            <a:avLst/>
          </a:prstGeom>
          <a:noFill/>
          <a:ln>
            <a:noFill/>
          </a:ln>
        </p:spPr>
      </p:pic>
      <p:sp>
        <p:nvSpPr>
          <p:cNvPr id="8" name="Google Shape;8;p23"/>
          <p:cNvSpPr txBox="1">
            <a:spLocks noGrp="1"/>
          </p:cNvSpPr>
          <p:nvPr>
            <p:ph type="title"/>
          </p:nvPr>
        </p:nvSpPr>
        <p:spPr>
          <a:xfrm>
            <a:off x="1039456" y="452772"/>
            <a:ext cx="13040440" cy="1643760"/>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5400"/>
              <a:buFont typeface="Arial Black"/>
              <a:buNone/>
              <a:defRPr sz="5400" b="0" i="0" u="none" strike="noStrike" cap="none">
                <a:solidFill>
                  <a:srgbClr val="000000"/>
                </a:solidFill>
                <a:latin typeface="Arial Black"/>
                <a:ea typeface="Arial Black"/>
                <a:cs typeface="Arial Black"/>
                <a:sym typeface="Arial Black"/>
              </a:defRPr>
            </a:lvl1pPr>
            <a:lvl2pPr marR="0" lvl="1"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5400"/>
              <a:buFont typeface="Calibri"/>
              <a:buNone/>
              <a:defRPr sz="5400" b="0" i="0" u="none" strike="noStrike" cap="none">
                <a:solidFill>
                  <a:srgbClr val="000000"/>
                </a:solidFill>
                <a:latin typeface="Calibri"/>
                <a:ea typeface="Calibri"/>
                <a:cs typeface="Calibri"/>
                <a:sym typeface="Calibri"/>
              </a:defRPr>
            </a:lvl9pPr>
          </a:lstStyle>
          <a:p>
            <a:endParaRPr/>
          </a:p>
        </p:txBody>
      </p:sp>
      <p:sp>
        <p:nvSpPr>
          <p:cNvPr id="9" name="Google Shape;9;p23"/>
          <p:cNvSpPr txBox="1">
            <a:spLocks noGrp="1"/>
          </p:cNvSpPr>
          <p:nvPr>
            <p:ph type="body" idx="1"/>
          </p:nvPr>
        </p:nvSpPr>
        <p:spPr>
          <a:xfrm>
            <a:off x="1039456" y="2263860"/>
            <a:ext cx="13040440" cy="5395862"/>
          </a:xfrm>
          <a:prstGeom prst="rect">
            <a:avLst/>
          </a:prstGeom>
          <a:noFill/>
          <a:ln>
            <a:noFill/>
          </a:ln>
        </p:spPr>
        <p:txBody>
          <a:bodyPr spcFirstLastPara="1" wrap="square" lIns="45700" tIns="45700" rIns="45700" bIns="45700" anchor="t" anchorCtr="0">
            <a:normAutofit/>
          </a:bodyPr>
          <a:lstStyle>
            <a:lvl1pPr marL="457200" marR="0" lvl="0"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Arial"/>
                <a:ea typeface="Arial"/>
                <a:cs typeface="Arial"/>
                <a:sym typeface="Arial"/>
              </a:defRPr>
            </a:lvl1pPr>
            <a:lvl2pPr marL="914400" marR="0" lvl="1"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Arial"/>
                <a:ea typeface="Arial"/>
                <a:cs typeface="Arial"/>
                <a:sym typeface="Arial"/>
              </a:defRPr>
            </a:lvl2pPr>
            <a:lvl3pPr marL="1371600" marR="0" lvl="2"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Arial"/>
                <a:ea typeface="Arial"/>
                <a:cs typeface="Arial"/>
                <a:sym typeface="Arial"/>
              </a:defRPr>
            </a:lvl3pPr>
            <a:lvl4pPr marL="1828800" marR="0" lvl="3"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Arial"/>
                <a:ea typeface="Arial"/>
                <a:cs typeface="Arial"/>
                <a:sym typeface="Arial"/>
              </a:defRPr>
            </a:lvl4pPr>
            <a:lvl5pPr marL="2286000" marR="0" lvl="4"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Arial"/>
                <a:ea typeface="Arial"/>
                <a:cs typeface="Arial"/>
                <a:sym typeface="Arial"/>
              </a:defRPr>
            </a:lvl5pPr>
            <a:lvl6pPr marL="2743200" marR="0" lvl="5"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Calibri"/>
                <a:ea typeface="Calibri"/>
                <a:cs typeface="Calibri"/>
                <a:sym typeface="Calibri"/>
              </a:defRPr>
            </a:lvl6pPr>
            <a:lvl7pPr marL="3200400" marR="0" lvl="6"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Calibri"/>
                <a:ea typeface="Calibri"/>
                <a:cs typeface="Calibri"/>
                <a:sym typeface="Calibri"/>
              </a:defRPr>
            </a:lvl7pPr>
            <a:lvl8pPr marL="3657600" marR="0" lvl="7"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Calibri"/>
                <a:ea typeface="Calibri"/>
                <a:cs typeface="Calibri"/>
                <a:sym typeface="Calibri"/>
              </a:defRPr>
            </a:lvl8pPr>
            <a:lvl9pPr marL="4114800" marR="0" lvl="8" indent="-444500" algn="l" rtl="0">
              <a:lnSpc>
                <a:spcPct val="90000"/>
              </a:lnSpc>
              <a:spcBef>
                <a:spcPts val="1200"/>
              </a:spcBef>
              <a:spcAft>
                <a:spcPts val="0"/>
              </a:spcAft>
              <a:buClr>
                <a:srgbClr val="000000"/>
              </a:buClr>
              <a:buSzPts val="3400"/>
              <a:buFont typeface="Arial"/>
              <a:buChar char="•"/>
              <a:defRPr sz="3400" b="0" i="0" u="none" strike="noStrike" cap="none">
                <a:solidFill>
                  <a:srgbClr val="000000"/>
                </a:solidFill>
                <a:latin typeface="Calibri"/>
                <a:ea typeface="Calibri"/>
                <a:cs typeface="Calibri"/>
                <a:sym typeface="Calibri"/>
              </a:defRPr>
            </a:lvl9pPr>
          </a:lstStyle>
          <a:p>
            <a:endParaRPr/>
          </a:p>
        </p:txBody>
      </p:sp>
      <p:pic>
        <p:nvPicPr>
          <p:cNvPr id="10" name="Google Shape;10;p23" descr="Picture 2"/>
          <p:cNvPicPr preferRelativeResize="0"/>
          <p:nvPr/>
        </p:nvPicPr>
        <p:blipFill rotWithShape="1">
          <a:blip r:embed="rId6">
            <a:alphaModFix/>
          </a:blip>
          <a:srcRect/>
          <a:stretch/>
        </p:blipFill>
        <p:spPr>
          <a:xfrm>
            <a:off x="12483936" y="7659722"/>
            <a:ext cx="1595960" cy="7445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emf"/><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emf"/><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emf"/><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2.emf"/><Relationship Id="rId10" Type="http://schemas.openxmlformats.org/officeDocument/2006/relationships/image" Target="../media/image7.png"/><Relationship Id="rId4" Type="http://schemas.openxmlformats.org/officeDocument/2006/relationships/image" Target="../media/image11.emf"/><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xml"/><Relationship Id="rId11" Type="http://schemas.openxmlformats.org/officeDocument/2006/relationships/image" Target="../media/image10.svg"/><Relationship Id="rId10" Type="http://schemas.openxmlformats.org/officeDocument/2006/relationships/image" Target="../media/image7.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4.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5"/>
        <p:cNvGrpSpPr/>
        <p:nvPr/>
      </p:nvGrpSpPr>
      <p:grpSpPr>
        <a:xfrm>
          <a:off x="0" y="0"/>
          <a:ext cx="0" cy="0"/>
          <a:chOff x="0" y="0"/>
          <a:chExt cx="0" cy="0"/>
        </a:xfrm>
      </p:grpSpPr>
      <p:sp>
        <p:nvSpPr>
          <p:cNvPr id="26" name="Google Shape;26;p1"/>
          <p:cNvSpPr/>
          <p:nvPr/>
        </p:nvSpPr>
        <p:spPr>
          <a:xfrm>
            <a:off x="0" y="0"/>
            <a:ext cx="15113000" cy="6311900"/>
          </a:xfrm>
          <a:prstGeom prst="rect">
            <a:avLst/>
          </a:prstGeom>
          <a:solidFill>
            <a:srgbClr val="084EA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pic>
        <p:nvPicPr>
          <p:cNvPr id="28" name="Google Shape;28;p1"/>
          <p:cNvPicPr preferRelativeResize="0"/>
          <p:nvPr/>
        </p:nvPicPr>
        <p:blipFill rotWithShape="1">
          <a:blip r:embed="rId3">
            <a:alphaModFix/>
          </a:blip>
          <a:srcRect/>
          <a:stretch/>
        </p:blipFill>
        <p:spPr>
          <a:xfrm>
            <a:off x="7466995" y="290949"/>
            <a:ext cx="7687733" cy="6920089"/>
          </a:xfrm>
          <a:prstGeom prst="rect">
            <a:avLst/>
          </a:prstGeom>
          <a:noFill/>
          <a:ln>
            <a:noFill/>
          </a:ln>
        </p:spPr>
      </p:pic>
      <p:sp>
        <p:nvSpPr>
          <p:cNvPr id="30" name="Google Shape;30;p1"/>
          <p:cNvSpPr txBox="1"/>
          <p:nvPr/>
        </p:nvSpPr>
        <p:spPr>
          <a:xfrm>
            <a:off x="317500" y="590550"/>
            <a:ext cx="11201400" cy="2446783"/>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Clr>
                <a:schemeClr val="lt1"/>
              </a:buClr>
              <a:buSzPts val="6600"/>
              <a:buFont typeface="Arial"/>
              <a:buNone/>
            </a:pPr>
            <a:r>
              <a:rPr lang="ru-RU" sz="6000" b="1" dirty="0" err="1">
                <a:solidFill>
                  <a:schemeClr val="lt1"/>
                </a:solidFill>
              </a:rPr>
              <a:t>Окремі</a:t>
            </a:r>
            <a:r>
              <a:rPr lang="ru-RU" sz="6000" b="1" dirty="0">
                <a:solidFill>
                  <a:schemeClr val="lt1"/>
                </a:solidFill>
              </a:rPr>
              <a:t> </a:t>
            </a:r>
            <a:r>
              <a:rPr lang="ru-RU" sz="6000" b="1" dirty="0" err="1">
                <a:solidFill>
                  <a:schemeClr val="lt1"/>
                </a:solidFill>
              </a:rPr>
              <a:t>питання</a:t>
            </a:r>
            <a:r>
              <a:rPr lang="ru-RU" sz="6000" b="1" dirty="0">
                <a:solidFill>
                  <a:schemeClr val="lt1"/>
                </a:solidFill>
              </a:rPr>
              <a:t> </a:t>
            </a:r>
            <a:r>
              <a:rPr lang="ru-RU" sz="6000" b="1" dirty="0" err="1">
                <a:solidFill>
                  <a:schemeClr val="lt1"/>
                </a:solidFill>
              </a:rPr>
              <a:t>гармонізації</a:t>
            </a:r>
            <a:r>
              <a:rPr lang="ru-RU" sz="6000" b="1" dirty="0">
                <a:solidFill>
                  <a:schemeClr val="lt1"/>
                </a:solidFill>
              </a:rPr>
              <a:t> </a:t>
            </a:r>
            <a:br>
              <a:rPr lang="ru-RU" sz="6000" b="1" dirty="0">
                <a:solidFill>
                  <a:schemeClr val="lt1"/>
                </a:solidFill>
              </a:rPr>
            </a:br>
            <a:r>
              <a:rPr lang="ru-RU" sz="6000" b="1" dirty="0" err="1">
                <a:solidFill>
                  <a:schemeClr val="lt1"/>
                </a:solidFill>
              </a:rPr>
              <a:t>регулювання</a:t>
            </a:r>
            <a:r>
              <a:rPr lang="ru-RU" sz="6000" b="1" dirty="0">
                <a:solidFill>
                  <a:schemeClr val="lt1"/>
                </a:solidFill>
              </a:rPr>
              <a:t> </a:t>
            </a:r>
            <a:r>
              <a:rPr lang="ru-RU" sz="6000" b="1" dirty="0" err="1">
                <a:solidFill>
                  <a:schemeClr val="lt1"/>
                </a:solidFill>
              </a:rPr>
              <a:t>банкрутства</a:t>
            </a:r>
            <a:r>
              <a:rPr lang="ru-RU" sz="6000" b="1" dirty="0">
                <a:solidFill>
                  <a:schemeClr val="lt1"/>
                </a:solidFill>
              </a:rPr>
              <a:t> </a:t>
            </a:r>
            <a:br>
              <a:rPr lang="ru-RU" sz="6000" b="1" dirty="0">
                <a:solidFill>
                  <a:schemeClr val="lt1"/>
                </a:solidFill>
              </a:rPr>
            </a:br>
            <a:r>
              <a:rPr lang="ru-RU" sz="6000" b="1" dirty="0">
                <a:solidFill>
                  <a:schemeClr val="lt1"/>
                </a:solidFill>
              </a:rPr>
              <a:t>в </a:t>
            </a:r>
            <a:r>
              <a:rPr lang="ru-RU" sz="6000" b="1" dirty="0" err="1">
                <a:solidFill>
                  <a:schemeClr val="lt1"/>
                </a:solidFill>
              </a:rPr>
              <a:t>праві</a:t>
            </a:r>
            <a:r>
              <a:rPr lang="ru-RU" sz="6000" b="1" dirty="0">
                <a:solidFill>
                  <a:schemeClr val="lt1"/>
                </a:solidFill>
              </a:rPr>
              <a:t> </a:t>
            </a:r>
            <a:r>
              <a:rPr lang="ru-RU" sz="6000" b="1" dirty="0" smtClean="0">
                <a:solidFill>
                  <a:schemeClr val="lt1"/>
                </a:solidFill>
              </a:rPr>
              <a:t>ЄС </a:t>
            </a:r>
            <a:endParaRPr lang="ru-RU" sz="6000" dirty="0"/>
          </a:p>
        </p:txBody>
      </p:sp>
      <p:pic>
        <p:nvPicPr>
          <p:cNvPr id="3" name="Графіка 2">
            <a:extLst>
              <a:ext uri="{FF2B5EF4-FFF2-40B4-BE49-F238E27FC236}">
                <a16:creationId xmlns:a16="http://schemas.microsoft.com/office/drawing/2014/main" xmlns="" id="{D9517C48-6022-89B8-CFF2-B66DAB85D2A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11" name="Графіка 10">
            <a:extLst>
              <a:ext uri="{FF2B5EF4-FFF2-40B4-BE49-F238E27FC236}">
                <a16:creationId xmlns:a16="http://schemas.microsoft.com/office/drawing/2014/main" xmlns="" id="{13DCF49B-8093-244B-DC54-C2C64A243DE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200" y="7927156"/>
            <a:ext cx="2133600" cy="396699"/>
          </a:xfrm>
          <a:prstGeom prst="rect">
            <a:avLst/>
          </a:prstGeom>
        </p:spPr>
      </p:pic>
      <p:pic>
        <p:nvPicPr>
          <p:cNvPr id="12" name="Графіка 11">
            <a:extLst>
              <a:ext uri="{FF2B5EF4-FFF2-40B4-BE49-F238E27FC236}">
                <a16:creationId xmlns:a16="http://schemas.microsoft.com/office/drawing/2014/main" xmlns="" id="{B5EB40E2-4A04-8153-001B-4284287ABC8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38423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ppt_w</p:attrName>
                                        </p:attrNameLst>
                                      </p:cBhvr>
                                      <p:tavLst>
                                        <p:tav tm="0">
                                          <p:val>
                                            <p:strVal val="0"/>
                                          </p:val>
                                        </p:tav>
                                        <p:tav tm="100000">
                                          <p:val>
                                            <p:strVal val="#ppt_w"/>
                                          </p:val>
                                        </p:tav>
                                      </p:tavLst>
                                    </p:anim>
                                    <p:anim calcmode="lin" valueType="num">
                                      <p:cBhvr additive="base">
                                        <p:cTn id="8" dur="500"/>
                                        <p:tgtEl>
                                          <p:spTgt spid="2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ppt_w</p:attrName>
                                        </p:attrNameLst>
                                      </p:cBhvr>
                                      <p:tavLst>
                                        <p:tav tm="0">
                                          <p:val>
                                            <p:strVal val="0"/>
                                          </p:val>
                                        </p:tav>
                                        <p:tav tm="100000">
                                          <p:val>
                                            <p:strVal val="#ppt_w"/>
                                          </p:val>
                                        </p:tav>
                                      </p:tavLst>
                                    </p:anim>
                                    <p:anim calcmode="lin" valueType="num">
                                      <p:cBhvr additive="base">
                                        <p:cTn id="12" dur="500"/>
                                        <p:tgtEl>
                                          <p:spTgt spid="2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ppt_w</p:attrName>
                                        </p:attrNameLst>
                                      </p:cBhvr>
                                      <p:tavLst>
                                        <p:tav tm="0">
                                          <p:val>
                                            <p:strVal val="0"/>
                                          </p:val>
                                        </p:tav>
                                        <p:tav tm="100000">
                                          <p:val>
                                            <p:strVal val="#ppt_w"/>
                                          </p:val>
                                        </p:tav>
                                      </p:tavLst>
                                    </p:anim>
                                    <p:anim calcmode="lin" valueType="num">
                                      <p:cBhvr additive="base">
                                        <p:cTn id="16" dur="500"/>
                                        <p:tgtEl>
                                          <p:spTgt spid="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5"/>
        <p:cNvGrpSpPr/>
        <p:nvPr/>
      </p:nvGrpSpPr>
      <p:grpSpPr>
        <a:xfrm>
          <a:off x="0" y="0"/>
          <a:ext cx="0" cy="0"/>
          <a:chOff x="0" y="0"/>
          <a:chExt cx="0" cy="0"/>
        </a:xfrm>
      </p:grpSpPr>
      <p:sp>
        <p:nvSpPr>
          <p:cNvPr id="26" name="Google Shape;26;p1"/>
          <p:cNvSpPr/>
          <p:nvPr/>
        </p:nvSpPr>
        <p:spPr>
          <a:xfrm>
            <a:off x="0" y="0"/>
            <a:ext cx="15113000" cy="6311900"/>
          </a:xfrm>
          <a:prstGeom prst="rect">
            <a:avLst/>
          </a:prstGeom>
          <a:solidFill>
            <a:srgbClr val="084EA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pic>
        <p:nvPicPr>
          <p:cNvPr id="28" name="Google Shape;28;p1"/>
          <p:cNvPicPr preferRelativeResize="0"/>
          <p:nvPr/>
        </p:nvPicPr>
        <p:blipFill rotWithShape="1">
          <a:blip r:embed="rId3">
            <a:alphaModFix/>
          </a:blip>
          <a:srcRect/>
          <a:stretch/>
        </p:blipFill>
        <p:spPr>
          <a:xfrm>
            <a:off x="7466995" y="290949"/>
            <a:ext cx="7687733" cy="6920089"/>
          </a:xfrm>
          <a:prstGeom prst="rect">
            <a:avLst/>
          </a:prstGeom>
          <a:noFill/>
          <a:ln>
            <a:noFill/>
          </a:ln>
        </p:spPr>
      </p:pic>
      <p:sp>
        <p:nvSpPr>
          <p:cNvPr id="30" name="Google Shape;30;p1"/>
          <p:cNvSpPr txBox="1"/>
          <p:nvPr/>
        </p:nvSpPr>
        <p:spPr>
          <a:xfrm>
            <a:off x="-2578100" y="1703614"/>
            <a:ext cx="14249400" cy="2603749"/>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Clr>
                <a:schemeClr val="lt1"/>
              </a:buClr>
              <a:buSzPts val="6600"/>
              <a:buFont typeface="Arial"/>
              <a:buNone/>
            </a:pPr>
            <a:r>
              <a:rPr lang="uk-UA" sz="9600" b="1" dirty="0" smtClean="0">
                <a:solidFill>
                  <a:schemeClr val="lt1"/>
                </a:solidFill>
              </a:rPr>
              <a:t>ДЯКУЄМО </a:t>
            </a:r>
          </a:p>
          <a:p>
            <a:pPr marL="0" marR="0" lvl="0" indent="0" algn="ctr" rtl="0">
              <a:lnSpc>
                <a:spcPct val="85000"/>
              </a:lnSpc>
              <a:spcBef>
                <a:spcPts val="0"/>
              </a:spcBef>
              <a:spcAft>
                <a:spcPts val="0"/>
              </a:spcAft>
              <a:buClr>
                <a:schemeClr val="lt1"/>
              </a:buClr>
              <a:buSzPts val="6600"/>
              <a:buFont typeface="Arial"/>
              <a:buNone/>
            </a:pPr>
            <a:r>
              <a:rPr lang="uk-UA" sz="9600" b="1" dirty="0" smtClean="0">
                <a:solidFill>
                  <a:schemeClr val="lt1"/>
                </a:solidFill>
              </a:rPr>
              <a:t>ЗА УВАГУ!</a:t>
            </a:r>
            <a:endParaRPr lang="ru-RU" sz="9600" dirty="0"/>
          </a:p>
        </p:txBody>
      </p:sp>
      <p:pic>
        <p:nvPicPr>
          <p:cNvPr id="3" name="Графіка 2">
            <a:extLst>
              <a:ext uri="{FF2B5EF4-FFF2-40B4-BE49-F238E27FC236}">
                <a16:creationId xmlns:a16="http://schemas.microsoft.com/office/drawing/2014/main" xmlns="" id="{D9517C48-6022-89B8-CFF2-B66DAB85D2A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11" name="Графіка 10">
            <a:extLst>
              <a:ext uri="{FF2B5EF4-FFF2-40B4-BE49-F238E27FC236}">
                <a16:creationId xmlns:a16="http://schemas.microsoft.com/office/drawing/2014/main" xmlns="" id="{13DCF49B-8093-244B-DC54-C2C64A243DE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200" y="7927156"/>
            <a:ext cx="2133600" cy="396699"/>
          </a:xfrm>
          <a:prstGeom prst="rect">
            <a:avLst/>
          </a:prstGeom>
        </p:spPr>
      </p:pic>
      <p:pic>
        <p:nvPicPr>
          <p:cNvPr id="12" name="Графіка 11">
            <a:extLst>
              <a:ext uri="{FF2B5EF4-FFF2-40B4-BE49-F238E27FC236}">
                <a16:creationId xmlns:a16="http://schemas.microsoft.com/office/drawing/2014/main" xmlns="" id="{B5EB40E2-4A04-8153-001B-4284287ABC8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42253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ppt_w</p:attrName>
                                        </p:attrNameLst>
                                      </p:cBhvr>
                                      <p:tavLst>
                                        <p:tav tm="0">
                                          <p:val>
                                            <p:strVal val="0"/>
                                          </p:val>
                                        </p:tav>
                                        <p:tav tm="100000">
                                          <p:val>
                                            <p:strVal val="#ppt_w"/>
                                          </p:val>
                                        </p:tav>
                                      </p:tavLst>
                                    </p:anim>
                                    <p:anim calcmode="lin" valueType="num">
                                      <p:cBhvr additive="base">
                                        <p:cTn id="8" dur="500"/>
                                        <p:tgtEl>
                                          <p:spTgt spid="2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ppt_w</p:attrName>
                                        </p:attrNameLst>
                                      </p:cBhvr>
                                      <p:tavLst>
                                        <p:tav tm="0">
                                          <p:val>
                                            <p:strVal val="0"/>
                                          </p:val>
                                        </p:tav>
                                        <p:tav tm="100000">
                                          <p:val>
                                            <p:strVal val="#ppt_w"/>
                                          </p:val>
                                        </p:tav>
                                      </p:tavLst>
                                    </p:anim>
                                    <p:anim calcmode="lin" valueType="num">
                                      <p:cBhvr additive="base">
                                        <p:cTn id="12" dur="500"/>
                                        <p:tgtEl>
                                          <p:spTgt spid="2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ppt_w</p:attrName>
                                        </p:attrNameLst>
                                      </p:cBhvr>
                                      <p:tavLst>
                                        <p:tav tm="0">
                                          <p:val>
                                            <p:strVal val="0"/>
                                          </p:val>
                                        </p:tav>
                                        <p:tav tm="100000">
                                          <p:val>
                                            <p:strVal val="#ppt_w"/>
                                          </p:val>
                                        </p:tav>
                                      </p:tavLst>
                                    </p:anim>
                                    <p:anim calcmode="lin" valueType="num">
                                      <p:cBhvr additive="base">
                                        <p:cTn id="16" dur="500"/>
                                        <p:tgtEl>
                                          <p:spTgt spid="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0" name="Google Shape;147;p9">
            <a:extLst>
              <a:ext uri="{FF2B5EF4-FFF2-40B4-BE49-F238E27FC236}">
                <a16:creationId xmlns:a16="http://schemas.microsoft.com/office/drawing/2014/main" xmlns="" id="{35AE61DE-223C-82AF-E88D-C18BC0DB899B}"/>
              </a:ext>
            </a:extLst>
          </p:cNvPr>
          <p:cNvSpPr/>
          <p:nvPr/>
        </p:nvSpPr>
        <p:spPr>
          <a:xfrm>
            <a:off x="1231900" y="344972"/>
            <a:ext cx="13881101" cy="532607"/>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5" name="Google Shape;145;p9"/>
          <p:cNvSpPr txBox="1"/>
          <p:nvPr/>
        </p:nvSpPr>
        <p:spPr>
          <a:xfrm>
            <a:off x="3208372" y="999157"/>
            <a:ext cx="10988561" cy="5232161"/>
          </a:xfrm>
          <a:prstGeom prst="rect">
            <a:avLst/>
          </a:prstGeom>
          <a:noFill/>
          <a:ln>
            <a:noFill/>
          </a:ln>
        </p:spPr>
        <p:txBody>
          <a:bodyPr spcFirstLastPara="1" wrap="square" lIns="91425" tIns="45700" rIns="91425" bIns="45700" anchor="t" anchorCtr="0">
            <a:spAutoFit/>
          </a:bodyPr>
          <a:lstStyle/>
          <a:p>
            <a:pPr lvl="0" algn="just">
              <a:buClr>
                <a:schemeClr val="lt1"/>
              </a:buClr>
              <a:buSzPts val="2400"/>
            </a:pPr>
            <a:r>
              <a:rPr lang="uk-UA" sz="2000" b="1" i="1" dirty="0">
                <a:solidFill>
                  <a:schemeClr val="lt1"/>
                </a:solidFill>
              </a:rPr>
              <a:t>Принцип 6 Законодавство про неспроможність у принципі має передбачати можливість зупинення дій окремих кредиторів щодо стягнення боргів, з метою збереження майнової маси боржника та забезпечення рівноправності кредиторів у рамках процедури ліквідації чи реорганізації</a:t>
            </a:r>
          </a:p>
          <a:p>
            <a:pPr lvl="0" algn="just">
              <a:buClr>
                <a:schemeClr val="lt1"/>
              </a:buClr>
              <a:buSzPts val="2400"/>
            </a:pPr>
            <a:endParaRPr lang="uk-UA" sz="2000" b="1" i="1" dirty="0">
              <a:solidFill>
                <a:schemeClr val="lt1"/>
              </a:solidFill>
            </a:endParaRPr>
          </a:p>
          <a:p>
            <a:pPr lvl="0" algn="just">
              <a:buClr>
                <a:schemeClr val="lt1"/>
              </a:buClr>
              <a:buSzPts val="2400"/>
            </a:pPr>
            <a:r>
              <a:rPr lang="uk-UA" sz="1800" i="1" dirty="0">
                <a:solidFill>
                  <a:schemeClr val="lt1"/>
                </a:solidFill>
              </a:rPr>
              <a:t>Мораторій на дії всіх кредиторів, що вводиться під час відкриття ліквідаційного провадження, забезпечує можливість продажу підприємства як функціонуюча господарська одиниця, а мораторій після відкриття реорганізаційного виробництва – захист,необхідну підприємству для ведення переговорів із кредиторами щодо плану реорганізації. Так чи інакше, закон має вимагати від конкурсного керуючого сумлінного та ефективного управління обтяженими активами під час дії мораторію. У цей період конкурсний керуючий має бути наділений правом реалізувати обтяжені активи під наглядом суду на користь майна боржника, за умови належного дотримання прав забезпечених кредиторів. Законодавство про неспроможність має передбачати належний захист інтересів забезпечених кредиторів,які були несправедливо ущемлені зупиненням дії їхніх правна погашення та стягнення заборгованості. У таких ситуаціях суд має мати можливість повністю або частково вивести обтяжені активи з-під дії мораторію. Крім того, слід розглянути можливість незастосування мораторіїв або положень, що обмежують права на залік, до деяким категоріям забезпечених фінансових угод з метою збереження стабільність фінансових ринків.</a:t>
            </a:r>
          </a:p>
        </p:txBody>
      </p:sp>
      <p:sp>
        <p:nvSpPr>
          <p:cNvPr id="146" name="Google Shape;146;p9"/>
          <p:cNvSpPr txBox="1"/>
          <p:nvPr/>
        </p:nvSpPr>
        <p:spPr>
          <a:xfrm>
            <a:off x="241300" y="304768"/>
            <a:ext cx="65775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8" name="Google Shape;148;p9"/>
          <p:cNvSpPr txBox="1"/>
          <p:nvPr/>
        </p:nvSpPr>
        <p:spPr>
          <a:xfrm>
            <a:off x="1156677" y="344973"/>
            <a:ext cx="13716000" cy="477013"/>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500" b="1" dirty="0">
                <a:solidFill>
                  <a:srgbClr val="034EA2"/>
                </a:solidFill>
              </a:rPr>
              <a:t>Огляд</a:t>
            </a:r>
            <a:r>
              <a:rPr lang="ru-RU" sz="2500" b="1" dirty="0">
                <a:solidFill>
                  <a:srgbClr val="034EA2"/>
                </a:solidFill>
              </a:rPr>
              <a:t> </a:t>
            </a:r>
            <a:r>
              <a:rPr lang="uk-UA" sz="2500" b="1" dirty="0">
                <a:solidFill>
                  <a:srgbClr val="034EA2"/>
                </a:solidFill>
              </a:rPr>
              <a:t>ефективності процедур банкрутства в ЄС за інформацією </a:t>
            </a:r>
            <a:r>
              <a:rPr lang="en-US" sz="2500" b="1" dirty="0">
                <a:solidFill>
                  <a:srgbClr val="034EA2"/>
                </a:solidFill>
              </a:rPr>
              <a:t>EBA (</a:t>
            </a:r>
            <a:r>
              <a:rPr lang="ru-RU" sz="2500" b="1" dirty="0">
                <a:solidFill>
                  <a:srgbClr val="034EA2"/>
                </a:solidFill>
              </a:rPr>
              <a:t>МСБ, 2018 р</a:t>
            </a:r>
            <a:r>
              <a:rPr lang="uk-UA" sz="2500" b="1" dirty="0" err="1">
                <a:solidFill>
                  <a:srgbClr val="034EA2"/>
                </a:solidFill>
              </a:rPr>
              <a:t>ік</a:t>
            </a:r>
            <a:r>
              <a:rPr lang="en-US" sz="2500" b="1" dirty="0">
                <a:solidFill>
                  <a:srgbClr val="034EA2"/>
                </a:solidFill>
              </a:rPr>
              <a:t>)</a:t>
            </a:r>
            <a:endParaRPr lang="en-US" sz="2500" dirty="0"/>
          </a:p>
        </p:txBody>
      </p:sp>
      <p:pic>
        <p:nvPicPr>
          <p:cNvPr id="12" name="Рисунок 11">
            <a:extLst>
              <a:ext uri="{FF2B5EF4-FFF2-40B4-BE49-F238E27FC236}">
                <a16:creationId xmlns:a16="http://schemas.microsoft.com/office/drawing/2014/main" xmlns="" id="{AB4B5D0B-EB2E-DC9D-19A7-254AD296BBFE}"/>
              </a:ext>
            </a:extLst>
          </p:cNvPr>
          <p:cNvPicPr>
            <a:picLocks noChangeAspect="1"/>
          </p:cNvPicPr>
          <p:nvPr/>
        </p:nvPicPr>
        <p:blipFill>
          <a:blip r:embed="rId3"/>
          <a:stretch>
            <a:fillRect/>
          </a:stretch>
        </p:blipFill>
        <p:spPr>
          <a:xfrm>
            <a:off x="1079500" y="1581150"/>
            <a:ext cx="13514539" cy="5573139"/>
          </a:xfrm>
          <a:prstGeom prst="rect">
            <a:avLst/>
          </a:prstGeom>
        </p:spPr>
      </p:pic>
      <p:pic>
        <p:nvPicPr>
          <p:cNvPr id="2" name="Графіка 1">
            <a:extLst>
              <a:ext uri="{FF2B5EF4-FFF2-40B4-BE49-F238E27FC236}">
                <a16:creationId xmlns:a16="http://schemas.microsoft.com/office/drawing/2014/main" xmlns="" id="{4B250A31-8B1D-A03D-EFFC-F48A88A0C27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4" name="Графіка 3">
            <a:extLst>
              <a:ext uri="{FF2B5EF4-FFF2-40B4-BE49-F238E27FC236}">
                <a16:creationId xmlns:a16="http://schemas.microsoft.com/office/drawing/2014/main" xmlns="" id="{DABA27F4-6F7F-DAEA-0FAC-34764118548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200" y="7927156"/>
            <a:ext cx="2133600" cy="396699"/>
          </a:xfrm>
          <a:prstGeom prst="rect">
            <a:avLst/>
          </a:prstGeom>
        </p:spPr>
      </p:pic>
      <p:pic>
        <p:nvPicPr>
          <p:cNvPr id="5" name="Графіка 4">
            <a:extLst>
              <a:ext uri="{FF2B5EF4-FFF2-40B4-BE49-F238E27FC236}">
                <a16:creationId xmlns:a16="http://schemas.microsoft.com/office/drawing/2014/main" xmlns="" id="{6ED03E4D-1753-75E3-D4A9-D1FF9148B76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22152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p:tgtEl>
                                          <p:spTgt spid="145"/>
                                        </p:tgtEl>
                                        <p:attrNameLst>
                                          <p:attrName>ppt_w</p:attrName>
                                        </p:attrNameLst>
                                      </p:cBhvr>
                                      <p:tavLst>
                                        <p:tav tm="0">
                                          <p:val>
                                            <p:strVal val="0"/>
                                          </p:val>
                                        </p:tav>
                                        <p:tav tm="100000">
                                          <p:val>
                                            <p:strVal val="#ppt_w"/>
                                          </p:val>
                                        </p:tav>
                                      </p:tavLst>
                                    </p:anim>
                                    <p:anim calcmode="lin" valueType="num">
                                      <p:cBhvr additive="base">
                                        <p:cTn id="8" dur="500"/>
                                        <p:tgtEl>
                                          <p:spTgt spid="1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p:tgtEl>
                                          <p:spTgt spid="148"/>
                                        </p:tgtEl>
                                        <p:attrNameLst>
                                          <p:attrName>ppt_w</p:attrName>
                                        </p:attrNameLst>
                                      </p:cBhvr>
                                      <p:tavLst>
                                        <p:tav tm="0">
                                          <p:val>
                                            <p:strVal val="0"/>
                                          </p:val>
                                        </p:tav>
                                        <p:tav tm="100000">
                                          <p:val>
                                            <p:strVal val="#ppt_w"/>
                                          </p:val>
                                        </p:tav>
                                      </p:tavLst>
                                    </p:anim>
                                    <p:anim calcmode="lin" valueType="num">
                                      <p:cBhvr additive="base">
                                        <p:cTn id="12" dur="500"/>
                                        <p:tgtEl>
                                          <p:spTgt spid="14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ppt_w</p:attrName>
                                        </p:attrNameLst>
                                      </p:cBhvr>
                                      <p:tavLst>
                                        <p:tav tm="0">
                                          <p:val>
                                            <p:strVal val="0"/>
                                          </p:val>
                                        </p:tav>
                                        <p:tav tm="100000">
                                          <p:val>
                                            <p:strVal val="#ppt_w"/>
                                          </p:val>
                                        </p:tav>
                                      </p:tavLst>
                                    </p:anim>
                                    <p:anim calcmode="lin" valueType="num">
                                      <p:cBhvr additive="base">
                                        <p:cTn id="16" dur="500"/>
                                        <p:tgtEl>
                                          <p:spTgt spid="10"/>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6" name="Google Shape;146;p9"/>
          <p:cNvSpPr txBox="1"/>
          <p:nvPr/>
        </p:nvSpPr>
        <p:spPr>
          <a:xfrm>
            <a:off x="241300" y="304768"/>
            <a:ext cx="65775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7" name="Google Shape;147;p9"/>
          <p:cNvSpPr/>
          <p:nvPr/>
        </p:nvSpPr>
        <p:spPr>
          <a:xfrm>
            <a:off x="1231900" y="344972"/>
            <a:ext cx="13881101" cy="532607"/>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8" name="Google Shape;148;p9"/>
          <p:cNvSpPr txBox="1"/>
          <p:nvPr/>
        </p:nvSpPr>
        <p:spPr>
          <a:xfrm>
            <a:off x="1384300" y="344973"/>
            <a:ext cx="13577326" cy="477013"/>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500" b="1" dirty="0">
                <a:solidFill>
                  <a:srgbClr val="034EA2"/>
                </a:solidFill>
              </a:rPr>
              <a:t>Огляд</a:t>
            </a:r>
            <a:r>
              <a:rPr lang="ru-RU" sz="2500" b="1" dirty="0">
                <a:solidFill>
                  <a:srgbClr val="034EA2"/>
                </a:solidFill>
              </a:rPr>
              <a:t> </a:t>
            </a:r>
            <a:r>
              <a:rPr lang="uk-UA" sz="2500" b="1" dirty="0">
                <a:solidFill>
                  <a:srgbClr val="034EA2"/>
                </a:solidFill>
              </a:rPr>
              <a:t>ефективності процедур банкрутства в ЄС за інформацією </a:t>
            </a:r>
            <a:r>
              <a:rPr lang="en-US" sz="2500" b="1" dirty="0">
                <a:solidFill>
                  <a:srgbClr val="034EA2"/>
                </a:solidFill>
              </a:rPr>
              <a:t>EBA (</a:t>
            </a:r>
            <a:r>
              <a:rPr lang="uk-UA" sz="2500" b="1" dirty="0">
                <a:solidFill>
                  <a:srgbClr val="034EA2"/>
                </a:solidFill>
              </a:rPr>
              <a:t>ВК</a:t>
            </a:r>
            <a:r>
              <a:rPr lang="ru-RU" sz="2500" b="1" dirty="0">
                <a:solidFill>
                  <a:srgbClr val="034EA2"/>
                </a:solidFill>
              </a:rPr>
              <a:t>, 2018 р</a:t>
            </a:r>
            <a:r>
              <a:rPr lang="uk-UA" sz="2500" b="1" dirty="0" err="1">
                <a:solidFill>
                  <a:srgbClr val="034EA2"/>
                </a:solidFill>
              </a:rPr>
              <a:t>ік</a:t>
            </a:r>
            <a:r>
              <a:rPr lang="en-US" sz="2500" b="1" dirty="0">
                <a:solidFill>
                  <a:srgbClr val="034EA2"/>
                </a:solidFill>
              </a:rPr>
              <a:t>)</a:t>
            </a:r>
            <a:endParaRPr lang="en-US" sz="2500" dirty="0"/>
          </a:p>
        </p:txBody>
      </p:sp>
      <p:pic>
        <p:nvPicPr>
          <p:cNvPr id="4" name="Рисунок 3">
            <a:extLst>
              <a:ext uri="{FF2B5EF4-FFF2-40B4-BE49-F238E27FC236}">
                <a16:creationId xmlns:a16="http://schemas.microsoft.com/office/drawing/2014/main" xmlns="" id="{5F8A0EDD-10C1-7E01-344B-ACFC8EF742D1}"/>
              </a:ext>
            </a:extLst>
          </p:cNvPr>
          <p:cNvPicPr>
            <a:picLocks noChangeAspect="1"/>
          </p:cNvPicPr>
          <p:nvPr/>
        </p:nvPicPr>
        <p:blipFill>
          <a:blip r:embed="rId3"/>
          <a:stretch>
            <a:fillRect/>
          </a:stretch>
        </p:blipFill>
        <p:spPr>
          <a:xfrm>
            <a:off x="847786" y="1276350"/>
            <a:ext cx="13658608" cy="6400799"/>
          </a:xfrm>
          <a:prstGeom prst="rect">
            <a:avLst/>
          </a:prstGeom>
        </p:spPr>
      </p:pic>
      <p:pic>
        <p:nvPicPr>
          <p:cNvPr id="2" name="Графіка 1">
            <a:extLst>
              <a:ext uri="{FF2B5EF4-FFF2-40B4-BE49-F238E27FC236}">
                <a16:creationId xmlns:a16="http://schemas.microsoft.com/office/drawing/2014/main" xmlns="" id="{0A040E27-F05D-6F4F-BE5A-A2201EBC5BD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5" name="Графіка 4">
            <a:extLst>
              <a:ext uri="{FF2B5EF4-FFF2-40B4-BE49-F238E27FC236}">
                <a16:creationId xmlns:a16="http://schemas.microsoft.com/office/drawing/2014/main" xmlns="" id="{E78BB8D3-A7BB-7F0F-204C-562727DEB53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200" y="7927156"/>
            <a:ext cx="2133600" cy="396699"/>
          </a:xfrm>
          <a:prstGeom prst="rect">
            <a:avLst/>
          </a:prstGeom>
        </p:spPr>
      </p:pic>
      <p:pic>
        <p:nvPicPr>
          <p:cNvPr id="6" name="Графіка 5">
            <a:extLst>
              <a:ext uri="{FF2B5EF4-FFF2-40B4-BE49-F238E27FC236}">
                <a16:creationId xmlns:a16="http://schemas.microsoft.com/office/drawing/2014/main" xmlns="" id="{F8DB950A-3AE8-C532-B1E8-F17D07E6ABD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833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ppt_w</p:attrName>
                                        </p:attrNameLst>
                                      </p:cBhvr>
                                      <p:tavLst>
                                        <p:tav tm="0">
                                          <p:val>
                                            <p:strVal val="0"/>
                                          </p:val>
                                        </p:tav>
                                        <p:tav tm="100000">
                                          <p:val>
                                            <p:strVal val="#ppt_w"/>
                                          </p:val>
                                        </p:tav>
                                      </p:tavLst>
                                    </p:anim>
                                    <p:anim calcmode="lin" valueType="num">
                                      <p:cBhvr additive="base">
                                        <p:cTn id="8" dur="500"/>
                                        <p:tgtEl>
                                          <p:spTgt spid="14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p:tgtEl>
                                          <p:spTgt spid="148"/>
                                        </p:tgtEl>
                                        <p:attrNameLst>
                                          <p:attrName>ppt_w</p:attrName>
                                        </p:attrNameLst>
                                      </p:cBhvr>
                                      <p:tavLst>
                                        <p:tav tm="0">
                                          <p:val>
                                            <p:strVal val="0"/>
                                          </p:val>
                                        </p:tav>
                                        <p:tav tm="100000">
                                          <p:val>
                                            <p:strVal val="#ppt_w"/>
                                          </p:val>
                                        </p:tav>
                                      </p:tavLst>
                                    </p:anim>
                                    <p:anim calcmode="lin" valueType="num">
                                      <p:cBhvr additive="base">
                                        <p:cTn id="12" dur="500"/>
                                        <p:tgtEl>
                                          <p:spTgt spid="148"/>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2" name="Google Shape;147;p9">
            <a:extLst>
              <a:ext uri="{FF2B5EF4-FFF2-40B4-BE49-F238E27FC236}">
                <a16:creationId xmlns:a16="http://schemas.microsoft.com/office/drawing/2014/main" xmlns="" id="{28768293-709C-B0ED-34B5-86D5138C5D25}"/>
              </a:ext>
            </a:extLst>
          </p:cNvPr>
          <p:cNvSpPr/>
          <p:nvPr/>
        </p:nvSpPr>
        <p:spPr>
          <a:xfrm>
            <a:off x="6946900" y="344972"/>
            <a:ext cx="8166101" cy="532607"/>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6" name="Google Shape;146;p9"/>
          <p:cNvSpPr txBox="1"/>
          <p:nvPr/>
        </p:nvSpPr>
        <p:spPr>
          <a:xfrm>
            <a:off x="241300" y="304768"/>
            <a:ext cx="1143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8" name="Google Shape;148;p9"/>
          <p:cNvSpPr txBox="1"/>
          <p:nvPr/>
        </p:nvSpPr>
        <p:spPr>
          <a:xfrm>
            <a:off x="4370351" y="380463"/>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400" b="1" dirty="0">
                <a:solidFill>
                  <a:srgbClr val="034EA2"/>
                </a:solidFill>
              </a:rPr>
              <a:t>Основні показники справ про </a:t>
            </a:r>
            <a:r>
              <a:rPr lang="uk-UA" sz="2400" b="1" dirty="0" err="1">
                <a:solidFill>
                  <a:srgbClr val="034EA2"/>
                </a:solidFill>
              </a:rPr>
              <a:t>банкрутсво</a:t>
            </a:r>
            <a:r>
              <a:rPr lang="uk-UA" sz="2400" b="1" dirty="0">
                <a:solidFill>
                  <a:srgbClr val="034EA2"/>
                </a:solidFill>
              </a:rPr>
              <a:t> в ЄС</a:t>
            </a:r>
            <a:endParaRPr lang="en-US" sz="2400" dirty="0"/>
          </a:p>
        </p:txBody>
      </p:sp>
      <p:grpSp>
        <p:nvGrpSpPr>
          <p:cNvPr id="5" name="Групувати 4">
            <a:extLst>
              <a:ext uri="{FF2B5EF4-FFF2-40B4-BE49-F238E27FC236}">
                <a16:creationId xmlns:a16="http://schemas.microsoft.com/office/drawing/2014/main" xmlns="" id="{C0F7FCFA-0D58-3992-C2D1-608D34891005}"/>
              </a:ext>
            </a:extLst>
          </p:cNvPr>
          <p:cNvGrpSpPr/>
          <p:nvPr/>
        </p:nvGrpSpPr>
        <p:grpSpPr>
          <a:xfrm>
            <a:off x="6502128" y="2266950"/>
            <a:ext cx="2223370" cy="2223370"/>
            <a:chOff x="6502128" y="2266950"/>
            <a:chExt cx="2223370" cy="2223370"/>
          </a:xfrm>
        </p:grpSpPr>
        <p:sp>
          <p:nvSpPr>
            <p:cNvPr id="6" name="Овал 5">
              <a:extLst>
                <a:ext uri="{FF2B5EF4-FFF2-40B4-BE49-F238E27FC236}">
                  <a16:creationId xmlns:a16="http://schemas.microsoft.com/office/drawing/2014/main" xmlns="" id="{056F7456-9E63-081F-8464-E8DBDAA7AE75}"/>
                </a:ext>
              </a:extLst>
            </p:cNvPr>
            <p:cNvSpPr/>
            <p:nvPr/>
          </p:nvSpPr>
          <p:spPr>
            <a:xfrm>
              <a:off x="6502128" y="2266950"/>
              <a:ext cx="2223370" cy="2223370"/>
            </a:xfrm>
            <a:prstGeom prst="ellipse">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7" name="Рисунок 6">
              <a:extLst>
                <a:ext uri="{FF2B5EF4-FFF2-40B4-BE49-F238E27FC236}">
                  <a16:creationId xmlns:a16="http://schemas.microsoft.com/office/drawing/2014/main" xmlns="" id="{F75E4D3B-E966-8A91-F8C2-D4EE4FD022D6}"/>
                </a:ext>
              </a:extLst>
            </p:cNvPr>
            <p:cNvPicPr>
              <a:picLocks noChangeAspect="1"/>
            </p:cNvPicPr>
            <p:nvPr/>
          </p:nvPicPr>
          <p:blipFill>
            <a:blip r:embed="rId3"/>
            <a:stretch>
              <a:fillRect/>
            </a:stretch>
          </p:blipFill>
          <p:spPr>
            <a:xfrm>
              <a:off x="6946900" y="2711722"/>
              <a:ext cx="1333827" cy="1333827"/>
            </a:xfrm>
            <a:prstGeom prst="rect">
              <a:avLst/>
            </a:prstGeom>
          </p:spPr>
        </p:pic>
      </p:grpSp>
      <p:grpSp>
        <p:nvGrpSpPr>
          <p:cNvPr id="4" name="Групувати 3">
            <a:extLst>
              <a:ext uri="{FF2B5EF4-FFF2-40B4-BE49-F238E27FC236}">
                <a16:creationId xmlns:a16="http://schemas.microsoft.com/office/drawing/2014/main" xmlns="" id="{5227D57F-038E-2686-874A-A47A940E6BE0}"/>
              </a:ext>
            </a:extLst>
          </p:cNvPr>
          <p:cNvGrpSpPr/>
          <p:nvPr/>
        </p:nvGrpSpPr>
        <p:grpSpPr>
          <a:xfrm>
            <a:off x="1441554" y="2266950"/>
            <a:ext cx="2223370" cy="2223370"/>
            <a:chOff x="1441554" y="2266950"/>
            <a:chExt cx="2223370" cy="2223370"/>
          </a:xfrm>
        </p:grpSpPr>
        <p:sp>
          <p:nvSpPr>
            <p:cNvPr id="3" name="Овал 2">
              <a:extLst>
                <a:ext uri="{FF2B5EF4-FFF2-40B4-BE49-F238E27FC236}">
                  <a16:creationId xmlns:a16="http://schemas.microsoft.com/office/drawing/2014/main" xmlns="" id="{DB387274-FADB-EA3A-0F7B-D1C320EEBCFD}"/>
                </a:ext>
              </a:extLst>
            </p:cNvPr>
            <p:cNvSpPr/>
            <p:nvPr/>
          </p:nvSpPr>
          <p:spPr>
            <a:xfrm>
              <a:off x="1441554" y="2266950"/>
              <a:ext cx="2223370" cy="2223370"/>
            </a:xfrm>
            <a:prstGeom prst="ellipse">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1" name="Рисунок 10">
              <a:extLst>
                <a:ext uri="{FF2B5EF4-FFF2-40B4-BE49-F238E27FC236}">
                  <a16:creationId xmlns:a16="http://schemas.microsoft.com/office/drawing/2014/main" xmlns="" id="{C3672666-4477-A580-CA85-37309B2FBB48}"/>
                </a:ext>
              </a:extLst>
            </p:cNvPr>
            <p:cNvPicPr>
              <a:picLocks noChangeAspect="1"/>
            </p:cNvPicPr>
            <p:nvPr/>
          </p:nvPicPr>
          <p:blipFill>
            <a:blip r:embed="rId4"/>
            <a:stretch>
              <a:fillRect/>
            </a:stretch>
          </p:blipFill>
          <p:spPr>
            <a:xfrm>
              <a:off x="1886325" y="2711721"/>
              <a:ext cx="1333828" cy="1333828"/>
            </a:xfrm>
            <a:prstGeom prst="rect">
              <a:avLst/>
            </a:prstGeom>
          </p:spPr>
        </p:pic>
      </p:grpSp>
      <p:grpSp>
        <p:nvGrpSpPr>
          <p:cNvPr id="9" name="Групувати 8">
            <a:extLst>
              <a:ext uri="{FF2B5EF4-FFF2-40B4-BE49-F238E27FC236}">
                <a16:creationId xmlns:a16="http://schemas.microsoft.com/office/drawing/2014/main" xmlns="" id="{03A85CC6-4D03-9A6E-0772-B80DC0084F42}"/>
              </a:ext>
            </a:extLst>
          </p:cNvPr>
          <p:cNvGrpSpPr/>
          <p:nvPr/>
        </p:nvGrpSpPr>
        <p:grpSpPr>
          <a:xfrm>
            <a:off x="11448076" y="2266950"/>
            <a:ext cx="2223370" cy="2223370"/>
            <a:chOff x="11448076" y="2266950"/>
            <a:chExt cx="2223370" cy="2223370"/>
          </a:xfrm>
        </p:grpSpPr>
        <p:sp>
          <p:nvSpPr>
            <p:cNvPr id="8" name="Овал 7">
              <a:extLst>
                <a:ext uri="{FF2B5EF4-FFF2-40B4-BE49-F238E27FC236}">
                  <a16:creationId xmlns:a16="http://schemas.microsoft.com/office/drawing/2014/main" xmlns="" id="{009A9F48-B9B8-1ED8-FDE0-495FDAB33123}"/>
                </a:ext>
              </a:extLst>
            </p:cNvPr>
            <p:cNvSpPr/>
            <p:nvPr/>
          </p:nvSpPr>
          <p:spPr>
            <a:xfrm>
              <a:off x="11448076" y="2266950"/>
              <a:ext cx="2223370" cy="2223370"/>
            </a:xfrm>
            <a:prstGeom prst="ellipse">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3" name="Рисунок 12">
              <a:extLst>
                <a:ext uri="{FF2B5EF4-FFF2-40B4-BE49-F238E27FC236}">
                  <a16:creationId xmlns:a16="http://schemas.microsoft.com/office/drawing/2014/main" xmlns="" id="{AA18E50F-3F14-68BC-D654-FC733216E599}"/>
                </a:ext>
              </a:extLst>
            </p:cNvPr>
            <p:cNvPicPr>
              <a:picLocks noChangeAspect="1"/>
            </p:cNvPicPr>
            <p:nvPr/>
          </p:nvPicPr>
          <p:blipFill>
            <a:blip r:embed="rId5"/>
            <a:stretch>
              <a:fillRect/>
            </a:stretch>
          </p:blipFill>
          <p:spPr>
            <a:xfrm>
              <a:off x="11892848" y="2711722"/>
              <a:ext cx="1333827" cy="1333827"/>
            </a:xfrm>
            <a:prstGeom prst="rect">
              <a:avLst/>
            </a:prstGeom>
          </p:spPr>
        </p:pic>
      </p:grpSp>
      <p:grpSp>
        <p:nvGrpSpPr>
          <p:cNvPr id="10" name="Групувати 9">
            <a:extLst>
              <a:ext uri="{FF2B5EF4-FFF2-40B4-BE49-F238E27FC236}">
                <a16:creationId xmlns:a16="http://schemas.microsoft.com/office/drawing/2014/main" xmlns="" id="{695B67FE-1213-71AE-51A0-ED645C586FE8}"/>
              </a:ext>
            </a:extLst>
          </p:cNvPr>
          <p:cNvGrpSpPr/>
          <p:nvPr/>
        </p:nvGrpSpPr>
        <p:grpSpPr>
          <a:xfrm>
            <a:off x="1231899" y="5204272"/>
            <a:ext cx="12773485" cy="1200072"/>
            <a:chOff x="1231899" y="5204272"/>
            <a:chExt cx="12773485" cy="1200072"/>
          </a:xfrm>
        </p:grpSpPr>
        <p:sp>
          <p:nvSpPr>
            <p:cNvPr id="18" name="Прямокутник 17">
              <a:extLst>
                <a:ext uri="{FF2B5EF4-FFF2-40B4-BE49-F238E27FC236}">
                  <a16:creationId xmlns:a16="http://schemas.microsoft.com/office/drawing/2014/main" xmlns="" id="{1967D021-2914-8A43-1720-E3068A8A48DA}"/>
                </a:ext>
              </a:extLst>
            </p:cNvPr>
            <p:cNvSpPr/>
            <p:nvPr/>
          </p:nvSpPr>
          <p:spPr>
            <a:xfrm>
              <a:off x="5918199" y="5988866"/>
              <a:ext cx="3746241" cy="415478"/>
            </a:xfrm>
            <a:prstGeom prst="rect">
              <a:avLst/>
            </a:prstGeom>
            <a:solidFill>
              <a:srgbClr val="FFC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кутник 18">
              <a:extLst>
                <a:ext uri="{FF2B5EF4-FFF2-40B4-BE49-F238E27FC236}">
                  <a16:creationId xmlns:a16="http://schemas.microsoft.com/office/drawing/2014/main" xmlns="" id="{8002ECA3-E8A6-D770-3626-5418CBAD649F}"/>
                </a:ext>
              </a:extLst>
            </p:cNvPr>
            <p:cNvSpPr/>
            <p:nvPr/>
          </p:nvSpPr>
          <p:spPr>
            <a:xfrm>
              <a:off x="11422296" y="5204272"/>
              <a:ext cx="2583088" cy="415478"/>
            </a:xfrm>
            <a:prstGeom prst="rect">
              <a:avLst/>
            </a:prstGeom>
            <a:solidFill>
              <a:srgbClr val="FFC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Прямокутник 15">
              <a:extLst>
                <a:ext uri="{FF2B5EF4-FFF2-40B4-BE49-F238E27FC236}">
                  <a16:creationId xmlns:a16="http://schemas.microsoft.com/office/drawing/2014/main" xmlns="" id="{170247EE-8277-C39C-685E-343021054358}"/>
                </a:ext>
              </a:extLst>
            </p:cNvPr>
            <p:cNvSpPr/>
            <p:nvPr/>
          </p:nvSpPr>
          <p:spPr>
            <a:xfrm>
              <a:off x="1231899" y="5988866"/>
              <a:ext cx="2740995" cy="415478"/>
            </a:xfrm>
            <a:prstGeom prst="rect">
              <a:avLst/>
            </a:prstGeom>
            <a:solidFill>
              <a:srgbClr val="FFC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Google Shape;145;p9">
            <a:extLst>
              <a:ext uri="{FF2B5EF4-FFF2-40B4-BE49-F238E27FC236}">
                <a16:creationId xmlns:a16="http://schemas.microsoft.com/office/drawing/2014/main" xmlns="" id="{5FBA2765-846D-AD07-ADA5-EE9AD22FE1FD}"/>
              </a:ext>
            </a:extLst>
          </p:cNvPr>
          <p:cNvSpPr txBox="1"/>
          <p:nvPr/>
        </p:nvSpPr>
        <p:spPr>
          <a:xfrm>
            <a:off x="10712777" y="5204056"/>
            <a:ext cx="4038600" cy="1569620"/>
          </a:xfrm>
          <a:prstGeom prst="rect">
            <a:avLst/>
          </a:prstGeom>
          <a:noFill/>
          <a:ln>
            <a:noFill/>
          </a:ln>
        </p:spPr>
        <p:txBody>
          <a:bodyPr spcFirstLastPara="1" wrap="square" lIns="91425" tIns="45700" rIns="91425" bIns="45700" anchor="t" anchorCtr="0">
            <a:spAutoFit/>
          </a:bodyPr>
          <a:lstStyle/>
          <a:p>
            <a:pPr lvl="0" algn="ctr">
              <a:buClr>
                <a:schemeClr val="lt1"/>
              </a:buClr>
              <a:buSzPts val="2400"/>
            </a:pPr>
            <a:r>
              <a:rPr lang="uk-UA" sz="2400" b="1" dirty="0" smtClean="0">
                <a:solidFill>
                  <a:srgbClr val="084EA2"/>
                </a:solidFill>
              </a:rPr>
              <a:t> </a:t>
            </a:r>
            <a:r>
              <a:rPr lang="uk-UA" sz="2400" b="1" dirty="0">
                <a:solidFill>
                  <a:srgbClr val="084EA2"/>
                </a:solidFill>
              </a:rPr>
              <a:t>20 % </a:t>
            </a:r>
            <a:r>
              <a:rPr lang="uk-UA" sz="2400" b="1" dirty="0">
                <a:solidFill>
                  <a:schemeClr val="tx1"/>
                </a:solidFill>
              </a:rPr>
              <a:t>справ</a:t>
            </a:r>
            <a:r>
              <a:rPr lang="uk-UA" sz="2400" b="1" dirty="0">
                <a:solidFill>
                  <a:srgbClr val="084EA2"/>
                </a:solidFill>
              </a:rPr>
              <a:t> </a:t>
            </a:r>
            <a:r>
              <a:rPr lang="en-US" sz="2400" b="1" dirty="0">
                <a:solidFill>
                  <a:schemeClr val="tx1">
                    <a:lumMod val="95000"/>
                    <a:lumOff val="5000"/>
                  </a:schemeClr>
                </a:solidFill>
              </a:rPr>
              <a:t/>
            </a:r>
            <a:br>
              <a:rPr lang="en-US" sz="2400" b="1" dirty="0">
                <a:solidFill>
                  <a:schemeClr val="tx1">
                    <a:lumMod val="95000"/>
                    <a:lumOff val="5000"/>
                  </a:schemeClr>
                </a:solidFill>
              </a:rPr>
            </a:br>
            <a:r>
              <a:rPr lang="uk-UA" sz="2400" b="1" dirty="0">
                <a:solidFill>
                  <a:schemeClr val="tx1">
                    <a:lumMod val="95000"/>
                    <a:lumOff val="5000"/>
                  </a:schemeClr>
                </a:solidFill>
              </a:rPr>
              <a:t>(від загальної кількості </a:t>
            </a:r>
            <a:r>
              <a:rPr lang="en-US" sz="2400" b="1" dirty="0">
                <a:solidFill>
                  <a:schemeClr val="tx1">
                    <a:lumMod val="95000"/>
                    <a:lumOff val="5000"/>
                  </a:schemeClr>
                </a:solidFill>
              </a:rPr>
              <a:t/>
            </a:r>
            <a:br>
              <a:rPr lang="en-US" sz="2400" b="1" dirty="0">
                <a:solidFill>
                  <a:schemeClr val="tx1">
                    <a:lumMod val="95000"/>
                    <a:lumOff val="5000"/>
                  </a:schemeClr>
                </a:solidFill>
              </a:rPr>
            </a:br>
            <a:r>
              <a:rPr lang="uk-UA" sz="2400" b="1" dirty="0">
                <a:solidFill>
                  <a:schemeClr val="tx1">
                    <a:lumMod val="95000"/>
                    <a:lumOff val="5000"/>
                  </a:schemeClr>
                </a:solidFill>
              </a:rPr>
              <a:t>150 000 на рік) борг мав транскордонної характер</a:t>
            </a:r>
            <a:endParaRPr lang="uk-UA" sz="2400" dirty="0">
              <a:solidFill>
                <a:schemeClr val="tx1">
                  <a:lumMod val="95000"/>
                  <a:lumOff val="5000"/>
                </a:schemeClr>
              </a:solidFill>
            </a:endParaRPr>
          </a:p>
        </p:txBody>
      </p:sp>
      <p:sp>
        <p:nvSpPr>
          <p:cNvPr id="15" name="Google Shape;145;p9">
            <a:extLst>
              <a:ext uri="{FF2B5EF4-FFF2-40B4-BE49-F238E27FC236}">
                <a16:creationId xmlns:a16="http://schemas.microsoft.com/office/drawing/2014/main" xmlns="" id="{778B7A8F-2A51-AB9F-7EFB-E9A29F7C1F49}"/>
              </a:ext>
            </a:extLst>
          </p:cNvPr>
          <p:cNvSpPr txBox="1"/>
          <p:nvPr/>
        </p:nvSpPr>
        <p:spPr>
          <a:xfrm>
            <a:off x="5924406" y="5204056"/>
            <a:ext cx="3746241" cy="1200288"/>
          </a:xfrm>
          <a:prstGeom prst="rect">
            <a:avLst/>
          </a:prstGeom>
          <a:noFill/>
          <a:ln>
            <a:noFill/>
          </a:ln>
        </p:spPr>
        <p:txBody>
          <a:bodyPr spcFirstLastPara="1" wrap="square" lIns="91425" tIns="45700" rIns="91425" bIns="45700" anchor="t" anchorCtr="0">
            <a:spAutoFit/>
          </a:bodyPr>
          <a:lstStyle/>
          <a:p>
            <a:pPr lvl="0" algn="ctr">
              <a:buClr>
                <a:schemeClr val="lt1"/>
              </a:buClr>
              <a:buSzPts val="2400"/>
            </a:pPr>
            <a:r>
              <a:rPr lang="en-US" sz="2400" b="1" dirty="0">
                <a:solidFill>
                  <a:schemeClr val="tx1">
                    <a:lumMod val="95000"/>
                    <a:lumOff val="5000"/>
                  </a:schemeClr>
                </a:solidFill>
              </a:rPr>
              <a:t>C</a:t>
            </a:r>
            <a:r>
              <a:rPr lang="ru-RU" sz="2400" b="1" dirty="0">
                <a:solidFill>
                  <a:schemeClr val="tx1">
                    <a:lumMod val="95000"/>
                    <a:lumOff val="5000"/>
                  </a:schemeClr>
                </a:solidFill>
              </a:rPr>
              <a:t>удов</a:t>
            </a:r>
            <a:r>
              <a:rPr lang="uk-UA" sz="2400" b="1" dirty="0">
                <a:solidFill>
                  <a:schemeClr val="tx1">
                    <a:lumMod val="95000"/>
                    <a:lumOff val="5000"/>
                  </a:schemeClr>
                </a:solidFill>
              </a:rPr>
              <a:t>і витрати на стягнення боргу </a:t>
            </a:r>
            <a:r>
              <a:rPr lang="en-US" sz="2400" b="1" dirty="0">
                <a:solidFill>
                  <a:schemeClr val="tx1">
                    <a:lumMod val="95000"/>
                    <a:lumOff val="5000"/>
                  </a:schemeClr>
                </a:solidFill>
              </a:rPr>
              <a:t/>
            </a:r>
            <a:br>
              <a:rPr lang="en-US" sz="2400" b="1" dirty="0">
                <a:solidFill>
                  <a:schemeClr val="tx1">
                    <a:lumMod val="95000"/>
                    <a:lumOff val="5000"/>
                  </a:schemeClr>
                </a:solidFill>
              </a:rPr>
            </a:br>
            <a:r>
              <a:rPr lang="uk-UA" sz="2400" b="1" dirty="0">
                <a:solidFill>
                  <a:schemeClr val="tx1"/>
                </a:solidFill>
              </a:rPr>
              <a:t>до</a:t>
            </a:r>
            <a:r>
              <a:rPr lang="uk-UA" sz="2400" b="1" dirty="0">
                <a:solidFill>
                  <a:srgbClr val="084EA2"/>
                </a:solidFill>
              </a:rPr>
              <a:t> 10 % </a:t>
            </a:r>
            <a:r>
              <a:rPr lang="uk-UA" sz="2400" b="1" dirty="0">
                <a:solidFill>
                  <a:schemeClr val="tx1">
                    <a:lumMod val="95000"/>
                    <a:lumOff val="5000"/>
                  </a:schemeClr>
                </a:solidFill>
              </a:rPr>
              <a:t>від суми боргу</a:t>
            </a:r>
            <a:endParaRPr lang="uk-UA" sz="2400" dirty="0">
              <a:solidFill>
                <a:schemeClr val="tx1">
                  <a:lumMod val="95000"/>
                  <a:lumOff val="5000"/>
                </a:schemeClr>
              </a:solidFill>
            </a:endParaRPr>
          </a:p>
        </p:txBody>
      </p:sp>
      <p:sp>
        <p:nvSpPr>
          <p:cNvPr id="145" name="Google Shape;145;p9"/>
          <p:cNvSpPr txBox="1"/>
          <p:nvPr/>
        </p:nvSpPr>
        <p:spPr>
          <a:xfrm>
            <a:off x="1045995" y="5204056"/>
            <a:ext cx="3126763" cy="1200288"/>
          </a:xfrm>
          <a:prstGeom prst="rect">
            <a:avLst/>
          </a:prstGeom>
          <a:noFill/>
          <a:ln>
            <a:noFill/>
          </a:ln>
        </p:spPr>
        <p:txBody>
          <a:bodyPr spcFirstLastPara="1" wrap="square" lIns="91425" tIns="45700" rIns="91425" bIns="45700" anchor="t" anchorCtr="0">
            <a:spAutoFit/>
          </a:bodyPr>
          <a:lstStyle/>
          <a:p>
            <a:pPr lvl="0" algn="ctr">
              <a:buClr>
                <a:schemeClr val="lt1"/>
              </a:buClr>
              <a:buSzPts val="2400"/>
            </a:pPr>
            <a:r>
              <a:rPr lang="uk-UA" sz="2400" b="1" dirty="0">
                <a:solidFill>
                  <a:schemeClr val="tx1">
                    <a:lumMod val="95000"/>
                    <a:lumOff val="5000"/>
                  </a:schemeClr>
                </a:solidFill>
              </a:rPr>
              <a:t>Час стягнення заборгованості: від </a:t>
            </a:r>
            <a:r>
              <a:rPr lang="uk-UA" sz="2400" b="1" dirty="0">
                <a:solidFill>
                  <a:srgbClr val="084EA2"/>
                </a:solidFill>
              </a:rPr>
              <a:t>0.6 до 7 </a:t>
            </a:r>
            <a:r>
              <a:rPr lang="uk-UA" sz="2400" b="1" dirty="0">
                <a:solidFill>
                  <a:schemeClr val="tx1"/>
                </a:solidFill>
              </a:rPr>
              <a:t>років</a:t>
            </a:r>
            <a:endParaRPr lang="en-US" sz="2400" b="1" dirty="0">
              <a:solidFill>
                <a:schemeClr val="tx1"/>
              </a:solidFill>
            </a:endParaRPr>
          </a:p>
        </p:txBody>
      </p:sp>
      <p:pic>
        <p:nvPicPr>
          <p:cNvPr id="12" name="Графіка 11">
            <a:extLst>
              <a:ext uri="{FF2B5EF4-FFF2-40B4-BE49-F238E27FC236}">
                <a16:creationId xmlns:a16="http://schemas.microsoft.com/office/drawing/2014/main" xmlns="" id="{82C6065C-3400-6F04-0C85-5613F8566DD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413500" y="7933884"/>
            <a:ext cx="2286000" cy="383241"/>
          </a:xfrm>
          <a:prstGeom prst="rect">
            <a:avLst/>
          </a:prstGeom>
        </p:spPr>
      </p:pic>
      <p:pic>
        <p:nvPicPr>
          <p:cNvPr id="20" name="Графіка 19">
            <a:extLst>
              <a:ext uri="{FF2B5EF4-FFF2-40B4-BE49-F238E27FC236}">
                <a16:creationId xmlns:a16="http://schemas.microsoft.com/office/drawing/2014/main" xmlns="" id="{678D7CC3-CA78-BEA5-BD2B-21CB3619097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4200" y="7927156"/>
            <a:ext cx="2133600" cy="396699"/>
          </a:xfrm>
          <a:prstGeom prst="rect">
            <a:avLst/>
          </a:prstGeom>
        </p:spPr>
      </p:pic>
      <p:pic>
        <p:nvPicPr>
          <p:cNvPr id="21" name="Графіка 20">
            <a:extLst>
              <a:ext uri="{FF2B5EF4-FFF2-40B4-BE49-F238E27FC236}">
                <a16:creationId xmlns:a16="http://schemas.microsoft.com/office/drawing/2014/main" xmlns="" id="{B4BFA4D5-14F4-A7A0-8F26-A909A8B32A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332342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ppt_w</p:attrName>
                                        </p:attrNameLst>
                                      </p:cBhvr>
                                      <p:tavLst>
                                        <p:tav tm="0">
                                          <p:val>
                                            <p:strVal val="0"/>
                                          </p:val>
                                        </p:tav>
                                        <p:tav tm="100000">
                                          <p:val>
                                            <p:strVal val="#ppt_w"/>
                                          </p:val>
                                        </p:tav>
                                      </p:tavLst>
                                    </p:anim>
                                    <p:anim calcmode="lin" valueType="num">
                                      <p:cBhvr additive="base">
                                        <p:cTn id="12" dur="500"/>
                                        <p:tgtEl>
                                          <p:spTgt spid="2"/>
                                        </p:tgtEl>
                                        <p:attrNameLst>
                                          <p:attrName>ppt_h</p:attrName>
                                        </p:attrNameLst>
                                      </p:cBhvr>
                                      <p:tavLst>
                                        <p:tav tm="0">
                                          <p:val>
                                            <p:strVal val="0"/>
                                          </p:val>
                                        </p:tav>
                                        <p:tav tm="100000">
                                          <p:val>
                                            <p:strVal val="#ppt_h"/>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45"/>
                                        </p:tgtEl>
                                        <p:attrNameLst>
                                          <p:attrName>style.visibility</p:attrName>
                                        </p:attrNameLst>
                                      </p:cBhvr>
                                      <p:to>
                                        <p:strVal val="visible"/>
                                      </p:to>
                                    </p:set>
                                    <p:anim calcmode="lin" valueType="num">
                                      <p:cBhvr additive="base">
                                        <p:cTn id="28" dur="500" fill="hold"/>
                                        <p:tgtEl>
                                          <p:spTgt spid="145"/>
                                        </p:tgtEl>
                                        <p:attrNameLst>
                                          <p:attrName>ppt_x</p:attrName>
                                        </p:attrNameLst>
                                      </p:cBhvr>
                                      <p:tavLst>
                                        <p:tav tm="0">
                                          <p:val>
                                            <p:strVal val="#ppt_x"/>
                                          </p:val>
                                        </p:tav>
                                        <p:tav tm="100000">
                                          <p:val>
                                            <p:strVal val="#ppt_x"/>
                                          </p:val>
                                        </p:tav>
                                      </p:tavLst>
                                    </p:anim>
                                    <p:anim calcmode="lin" valueType="num">
                                      <p:cBhvr additive="base">
                                        <p:cTn id="29" dur="500" fill="hold"/>
                                        <p:tgtEl>
                                          <p:spTgt spid="145"/>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4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2" name="Google Shape;147;p9">
            <a:extLst>
              <a:ext uri="{FF2B5EF4-FFF2-40B4-BE49-F238E27FC236}">
                <a16:creationId xmlns:a16="http://schemas.microsoft.com/office/drawing/2014/main" xmlns="" id="{28768293-709C-B0ED-34B5-86D5138C5D25}"/>
              </a:ext>
            </a:extLst>
          </p:cNvPr>
          <p:cNvSpPr/>
          <p:nvPr/>
        </p:nvSpPr>
        <p:spPr>
          <a:xfrm>
            <a:off x="6946900" y="344972"/>
            <a:ext cx="8166101" cy="532607"/>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6" name="Google Shape;146;p9"/>
          <p:cNvSpPr txBox="1"/>
          <p:nvPr/>
        </p:nvSpPr>
        <p:spPr>
          <a:xfrm>
            <a:off x="241300" y="304768"/>
            <a:ext cx="1143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8" name="Google Shape;148;p9"/>
          <p:cNvSpPr txBox="1"/>
          <p:nvPr/>
        </p:nvSpPr>
        <p:spPr>
          <a:xfrm>
            <a:off x="4370351" y="380463"/>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400" b="1" dirty="0" smtClean="0">
                <a:solidFill>
                  <a:srgbClr val="034EA2"/>
                </a:solidFill>
              </a:rPr>
              <a:t>Ключові акти ЄС в сфері банкрутства</a:t>
            </a:r>
            <a:endParaRPr lang="en-US" sz="2400" dirty="0"/>
          </a:p>
        </p:txBody>
      </p:sp>
      <p:pic>
        <p:nvPicPr>
          <p:cNvPr id="12" name="Графіка 11">
            <a:extLst>
              <a:ext uri="{FF2B5EF4-FFF2-40B4-BE49-F238E27FC236}">
                <a16:creationId xmlns:a16="http://schemas.microsoft.com/office/drawing/2014/main" xmlns="" id="{82C6065C-3400-6F04-0C85-5613F8566DDB}"/>
              </a:ext>
            </a:extLst>
          </p:cNvPr>
          <p:cNvPicPr>
            <a:picLocks noChangeAspect="1"/>
          </p:cNvPicPr>
          <p:nvPr/>
        </p:nvPicPr>
        <p:blipFill>
          <a:blip r:embed="rId3">
            <a:extLst>
              <a:ext uri="{96DAC541-7B7A-43D3-8B79-37D633B846F1}">
                <asvg:svgBlip xmlns:asvg="http://schemas.microsoft.com/office/drawing/2016/SVG/main" xmlns="" r:embed="rId7"/>
              </a:ext>
            </a:extLst>
          </a:blip>
          <a:stretch>
            <a:fillRect/>
          </a:stretch>
        </p:blipFill>
        <p:spPr>
          <a:xfrm>
            <a:off x="6413500" y="7933884"/>
            <a:ext cx="2286000" cy="383241"/>
          </a:xfrm>
          <a:prstGeom prst="rect">
            <a:avLst/>
          </a:prstGeom>
        </p:spPr>
      </p:pic>
      <p:pic>
        <p:nvPicPr>
          <p:cNvPr id="20" name="Графіка 19">
            <a:extLst>
              <a:ext uri="{FF2B5EF4-FFF2-40B4-BE49-F238E27FC236}">
                <a16:creationId xmlns:a16="http://schemas.microsoft.com/office/drawing/2014/main" xmlns="" id="{678D7CC3-CA78-BEA5-BD2B-21CB3619097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4200" y="7927156"/>
            <a:ext cx="2133600" cy="396699"/>
          </a:xfrm>
          <a:prstGeom prst="rect">
            <a:avLst/>
          </a:prstGeom>
        </p:spPr>
      </p:pic>
      <p:pic>
        <p:nvPicPr>
          <p:cNvPr id="21" name="Графіка 20">
            <a:extLst>
              <a:ext uri="{FF2B5EF4-FFF2-40B4-BE49-F238E27FC236}">
                <a16:creationId xmlns:a16="http://schemas.microsoft.com/office/drawing/2014/main" xmlns="" id="{B4BFA4D5-14F4-A7A0-8F26-A909A8B32A4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3659221" y="7933884"/>
            <a:ext cx="1212479" cy="411377"/>
          </a:xfrm>
          <a:prstGeom prst="rect">
            <a:avLst/>
          </a:prstGeom>
        </p:spPr>
      </p:pic>
      <p:sp>
        <p:nvSpPr>
          <p:cNvPr id="22" name="TextBox 21"/>
          <p:cNvSpPr txBox="1"/>
          <p:nvPr/>
        </p:nvSpPr>
        <p:spPr>
          <a:xfrm>
            <a:off x="1155700" y="1504950"/>
            <a:ext cx="12801600" cy="4154984"/>
          </a:xfrm>
          <a:prstGeom prst="rect">
            <a:avLst/>
          </a:prstGeom>
          <a:noFill/>
        </p:spPr>
        <p:txBody>
          <a:bodyPr wrap="square" rtlCol="0">
            <a:spAutoFit/>
          </a:bodyPr>
          <a:lstStyle/>
          <a:p>
            <a:r>
              <a:rPr lang="en-US" sz="2400" b="1" dirty="0"/>
              <a:t>Regulation (EU) 2015/848 of the European Parliament and of the Council of 20 May 2015 on insolvency proceedings (recast</a:t>
            </a:r>
            <a:r>
              <a:rPr lang="en-US" sz="2400" b="1" dirty="0" smtClean="0"/>
              <a:t>)</a:t>
            </a:r>
            <a:endParaRPr lang="uk-UA" sz="2400" b="1" dirty="0" smtClean="0"/>
          </a:p>
          <a:p>
            <a:endParaRPr lang="uk-UA" sz="2400" b="1" dirty="0"/>
          </a:p>
          <a:p>
            <a:r>
              <a:rPr lang="en-US" sz="2400" b="1" dirty="0"/>
              <a:t>Directive (EU) 2019/1023 of the European Parliament and of the Council of 20 June 2019 on preventive restructuring frameworks, on discharge of debt and disqualifications, and on measures to increase the efficiency of procedures concerning restructuring, insolvency and discharge of debt, and amending Directive (EU) 2017/1132 (Directive on restructuring and insolvency) (Text with EEA relevance</a:t>
            </a:r>
            <a:r>
              <a:rPr lang="en-US" sz="2400" b="1" dirty="0" smtClean="0"/>
              <a:t>.)</a:t>
            </a:r>
            <a:endParaRPr lang="uk-UA" sz="2400" b="1" dirty="0" smtClean="0"/>
          </a:p>
          <a:p>
            <a:endParaRPr lang="uk-UA" sz="2400" b="1" dirty="0"/>
          </a:p>
          <a:p>
            <a:r>
              <a:rPr lang="en-US" sz="2400" b="1" dirty="0">
                <a:solidFill>
                  <a:schemeClr val="tx1">
                    <a:lumMod val="65000"/>
                    <a:lumOff val="35000"/>
                  </a:schemeClr>
                </a:solidFill>
              </a:rPr>
              <a:t>Proposal for </a:t>
            </a:r>
            <a:r>
              <a:rPr lang="en-US" sz="2400" b="1" dirty="0" err="1">
                <a:solidFill>
                  <a:schemeClr val="tx1">
                    <a:lumMod val="65000"/>
                    <a:lumOff val="35000"/>
                  </a:schemeClr>
                </a:solidFill>
              </a:rPr>
              <a:t>aDirective</a:t>
            </a:r>
            <a:r>
              <a:rPr lang="en-US" sz="2400" b="1" dirty="0">
                <a:solidFill>
                  <a:schemeClr val="tx1">
                    <a:lumMod val="65000"/>
                    <a:lumOff val="35000"/>
                  </a:schemeClr>
                </a:solidFill>
              </a:rPr>
              <a:t> of the European Parliament and the Council </a:t>
            </a:r>
            <a:r>
              <a:rPr lang="en-US" sz="2400" b="1" dirty="0" err="1">
                <a:solidFill>
                  <a:schemeClr val="tx1">
                    <a:lumMod val="65000"/>
                    <a:lumOff val="35000"/>
                  </a:schemeClr>
                </a:solidFill>
              </a:rPr>
              <a:t>harmonising</a:t>
            </a:r>
            <a:r>
              <a:rPr lang="en-US" sz="2400" b="1" dirty="0">
                <a:solidFill>
                  <a:schemeClr val="tx1">
                    <a:lumMod val="65000"/>
                    <a:lumOff val="35000"/>
                  </a:schemeClr>
                </a:solidFill>
              </a:rPr>
              <a:t> certain aspects of insolvency law</a:t>
            </a:r>
          </a:p>
        </p:txBody>
      </p:sp>
    </p:spTree>
    <p:extLst>
      <p:ext uri="{BB962C8B-B14F-4D97-AF65-F5344CB8AC3E}">
        <p14:creationId xmlns:p14="http://schemas.microsoft.com/office/powerpoint/2010/main" val="19387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ppt_w</p:attrName>
                                        </p:attrNameLst>
                                      </p:cBhvr>
                                      <p:tavLst>
                                        <p:tav tm="0">
                                          <p:val>
                                            <p:strVal val="0"/>
                                          </p:val>
                                        </p:tav>
                                        <p:tav tm="100000">
                                          <p:val>
                                            <p:strVal val="#ppt_w"/>
                                          </p:val>
                                        </p:tav>
                                      </p:tavLst>
                                    </p:anim>
                                    <p:anim calcmode="lin" valueType="num">
                                      <p:cBhvr additive="base">
                                        <p:cTn id="12"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6" name="Google Shape;146;p9"/>
          <p:cNvSpPr txBox="1"/>
          <p:nvPr/>
        </p:nvSpPr>
        <p:spPr>
          <a:xfrm>
            <a:off x="241300" y="304768"/>
            <a:ext cx="65775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7" name="Google Shape;147;p9"/>
          <p:cNvSpPr/>
          <p:nvPr/>
        </p:nvSpPr>
        <p:spPr>
          <a:xfrm>
            <a:off x="3898900" y="193580"/>
            <a:ext cx="11214101" cy="684000"/>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8" name="Google Shape;148;p9"/>
          <p:cNvSpPr txBox="1"/>
          <p:nvPr/>
        </p:nvSpPr>
        <p:spPr>
          <a:xfrm>
            <a:off x="4432300" y="248535"/>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400" b="1" dirty="0">
                <a:solidFill>
                  <a:srgbClr val="034EA2"/>
                </a:solidFill>
              </a:rPr>
              <a:t>Європейські підходи до відповідальності директорів в банкрутстві</a:t>
            </a:r>
            <a:endParaRPr lang="en-US" sz="2400" dirty="0"/>
          </a:p>
        </p:txBody>
      </p:sp>
      <p:grpSp>
        <p:nvGrpSpPr>
          <p:cNvPr id="5" name="Групувати 4">
            <a:extLst>
              <a:ext uri="{FF2B5EF4-FFF2-40B4-BE49-F238E27FC236}">
                <a16:creationId xmlns:a16="http://schemas.microsoft.com/office/drawing/2014/main" xmlns="" id="{3F17A7C8-7B95-5B82-9AD0-4E06DF4112DF}"/>
              </a:ext>
            </a:extLst>
          </p:cNvPr>
          <p:cNvGrpSpPr/>
          <p:nvPr/>
        </p:nvGrpSpPr>
        <p:grpSpPr>
          <a:xfrm>
            <a:off x="622300" y="1076631"/>
            <a:ext cx="6196575" cy="1736901"/>
            <a:chOff x="916067" y="1071160"/>
            <a:chExt cx="6107033" cy="2037070"/>
          </a:xfrm>
        </p:grpSpPr>
        <p:sp>
          <p:nvSpPr>
            <p:cNvPr id="3" name="Google Shape;143;p9">
              <a:extLst>
                <a:ext uri="{FF2B5EF4-FFF2-40B4-BE49-F238E27FC236}">
                  <a16:creationId xmlns:a16="http://schemas.microsoft.com/office/drawing/2014/main" xmlns="" id="{9508A74A-3BB2-E14F-A8AF-DB1EB97F01CC}"/>
                </a:ext>
              </a:extLst>
            </p:cNvPr>
            <p:cNvSpPr/>
            <p:nvPr/>
          </p:nvSpPr>
          <p:spPr>
            <a:xfrm>
              <a:off x="916068" y="1071160"/>
              <a:ext cx="6107032" cy="1500590"/>
            </a:xfrm>
            <a:prstGeom prst="rect">
              <a:avLst/>
            </a:prstGeom>
            <a:solidFill>
              <a:srgbClr val="084EA2"/>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4" name="Рівнобедрений трикутник 3">
              <a:extLst>
                <a:ext uri="{FF2B5EF4-FFF2-40B4-BE49-F238E27FC236}">
                  <a16:creationId xmlns:a16="http://schemas.microsoft.com/office/drawing/2014/main" xmlns="" id="{9D5438E2-757B-198F-C2C3-3681DF87572E}"/>
                </a:ext>
              </a:extLst>
            </p:cNvPr>
            <p:cNvSpPr/>
            <p:nvPr/>
          </p:nvSpPr>
          <p:spPr>
            <a:xfrm rot="10800000">
              <a:off x="916067" y="2422430"/>
              <a:ext cx="795528" cy="685800"/>
            </a:xfrm>
            <a:prstGeom prst="triangle">
              <a:avLst>
                <a:gd name="adj" fmla="val 100000"/>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7" name="TextBox 6">
            <a:extLst>
              <a:ext uri="{FF2B5EF4-FFF2-40B4-BE49-F238E27FC236}">
                <a16:creationId xmlns:a16="http://schemas.microsoft.com/office/drawing/2014/main" xmlns="" id="{05872926-BCC5-E78B-32DF-F9A2EEF2961A}"/>
              </a:ext>
            </a:extLst>
          </p:cNvPr>
          <p:cNvSpPr txBox="1"/>
          <p:nvPr/>
        </p:nvSpPr>
        <p:spPr>
          <a:xfrm>
            <a:off x="840741" y="1463417"/>
            <a:ext cx="5967974" cy="523220"/>
          </a:xfrm>
          <a:prstGeom prst="rect">
            <a:avLst/>
          </a:prstGeom>
          <a:noFill/>
        </p:spPr>
        <p:txBody>
          <a:bodyPr wrap="square">
            <a:spAutoFit/>
          </a:bodyPr>
          <a:lstStyle/>
          <a:p>
            <a:pPr lvl="0">
              <a:buClr>
                <a:schemeClr val="lt1"/>
              </a:buClr>
              <a:buSzPts val="2400"/>
            </a:pPr>
            <a:r>
              <a:rPr lang="en-US" sz="2800" b="1" dirty="0">
                <a:solidFill>
                  <a:schemeClr val="lt1"/>
                </a:solidFill>
              </a:rPr>
              <a:t>Standard of ‘reasonable director’</a:t>
            </a:r>
          </a:p>
        </p:txBody>
      </p:sp>
      <p:grpSp>
        <p:nvGrpSpPr>
          <p:cNvPr id="8" name="Групувати 7">
            <a:extLst>
              <a:ext uri="{FF2B5EF4-FFF2-40B4-BE49-F238E27FC236}">
                <a16:creationId xmlns:a16="http://schemas.microsoft.com/office/drawing/2014/main" xmlns="" id="{A03F6DE9-36F7-444D-F0EB-78F8E0E70E82}"/>
              </a:ext>
            </a:extLst>
          </p:cNvPr>
          <p:cNvGrpSpPr/>
          <p:nvPr/>
        </p:nvGrpSpPr>
        <p:grpSpPr>
          <a:xfrm flipH="1">
            <a:off x="8436149" y="1304897"/>
            <a:ext cx="5410199" cy="1610175"/>
            <a:chOff x="916067" y="1071160"/>
            <a:chExt cx="6107033" cy="2037070"/>
          </a:xfrm>
          <a:solidFill>
            <a:srgbClr val="FFCA26"/>
          </a:solidFill>
        </p:grpSpPr>
        <p:sp>
          <p:nvSpPr>
            <p:cNvPr id="9" name="Google Shape;143;p9">
              <a:extLst>
                <a:ext uri="{FF2B5EF4-FFF2-40B4-BE49-F238E27FC236}">
                  <a16:creationId xmlns:a16="http://schemas.microsoft.com/office/drawing/2014/main" xmlns="" id="{9DAD094A-2992-702F-0F1A-F96481AD3C9B}"/>
                </a:ext>
              </a:extLst>
            </p:cNvPr>
            <p:cNvSpPr/>
            <p:nvPr/>
          </p:nvSpPr>
          <p:spPr>
            <a:xfrm>
              <a:off x="916068" y="1071160"/>
              <a:ext cx="6107032" cy="1500590"/>
            </a:xfrm>
            <a:prstGeom prst="rect">
              <a:avLst/>
            </a:prstGeom>
            <a:grp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0" name="Рівнобедрений трикутник 9">
              <a:extLst>
                <a:ext uri="{FF2B5EF4-FFF2-40B4-BE49-F238E27FC236}">
                  <a16:creationId xmlns:a16="http://schemas.microsoft.com/office/drawing/2014/main" xmlns="" id="{887AE7AD-E048-7208-D893-F9E4402F2B85}"/>
                </a:ext>
              </a:extLst>
            </p:cNvPr>
            <p:cNvSpPr/>
            <p:nvPr/>
          </p:nvSpPr>
          <p:spPr>
            <a:xfrm rot="10800000">
              <a:off x="916067" y="2422430"/>
              <a:ext cx="795528" cy="685800"/>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1" name="TextBox 10">
            <a:extLst>
              <a:ext uri="{FF2B5EF4-FFF2-40B4-BE49-F238E27FC236}">
                <a16:creationId xmlns:a16="http://schemas.microsoft.com/office/drawing/2014/main" xmlns="" id="{98F51A17-94B4-9253-8D77-47AE81044E06}"/>
              </a:ext>
            </a:extLst>
          </p:cNvPr>
          <p:cNvSpPr txBox="1"/>
          <p:nvPr/>
        </p:nvSpPr>
        <p:spPr>
          <a:xfrm>
            <a:off x="8716053" y="1616939"/>
            <a:ext cx="5266955" cy="523220"/>
          </a:xfrm>
          <a:prstGeom prst="rect">
            <a:avLst/>
          </a:prstGeom>
          <a:noFill/>
        </p:spPr>
        <p:txBody>
          <a:bodyPr wrap="square">
            <a:spAutoFit/>
          </a:bodyPr>
          <a:lstStyle/>
          <a:p>
            <a:pPr lvl="0" algn="just">
              <a:buClr>
                <a:schemeClr val="lt1"/>
              </a:buClr>
              <a:buSzPts val="2400"/>
            </a:pPr>
            <a:r>
              <a:rPr lang="en-US" sz="2800" b="1" dirty="0">
                <a:solidFill>
                  <a:schemeClr val="tx1"/>
                </a:solidFill>
              </a:rPr>
              <a:t>Business judgment rule</a:t>
            </a:r>
          </a:p>
        </p:txBody>
      </p:sp>
      <p:grpSp>
        <p:nvGrpSpPr>
          <p:cNvPr id="12" name="Групувати 11">
            <a:extLst>
              <a:ext uri="{FF2B5EF4-FFF2-40B4-BE49-F238E27FC236}">
                <a16:creationId xmlns:a16="http://schemas.microsoft.com/office/drawing/2014/main" xmlns="" id="{FCE5B2DA-27C1-3902-58D8-33A1DC6F6ED3}"/>
              </a:ext>
            </a:extLst>
          </p:cNvPr>
          <p:cNvGrpSpPr/>
          <p:nvPr/>
        </p:nvGrpSpPr>
        <p:grpSpPr>
          <a:xfrm>
            <a:off x="1155700" y="2708841"/>
            <a:ext cx="8310413" cy="3141519"/>
            <a:chOff x="916067" y="1071160"/>
            <a:chExt cx="5455077" cy="1808454"/>
          </a:xfrm>
          <a:solidFill>
            <a:srgbClr val="FFCA26"/>
          </a:solidFill>
        </p:grpSpPr>
        <p:sp>
          <p:nvSpPr>
            <p:cNvPr id="13" name="Google Shape;143;p9">
              <a:extLst>
                <a:ext uri="{FF2B5EF4-FFF2-40B4-BE49-F238E27FC236}">
                  <a16:creationId xmlns:a16="http://schemas.microsoft.com/office/drawing/2014/main" xmlns="" id="{7FF92954-149E-7238-26D9-54619093369D}"/>
                </a:ext>
              </a:extLst>
            </p:cNvPr>
            <p:cNvSpPr/>
            <p:nvPr/>
          </p:nvSpPr>
          <p:spPr>
            <a:xfrm>
              <a:off x="916068" y="1071160"/>
              <a:ext cx="5455076" cy="1500590"/>
            </a:xfrm>
            <a:prstGeom prst="rect">
              <a:avLst/>
            </a:prstGeom>
            <a:grp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dirty="0">
                <a:solidFill>
                  <a:srgbClr val="000000"/>
                </a:solidFill>
                <a:latin typeface="Calibri"/>
                <a:ea typeface="Calibri"/>
                <a:cs typeface="Calibri"/>
                <a:sym typeface="Calibri"/>
              </a:endParaRPr>
            </a:p>
          </p:txBody>
        </p:sp>
        <p:sp>
          <p:nvSpPr>
            <p:cNvPr id="14" name="Рівнобедрений трикутник 13">
              <a:extLst>
                <a:ext uri="{FF2B5EF4-FFF2-40B4-BE49-F238E27FC236}">
                  <a16:creationId xmlns:a16="http://schemas.microsoft.com/office/drawing/2014/main" xmlns="" id="{BE5B3B22-5775-76BF-DD2A-81F2CC8EBAE1}"/>
                </a:ext>
              </a:extLst>
            </p:cNvPr>
            <p:cNvSpPr/>
            <p:nvPr/>
          </p:nvSpPr>
          <p:spPr>
            <a:xfrm rot="10800000">
              <a:off x="916067" y="2422430"/>
              <a:ext cx="795528" cy="457184"/>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grpSp>
      <p:sp>
        <p:nvSpPr>
          <p:cNvPr id="18" name="TextBox 17">
            <a:extLst>
              <a:ext uri="{FF2B5EF4-FFF2-40B4-BE49-F238E27FC236}">
                <a16:creationId xmlns:a16="http://schemas.microsoft.com/office/drawing/2014/main" xmlns="" id="{1A632F59-5C69-059A-0E3C-63B00E1E5C19}"/>
              </a:ext>
            </a:extLst>
          </p:cNvPr>
          <p:cNvSpPr txBox="1"/>
          <p:nvPr/>
        </p:nvSpPr>
        <p:spPr>
          <a:xfrm>
            <a:off x="1401336" y="2950289"/>
            <a:ext cx="7831563" cy="2062103"/>
          </a:xfrm>
          <a:prstGeom prst="rect">
            <a:avLst/>
          </a:prstGeom>
          <a:noFill/>
        </p:spPr>
        <p:txBody>
          <a:bodyPr wrap="square">
            <a:spAutoFit/>
          </a:bodyPr>
          <a:lstStyle/>
          <a:p>
            <a:pPr lvl="0">
              <a:buClr>
                <a:schemeClr val="lt1"/>
              </a:buClr>
              <a:buSzPts val="2400"/>
            </a:pPr>
            <a:r>
              <a:rPr lang="en-US" sz="2800" b="1" dirty="0">
                <a:solidFill>
                  <a:schemeClr val="tx1"/>
                </a:solidFill>
              </a:rPr>
              <a:t>The ‘duty to file and the liability for delaying insolvency proceedings’ doctrine </a:t>
            </a:r>
          </a:p>
          <a:p>
            <a:pPr lvl="0">
              <a:buClr>
                <a:schemeClr val="lt1"/>
              </a:buClr>
              <a:buSzPts val="2400"/>
            </a:pPr>
            <a:endParaRPr lang="en-US" sz="2400" b="1" dirty="0">
              <a:solidFill>
                <a:schemeClr val="tx1"/>
              </a:solidFill>
            </a:endParaRPr>
          </a:p>
          <a:p>
            <a:pPr lvl="0">
              <a:buClr>
                <a:schemeClr val="lt1"/>
              </a:buClr>
              <a:buSzPts val="2400"/>
            </a:pPr>
            <a:r>
              <a:rPr lang="en-US" sz="2400" dirty="0">
                <a:solidFill>
                  <a:schemeClr val="tx1"/>
                </a:solidFill>
              </a:rPr>
              <a:t>(e.g., Austria, Belgium, France, Germany, Greece, Italy, Latvia, Poland and Spain)</a:t>
            </a:r>
          </a:p>
        </p:txBody>
      </p:sp>
      <p:grpSp>
        <p:nvGrpSpPr>
          <p:cNvPr id="19" name="Групувати 18">
            <a:extLst>
              <a:ext uri="{FF2B5EF4-FFF2-40B4-BE49-F238E27FC236}">
                <a16:creationId xmlns:a16="http://schemas.microsoft.com/office/drawing/2014/main" xmlns="" id="{0AD24784-C93F-ED6C-ED42-50CCDC77591D}"/>
              </a:ext>
            </a:extLst>
          </p:cNvPr>
          <p:cNvGrpSpPr/>
          <p:nvPr/>
        </p:nvGrpSpPr>
        <p:grpSpPr>
          <a:xfrm flipH="1">
            <a:off x="5727700" y="4857750"/>
            <a:ext cx="8843814" cy="2743200"/>
            <a:chOff x="916067" y="1071160"/>
            <a:chExt cx="6107033" cy="1705454"/>
          </a:xfrm>
          <a:solidFill>
            <a:srgbClr val="084EA2"/>
          </a:solidFill>
        </p:grpSpPr>
        <p:sp>
          <p:nvSpPr>
            <p:cNvPr id="20" name="Google Shape;143;p9">
              <a:extLst>
                <a:ext uri="{FF2B5EF4-FFF2-40B4-BE49-F238E27FC236}">
                  <a16:creationId xmlns:a16="http://schemas.microsoft.com/office/drawing/2014/main" xmlns="" id="{F8DF4835-FAFB-8A1F-3E7E-D359A9D259CD}"/>
                </a:ext>
              </a:extLst>
            </p:cNvPr>
            <p:cNvSpPr/>
            <p:nvPr/>
          </p:nvSpPr>
          <p:spPr>
            <a:xfrm>
              <a:off x="916068" y="1071160"/>
              <a:ext cx="6107032" cy="1500590"/>
            </a:xfrm>
            <a:prstGeom prst="rect">
              <a:avLst/>
            </a:prstGeom>
            <a:grp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dirty="0">
                <a:solidFill>
                  <a:srgbClr val="000000"/>
                </a:solidFill>
                <a:latin typeface="Calibri"/>
                <a:ea typeface="Calibri"/>
                <a:cs typeface="Calibri"/>
                <a:sym typeface="Calibri"/>
              </a:endParaRPr>
            </a:p>
          </p:txBody>
        </p:sp>
        <p:sp>
          <p:nvSpPr>
            <p:cNvPr id="21" name="Рівнобедрений трикутник 20">
              <a:extLst>
                <a:ext uri="{FF2B5EF4-FFF2-40B4-BE49-F238E27FC236}">
                  <a16:creationId xmlns:a16="http://schemas.microsoft.com/office/drawing/2014/main" xmlns="" id="{8BBB8656-28CE-2944-2039-FDFCF1A1ABB2}"/>
                </a:ext>
              </a:extLst>
            </p:cNvPr>
            <p:cNvSpPr/>
            <p:nvPr/>
          </p:nvSpPr>
          <p:spPr>
            <a:xfrm rot="10800000">
              <a:off x="916067" y="2422430"/>
              <a:ext cx="795528" cy="354184"/>
            </a:xfrm>
            <a:prstGeom prst="triangle">
              <a:avLst>
                <a:gd name="adj" fmla="val 1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5" name="Google Shape;145;p9"/>
          <p:cNvSpPr txBox="1"/>
          <p:nvPr/>
        </p:nvSpPr>
        <p:spPr>
          <a:xfrm>
            <a:off x="5956302" y="5164970"/>
            <a:ext cx="8615211" cy="1631175"/>
          </a:xfrm>
          <a:prstGeom prst="rect">
            <a:avLst/>
          </a:prstGeom>
          <a:noFill/>
          <a:ln>
            <a:noFill/>
          </a:ln>
        </p:spPr>
        <p:txBody>
          <a:bodyPr spcFirstLastPara="1" wrap="square" lIns="91425" tIns="45700" rIns="91425" bIns="45700" anchor="t" anchorCtr="0">
            <a:spAutoFit/>
          </a:bodyPr>
          <a:lstStyle/>
          <a:p>
            <a:pPr lvl="0" algn="just">
              <a:buClr>
                <a:schemeClr val="lt1"/>
              </a:buClr>
              <a:buSzPts val="2400"/>
            </a:pPr>
            <a:r>
              <a:rPr lang="en-US" sz="2800" b="1" dirty="0">
                <a:solidFill>
                  <a:schemeClr val="lt1"/>
                </a:solidFill>
              </a:rPr>
              <a:t>The ‘liability for wrongful trading’ doctrine </a:t>
            </a:r>
          </a:p>
          <a:p>
            <a:pPr lvl="0" algn="just">
              <a:buClr>
                <a:schemeClr val="lt1"/>
              </a:buClr>
              <a:buSzPts val="2400"/>
            </a:pPr>
            <a:endParaRPr lang="en-US" sz="2400" b="1" dirty="0">
              <a:solidFill>
                <a:schemeClr val="lt1"/>
              </a:solidFill>
            </a:endParaRPr>
          </a:p>
          <a:p>
            <a:pPr lvl="0">
              <a:buClr>
                <a:schemeClr val="lt1"/>
              </a:buClr>
              <a:buSzPts val="2400"/>
            </a:pPr>
            <a:r>
              <a:rPr lang="en-US" sz="2400" dirty="0">
                <a:solidFill>
                  <a:schemeClr val="lt1"/>
                </a:solidFill>
              </a:rPr>
              <a:t>(e.g. </a:t>
            </a:r>
            <a:r>
              <a:rPr lang="en-US" sz="2400" dirty="0" smtClean="0">
                <a:solidFill>
                  <a:schemeClr val="lt1"/>
                </a:solidFill>
              </a:rPr>
              <a:t>England </a:t>
            </a:r>
            <a:r>
              <a:rPr lang="en-US" sz="2400" dirty="0">
                <a:solidFill>
                  <a:schemeClr val="lt1"/>
                </a:solidFill>
              </a:rPr>
              <a:t>and Wales, Hungary, The Netherlands and </a:t>
            </a:r>
            <a:r>
              <a:rPr lang="en-US" sz="2400" dirty="0" smtClean="0">
                <a:solidFill>
                  <a:schemeClr val="lt1"/>
                </a:solidFill>
              </a:rPr>
              <a:t>Sweden</a:t>
            </a:r>
            <a:r>
              <a:rPr lang="ru-RU" sz="2400" dirty="0" smtClean="0">
                <a:solidFill>
                  <a:schemeClr val="lt1"/>
                </a:solidFill>
              </a:rPr>
              <a:t> </a:t>
            </a:r>
            <a:r>
              <a:rPr lang="en-US" sz="2400" dirty="0" smtClean="0">
                <a:solidFill>
                  <a:schemeClr val="lt1"/>
                </a:solidFill>
              </a:rPr>
              <a:t>—</a:t>
            </a:r>
            <a:r>
              <a:rPr lang="ru-RU" sz="2400" dirty="0" smtClean="0">
                <a:solidFill>
                  <a:schemeClr val="lt1"/>
                </a:solidFill>
              </a:rPr>
              <a:t> </a:t>
            </a:r>
            <a:r>
              <a:rPr lang="en-US" sz="2400" dirty="0" smtClean="0">
                <a:solidFill>
                  <a:schemeClr val="lt1"/>
                </a:solidFill>
              </a:rPr>
              <a:t>where </a:t>
            </a:r>
            <a:r>
              <a:rPr lang="en-US" sz="2400" dirty="0">
                <a:solidFill>
                  <a:schemeClr val="lt1"/>
                </a:solidFill>
              </a:rPr>
              <a:t>it may also lead to criminal </a:t>
            </a:r>
            <a:r>
              <a:rPr lang="en-US" sz="2400" dirty="0" smtClean="0">
                <a:solidFill>
                  <a:schemeClr val="lt1"/>
                </a:solidFill>
              </a:rPr>
              <a:t>prosecution)</a:t>
            </a:r>
            <a:endParaRPr lang="uk-UA" sz="2400" dirty="0">
              <a:solidFill>
                <a:schemeClr val="lt1"/>
              </a:solidFill>
            </a:endParaRPr>
          </a:p>
        </p:txBody>
      </p:sp>
      <p:pic>
        <p:nvPicPr>
          <p:cNvPr id="2" name="Графіка 1">
            <a:extLst>
              <a:ext uri="{FF2B5EF4-FFF2-40B4-BE49-F238E27FC236}">
                <a16:creationId xmlns:a16="http://schemas.microsoft.com/office/drawing/2014/main" xmlns="" id="{A71C104B-F592-D856-E603-87788D45626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13500" y="7933884"/>
            <a:ext cx="2286000" cy="383241"/>
          </a:xfrm>
          <a:prstGeom prst="rect">
            <a:avLst/>
          </a:prstGeom>
        </p:spPr>
      </p:pic>
      <p:pic>
        <p:nvPicPr>
          <p:cNvPr id="15" name="Графіка 14">
            <a:extLst>
              <a:ext uri="{FF2B5EF4-FFF2-40B4-BE49-F238E27FC236}">
                <a16:creationId xmlns:a16="http://schemas.microsoft.com/office/drawing/2014/main" xmlns="" id="{08627CFB-C7C2-B387-3AA9-345F8217697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4200" y="7927156"/>
            <a:ext cx="2133600" cy="396699"/>
          </a:xfrm>
          <a:prstGeom prst="rect">
            <a:avLst/>
          </a:prstGeom>
        </p:spPr>
      </p:pic>
      <p:pic>
        <p:nvPicPr>
          <p:cNvPr id="16" name="Графіка 15">
            <a:extLst>
              <a:ext uri="{FF2B5EF4-FFF2-40B4-BE49-F238E27FC236}">
                <a16:creationId xmlns:a16="http://schemas.microsoft.com/office/drawing/2014/main" xmlns="" id="{B8EC7506-E09A-3254-095D-C9F3CEF153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18685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ppt_w</p:attrName>
                                        </p:attrNameLst>
                                      </p:cBhvr>
                                      <p:tavLst>
                                        <p:tav tm="0">
                                          <p:val>
                                            <p:strVal val="0"/>
                                          </p:val>
                                        </p:tav>
                                        <p:tav tm="100000">
                                          <p:val>
                                            <p:strVal val="#ppt_w"/>
                                          </p:val>
                                        </p:tav>
                                      </p:tavLst>
                                    </p:anim>
                                    <p:anim calcmode="lin" valueType="num">
                                      <p:cBhvr additive="base">
                                        <p:cTn id="8" dur="500"/>
                                        <p:tgtEl>
                                          <p:spTgt spid="14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p:tgtEl>
                                          <p:spTgt spid="148"/>
                                        </p:tgtEl>
                                        <p:attrNameLst>
                                          <p:attrName>ppt_w</p:attrName>
                                        </p:attrNameLst>
                                      </p:cBhvr>
                                      <p:tavLst>
                                        <p:tav tm="0">
                                          <p:val>
                                            <p:strVal val="0"/>
                                          </p:val>
                                        </p:tav>
                                        <p:tav tm="100000">
                                          <p:val>
                                            <p:strVal val="#ppt_w"/>
                                          </p:val>
                                        </p:tav>
                                      </p:tavLst>
                                    </p:anim>
                                    <p:anim calcmode="lin" valueType="num">
                                      <p:cBhvr additive="base">
                                        <p:cTn id="12" dur="500"/>
                                        <p:tgtEl>
                                          <p:spTgt spid="148"/>
                                        </p:tgtEl>
                                        <p:attrNameLst>
                                          <p:attrName>ppt_h</p:attrName>
                                        </p:attrNameLst>
                                      </p:cBhvr>
                                      <p:tavLst>
                                        <p:tav tm="0">
                                          <p:val>
                                            <p:strVal val="0"/>
                                          </p:val>
                                        </p:tav>
                                        <p:tav tm="100000">
                                          <p:val>
                                            <p:strVal val="#ppt_h"/>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1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6" fill="hold" grpId="0" nodeType="afterEffect">
                                  <p:stCondLst>
                                    <p:cond delay="0"/>
                                  </p:stCondLst>
                                  <p:childTnLst>
                                    <p:set>
                                      <p:cBhvr>
                                        <p:cTn id="48" dur="1" fill="hold">
                                          <p:stCondLst>
                                            <p:cond delay="0"/>
                                          </p:stCondLst>
                                        </p:cTn>
                                        <p:tgtEl>
                                          <p:spTgt spid="145"/>
                                        </p:tgtEl>
                                        <p:attrNameLst>
                                          <p:attrName>style.visibility</p:attrName>
                                        </p:attrNameLst>
                                      </p:cBhvr>
                                      <p:to>
                                        <p:strVal val="visible"/>
                                      </p:to>
                                    </p:set>
                                    <p:anim calcmode="lin" valueType="num">
                                      <p:cBhvr additive="base">
                                        <p:cTn id="49" dur="500" fill="hold"/>
                                        <p:tgtEl>
                                          <p:spTgt spid="145"/>
                                        </p:tgtEl>
                                        <p:attrNameLst>
                                          <p:attrName>ppt_x</p:attrName>
                                        </p:attrNameLst>
                                      </p:cBhvr>
                                      <p:tavLst>
                                        <p:tav tm="0">
                                          <p:val>
                                            <p:strVal val="1+#ppt_w/2"/>
                                          </p:val>
                                        </p:tav>
                                        <p:tav tm="100000">
                                          <p:val>
                                            <p:strVal val="#ppt_x"/>
                                          </p:val>
                                        </p:tav>
                                      </p:tavLst>
                                    </p:anim>
                                    <p:anim calcmode="lin" valueType="num">
                                      <p:cBhvr additive="base">
                                        <p:cTn id="50"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pic>
        <p:nvPicPr>
          <p:cNvPr id="4" name="Рисунок 3" descr="Зображення, що містить текст, знімок екрана, Друк, Брошура&#10;&#10;Автоматично згенерований опис">
            <a:extLst>
              <a:ext uri="{FF2B5EF4-FFF2-40B4-BE49-F238E27FC236}">
                <a16:creationId xmlns:a16="http://schemas.microsoft.com/office/drawing/2014/main" xmlns="" id="{BABA351F-ADC6-AEDD-C748-D650B6DF2345}"/>
              </a:ext>
            </a:extLst>
          </p:cNvPr>
          <p:cNvPicPr>
            <a:picLocks noChangeAspect="1"/>
          </p:cNvPicPr>
          <p:nvPr/>
        </p:nvPicPr>
        <p:blipFill rotWithShape="1">
          <a:blip r:embed="rId3"/>
          <a:srcRect l="5988" r="4142" b="12252"/>
          <a:stretch/>
        </p:blipFill>
        <p:spPr>
          <a:xfrm>
            <a:off x="309880" y="1444695"/>
            <a:ext cx="7467600" cy="4860855"/>
          </a:xfrm>
          <a:prstGeom prst="rect">
            <a:avLst/>
          </a:prstGeom>
        </p:spPr>
      </p:pic>
      <p:pic>
        <p:nvPicPr>
          <p:cNvPr id="6" name="Рисунок 5" descr="Зображення, що містить текст, знімок екрана, книга, дизайн&#10;&#10;Автоматично згенерований опис">
            <a:extLst>
              <a:ext uri="{FF2B5EF4-FFF2-40B4-BE49-F238E27FC236}">
                <a16:creationId xmlns:a16="http://schemas.microsoft.com/office/drawing/2014/main" xmlns="" id="{6A9485FA-1511-2A17-3D5E-09561CBF3EC4}"/>
              </a:ext>
            </a:extLst>
          </p:cNvPr>
          <p:cNvPicPr>
            <a:picLocks noChangeAspect="1"/>
          </p:cNvPicPr>
          <p:nvPr/>
        </p:nvPicPr>
        <p:blipFill rotWithShape="1">
          <a:blip r:embed="rId4"/>
          <a:srcRect l="10085" t="9031" r="8167" b="3243"/>
          <a:stretch/>
        </p:blipFill>
        <p:spPr>
          <a:xfrm>
            <a:off x="8013700" y="1444694"/>
            <a:ext cx="6794500" cy="4860855"/>
          </a:xfrm>
          <a:prstGeom prst="rect">
            <a:avLst/>
          </a:prstGeom>
        </p:spPr>
      </p:pic>
      <p:sp>
        <p:nvSpPr>
          <p:cNvPr id="145" name="Google Shape;145;p9"/>
          <p:cNvSpPr txBox="1"/>
          <p:nvPr/>
        </p:nvSpPr>
        <p:spPr>
          <a:xfrm>
            <a:off x="309880" y="6535378"/>
            <a:ext cx="6794500" cy="830956"/>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b="1" i="1" dirty="0">
                <a:solidFill>
                  <a:srgbClr val="084EA2"/>
                </a:solidFill>
              </a:rPr>
              <a:t>EBRD Core Principles of an Effective Insolvency System</a:t>
            </a:r>
            <a:endParaRPr lang="uk-UA" sz="2400" b="1" i="1" dirty="0">
              <a:solidFill>
                <a:srgbClr val="084EA2"/>
              </a:solidFill>
            </a:endParaRPr>
          </a:p>
        </p:txBody>
      </p:sp>
      <p:sp>
        <p:nvSpPr>
          <p:cNvPr id="146" name="Google Shape;146;p9"/>
          <p:cNvSpPr txBox="1"/>
          <p:nvPr/>
        </p:nvSpPr>
        <p:spPr>
          <a:xfrm>
            <a:off x="241300" y="304768"/>
            <a:ext cx="65775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7" name="Google Shape;147;p9"/>
          <p:cNvSpPr/>
          <p:nvPr/>
        </p:nvSpPr>
        <p:spPr>
          <a:xfrm>
            <a:off x="3898900" y="193580"/>
            <a:ext cx="11214101" cy="684000"/>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8" name="Google Shape;148;p9"/>
          <p:cNvSpPr txBox="1"/>
          <p:nvPr/>
        </p:nvSpPr>
        <p:spPr>
          <a:xfrm>
            <a:off x="4051300" y="307667"/>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uk-UA" sz="2400" b="1" dirty="0">
                <a:solidFill>
                  <a:srgbClr val="034EA2"/>
                </a:solidFill>
              </a:rPr>
              <a:t>Міжнародні стандарти щодо захисту прав забезпечених кредиторів</a:t>
            </a:r>
            <a:endParaRPr lang="en-US" sz="2400" dirty="0"/>
          </a:p>
        </p:txBody>
      </p:sp>
      <p:sp>
        <p:nvSpPr>
          <p:cNvPr id="2" name="Google Shape;145;p9">
            <a:extLst>
              <a:ext uri="{FF2B5EF4-FFF2-40B4-BE49-F238E27FC236}">
                <a16:creationId xmlns:a16="http://schemas.microsoft.com/office/drawing/2014/main" xmlns="" id="{9FCA9814-C5D7-1EA9-73BC-D899927FD268}"/>
              </a:ext>
            </a:extLst>
          </p:cNvPr>
          <p:cNvSpPr txBox="1"/>
          <p:nvPr/>
        </p:nvSpPr>
        <p:spPr>
          <a:xfrm>
            <a:off x="8016242" y="6521366"/>
            <a:ext cx="5683250" cy="830956"/>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en-US" sz="2400" b="1" i="1" dirty="0">
                <a:solidFill>
                  <a:srgbClr val="084EA2"/>
                </a:solidFill>
              </a:rPr>
              <a:t>Principles for Effective Insolvency and Creditor/Debtor Regimes</a:t>
            </a:r>
            <a:endParaRPr lang="uk-UA" sz="2400" b="1" i="1" dirty="0">
              <a:solidFill>
                <a:srgbClr val="084EA2"/>
              </a:solidFill>
            </a:endParaRPr>
          </a:p>
        </p:txBody>
      </p:sp>
      <p:pic>
        <p:nvPicPr>
          <p:cNvPr id="3" name="Графіка 2">
            <a:extLst>
              <a:ext uri="{FF2B5EF4-FFF2-40B4-BE49-F238E27FC236}">
                <a16:creationId xmlns:a16="http://schemas.microsoft.com/office/drawing/2014/main" xmlns="" id="{DA34BAB4-E3B8-8D2D-BFA7-B4C371E7589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13500" y="7933884"/>
            <a:ext cx="2286000" cy="383241"/>
          </a:xfrm>
          <a:prstGeom prst="rect">
            <a:avLst/>
          </a:prstGeom>
        </p:spPr>
      </p:pic>
      <p:pic>
        <p:nvPicPr>
          <p:cNvPr id="7" name="Графіка 6">
            <a:extLst>
              <a:ext uri="{FF2B5EF4-FFF2-40B4-BE49-F238E27FC236}">
                <a16:creationId xmlns:a16="http://schemas.microsoft.com/office/drawing/2014/main" xmlns="" id="{CA2A025A-D0C4-E9BD-5A64-A390A1C4515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84200" y="7927156"/>
            <a:ext cx="2133600" cy="396699"/>
          </a:xfrm>
          <a:prstGeom prst="rect">
            <a:avLst/>
          </a:prstGeom>
        </p:spPr>
      </p:pic>
      <p:pic>
        <p:nvPicPr>
          <p:cNvPr id="8" name="Графіка 7">
            <a:extLst>
              <a:ext uri="{FF2B5EF4-FFF2-40B4-BE49-F238E27FC236}">
                <a16:creationId xmlns:a16="http://schemas.microsoft.com/office/drawing/2014/main" xmlns="" id="{35D8363E-DEFA-923D-B51A-EAC4E2087B9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20266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ppt_w</p:attrName>
                                        </p:attrNameLst>
                                      </p:cBhvr>
                                      <p:tavLst>
                                        <p:tav tm="0">
                                          <p:val>
                                            <p:strVal val="0"/>
                                          </p:val>
                                        </p:tav>
                                        <p:tav tm="100000">
                                          <p:val>
                                            <p:strVal val="#ppt_w"/>
                                          </p:val>
                                        </p:tav>
                                      </p:tavLst>
                                    </p:anim>
                                    <p:anim calcmode="lin" valueType="num">
                                      <p:cBhvr additive="base">
                                        <p:cTn id="8" dur="500"/>
                                        <p:tgtEl>
                                          <p:spTgt spid="14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additive="base">
                                        <p:cTn id="11" dur="500"/>
                                        <p:tgtEl>
                                          <p:spTgt spid="148"/>
                                        </p:tgtEl>
                                        <p:attrNameLst>
                                          <p:attrName>ppt_w</p:attrName>
                                        </p:attrNameLst>
                                      </p:cBhvr>
                                      <p:tavLst>
                                        <p:tav tm="0">
                                          <p:val>
                                            <p:strVal val="0"/>
                                          </p:val>
                                        </p:tav>
                                        <p:tav tm="100000">
                                          <p:val>
                                            <p:strVal val="#ppt_w"/>
                                          </p:val>
                                        </p:tav>
                                      </p:tavLst>
                                    </p:anim>
                                    <p:anim calcmode="lin" valueType="num">
                                      <p:cBhvr additive="base">
                                        <p:cTn id="12" dur="500"/>
                                        <p:tgtEl>
                                          <p:spTgt spid="148"/>
                                        </p:tgtEl>
                                        <p:attrNameLst>
                                          <p:attrName>ppt_h</p:attrName>
                                        </p:attrNameLst>
                                      </p:cBhvr>
                                      <p:tavLst>
                                        <p:tav tm="0">
                                          <p:val>
                                            <p:strVal val="0"/>
                                          </p:val>
                                        </p:tav>
                                        <p:tav tm="100000">
                                          <p:val>
                                            <p:strVal val="#ppt_h"/>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xmlns="" id="{3025DD9B-178D-8EFE-6A93-B875C1BB7029}"/>
              </a:ext>
            </a:extLst>
          </p:cNvPr>
          <p:cNvSpPr/>
          <p:nvPr/>
        </p:nvSpPr>
        <p:spPr>
          <a:xfrm>
            <a:off x="2527300" y="1180948"/>
            <a:ext cx="11430000" cy="6343802"/>
          </a:xfrm>
          <a:prstGeom prst="rect">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6" name="Google Shape;146;p9"/>
          <p:cNvSpPr txBox="1"/>
          <p:nvPr/>
        </p:nvSpPr>
        <p:spPr>
          <a:xfrm>
            <a:off x="241300" y="304768"/>
            <a:ext cx="28194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7" name="Google Shape;147;p9"/>
          <p:cNvSpPr/>
          <p:nvPr/>
        </p:nvSpPr>
        <p:spPr>
          <a:xfrm>
            <a:off x="4611652" y="193580"/>
            <a:ext cx="10501349" cy="684000"/>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8" name="Google Shape;148;p9"/>
          <p:cNvSpPr txBox="1"/>
          <p:nvPr/>
        </p:nvSpPr>
        <p:spPr>
          <a:xfrm>
            <a:off x="4432300" y="248535"/>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ru-RU" sz="2400" b="1" dirty="0">
                <a:solidFill>
                  <a:srgbClr val="034EA2"/>
                </a:solidFill>
              </a:rPr>
              <a:t>Права </a:t>
            </a:r>
            <a:r>
              <a:rPr lang="ru-RU" sz="2400" b="1" dirty="0" err="1">
                <a:solidFill>
                  <a:srgbClr val="034EA2"/>
                </a:solidFill>
              </a:rPr>
              <a:t>забезпечених</a:t>
            </a:r>
            <a:r>
              <a:rPr lang="ru-RU" sz="2400" b="1" dirty="0">
                <a:solidFill>
                  <a:srgbClr val="034EA2"/>
                </a:solidFill>
              </a:rPr>
              <a:t> кредитор</a:t>
            </a:r>
            <a:r>
              <a:rPr lang="uk-UA" sz="2400" b="1" dirty="0" err="1">
                <a:solidFill>
                  <a:srgbClr val="034EA2"/>
                </a:solidFill>
              </a:rPr>
              <a:t>ів</a:t>
            </a:r>
            <a:r>
              <a:rPr lang="uk-UA" sz="2400" b="1" dirty="0">
                <a:solidFill>
                  <a:srgbClr val="034EA2"/>
                </a:solidFill>
              </a:rPr>
              <a:t> на прикладі окремих юрисдикцій</a:t>
            </a:r>
            <a:endParaRPr lang="en-US" sz="24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047750"/>
            <a:ext cx="1066800" cy="71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a:extLst>
              <a:ext uri="{FF2B5EF4-FFF2-40B4-BE49-F238E27FC236}">
                <a16:creationId xmlns:a16="http://schemas.microsoft.com/office/drawing/2014/main" xmlns="" id="{2BE97108-E715-3479-564B-1A649BA406DB}"/>
              </a:ext>
            </a:extLst>
          </p:cNvPr>
          <p:cNvSpPr/>
          <p:nvPr/>
        </p:nvSpPr>
        <p:spPr>
          <a:xfrm>
            <a:off x="1278054" y="4624341"/>
            <a:ext cx="13399022" cy="2533802"/>
          </a:xfrm>
          <a:prstGeom prst="rect">
            <a:avLst/>
          </a:prstGeom>
          <a:solidFill>
            <a:srgbClr val="FFC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5" name="Google Shape;145;p9"/>
          <p:cNvSpPr txBox="1"/>
          <p:nvPr/>
        </p:nvSpPr>
        <p:spPr>
          <a:xfrm>
            <a:off x="2832100" y="1371229"/>
            <a:ext cx="10820400" cy="304694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ru-RU" sz="2400" dirty="0" err="1">
                <a:solidFill>
                  <a:schemeClr val="lt1"/>
                </a:solidFill>
              </a:rPr>
              <a:t>Забезпечені</a:t>
            </a:r>
            <a:r>
              <a:rPr lang="ru-RU" sz="2400" dirty="0">
                <a:solidFill>
                  <a:schemeClr val="lt1"/>
                </a:solidFill>
              </a:rPr>
              <a:t> </a:t>
            </a:r>
            <a:r>
              <a:rPr lang="ru-RU" sz="2400" dirty="0" err="1">
                <a:solidFill>
                  <a:schemeClr val="lt1"/>
                </a:solidFill>
              </a:rPr>
              <a:t>кредитори</a:t>
            </a:r>
            <a:r>
              <a:rPr lang="ru-RU" sz="2400" dirty="0">
                <a:solidFill>
                  <a:schemeClr val="lt1"/>
                </a:solidFill>
              </a:rPr>
              <a:t> </a:t>
            </a:r>
            <a:r>
              <a:rPr lang="ru-RU" sz="2400" dirty="0" err="1">
                <a:solidFill>
                  <a:schemeClr val="lt1"/>
                </a:solidFill>
              </a:rPr>
              <a:t>можуть</a:t>
            </a:r>
            <a:r>
              <a:rPr lang="ru-RU" sz="2400" dirty="0">
                <a:solidFill>
                  <a:schemeClr val="lt1"/>
                </a:solidFill>
              </a:rPr>
              <a:t> </a:t>
            </a:r>
            <a:r>
              <a:rPr lang="ru-RU" sz="2400" dirty="0" err="1">
                <a:solidFill>
                  <a:schemeClr val="lt1"/>
                </a:solidFill>
              </a:rPr>
              <a:t>мати</a:t>
            </a:r>
            <a:r>
              <a:rPr lang="ru-RU" sz="2400" dirty="0">
                <a:solidFill>
                  <a:schemeClr val="lt1"/>
                </a:solidFill>
              </a:rPr>
              <a:t> </a:t>
            </a:r>
            <a:r>
              <a:rPr lang="ru-RU" sz="2400" dirty="0" err="1">
                <a:solidFill>
                  <a:schemeClr val="lt1"/>
                </a:solidFill>
              </a:rPr>
              <a:t>значний</a:t>
            </a:r>
            <a:r>
              <a:rPr lang="ru-RU" sz="2400" dirty="0">
                <a:solidFill>
                  <a:schemeClr val="lt1"/>
                </a:solidFill>
              </a:rPr>
              <a:t> </a:t>
            </a:r>
            <a:r>
              <a:rPr lang="ru-RU" sz="2400" dirty="0" err="1">
                <a:solidFill>
                  <a:schemeClr val="lt1"/>
                </a:solidFill>
              </a:rPr>
              <a:t>вплив</a:t>
            </a:r>
            <a:r>
              <a:rPr lang="ru-RU" sz="2400" dirty="0">
                <a:solidFill>
                  <a:schemeClr val="lt1"/>
                </a:solidFill>
              </a:rPr>
              <a:t> на </a:t>
            </a:r>
            <a:r>
              <a:rPr lang="ru-RU" sz="2400" dirty="0" err="1">
                <a:solidFill>
                  <a:schemeClr val="lt1"/>
                </a:solidFill>
              </a:rPr>
              <a:t>хід</a:t>
            </a:r>
            <a:r>
              <a:rPr lang="ru-RU" sz="2400" dirty="0">
                <a:solidFill>
                  <a:schemeClr val="lt1"/>
                </a:solidFill>
              </a:rPr>
              <a:t> </a:t>
            </a:r>
            <a:r>
              <a:rPr lang="ru-RU" sz="2400" dirty="0" err="1">
                <a:solidFill>
                  <a:schemeClr val="lt1"/>
                </a:solidFill>
              </a:rPr>
              <a:t>провадження</a:t>
            </a:r>
            <a:r>
              <a:rPr lang="ru-RU" sz="2400" dirty="0">
                <a:solidFill>
                  <a:schemeClr val="lt1"/>
                </a:solidFill>
              </a:rPr>
              <a:t> у </a:t>
            </a:r>
            <a:r>
              <a:rPr lang="ru-RU" sz="2400" dirty="0" err="1">
                <a:solidFill>
                  <a:schemeClr val="lt1"/>
                </a:solidFill>
              </a:rPr>
              <a:t>справі</a:t>
            </a:r>
            <a:r>
              <a:rPr lang="ru-RU" sz="2400" dirty="0">
                <a:solidFill>
                  <a:schemeClr val="lt1"/>
                </a:solidFill>
              </a:rPr>
              <a:t> про </a:t>
            </a:r>
            <a:r>
              <a:rPr lang="ru-RU" sz="2400" dirty="0" err="1">
                <a:solidFill>
                  <a:schemeClr val="lt1"/>
                </a:solidFill>
              </a:rPr>
              <a:t>неплатоспроможність</a:t>
            </a:r>
            <a:r>
              <a:rPr lang="ru-RU" sz="2400" dirty="0">
                <a:solidFill>
                  <a:schemeClr val="lt1"/>
                </a:solidFill>
              </a:rPr>
              <a:t>. Для </a:t>
            </a:r>
            <a:r>
              <a:rPr lang="ru-RU" sz="2400" dirty="0" err="1">
                <a:solidFill>
                  <a:schemeClr val="lt1"/>
                </a:solidFill>
              </a:rPr>
              <a:t>прийняття</a:t>
            </a:r>
            <a:r>
              <a:rPr lang="ru-RU" sz="2400" dirty="0">
                <a:solidFill>
                  <a:schemeClr val="lt1"/>
                </a:solidFill>
              </a:rPr>
              <a:t> </a:t>
            </a:r>
            <a:r>
              <a:rPr lang="ru-RU" sz="2400" dirty="0" err="1">
                <a:solidFill>
                  <a:schemeClr val="lt1"/>
                </a:solidFill>
              </a:rPr>
              <a:t>рішення</a:t>
            </a:r>
            <a:r>
              <a:rPr lang="ru-RU" sz="2400" dirty="0">
                <a:solidFill>
                  <a:schemeClr val="lt1"/>
                </a:solidFill>
              </a:rPr>
              <a:t> про </a:t>
            </a:r>
            <a:r>
              <a:rPr lang="ru-RU" sz="2400" dirty="0" err="1">
                <a:solidFill>
                  <a:schemeClr val="lt1"/>
                </a:solidFill>
              </a:rPr>
              <a:t>застосовану</a:t>
            </a:r>
            <a:r>
              <a:rPr lang="ru-RU" sz="2400" dirty="0">
                <a:solidFill>
                  <a:schemeClr val="lt1"/>
                </a:solidFill>
              </a:rPr>
              <a:t> процедуру (</a:t>
            </a:r>
            <a:r>
              <a:rPr lang="ru-RU" sz="2400" dirty="0" err="1">
                <a:solidFill>
                  <a:schemeClr val="lt1"/>
                </a:solidFill>
              </a:rPr>
              <a:t>банкрутство</a:t>
            </a:r>
            <a:r>
              <a:rPr lang="ru-RU" sz="2400" dirty="0">
                <a:solidFill>
                  <a:schemeClr val="lt1"/>
                </a:solidFill>
              </a:rPr>
              <a:t> </a:t>
            </a:r>
            <a:r>
              <a:rPr lang="ru-RU" sz="2400" dirty="0" err="1">
                <a:solidFill>
                  <a:schemeClr val="lt1"/>
                </a:solidFill>
              </a:rPr>
              <a:t>або</a:t>
            </a:r>
            <a:r>
              <a:rPr lang="ru-RU" sz="2400" dirty="0">
                <a:solidFill>
                  <a:schemeClr val="lt1"/>
                </a:solidFill>
              </a:rPr>
              <a:t> </a:t>
            </a:r>
            <a:r>
              <a:rPr lang="ru-RU" sz="2400" dirty="0" err="1">
                <a:solidFill>
                  <a:schemeClr val="lt1"/>
                </a:solidFill>
              </a:rPr>
              <a:t>санація</a:t>
            </a:r>
            <a:r>
              <a:rPr lang="ru-RU" sz="2400" dirty="0">
                <a:solidFill>
                  <a:schemeClr val="lt1"/>
                </a:solidFill>
              </a:rPr>
              <a:t>) </a:t>
            </a:r>
            <a:r>
              <a:rPr lang="ru-RU" sz="2400" dirty="0" err="1">
                <a:solidFill>
                  <a:schemeClr val="lt1"/>
                </a:solidFill>
              </a:rPr>
              <a:t>необхідні</a:t>
            </a:r>
            <a:r>
              <a:rPr lang="ru-RU" sz="2400" dirty="0">
                <a:solidFill>
                  <a:schemeClr val="lt1"/>
                </a:solidFill>
              </a:rPr>
              <a:t> голоси не </a:t>
            </a:r>
            <a:r>
              <a:rPr lang="ru-RU" sz="2400" dirty="0" err="1">
                <a:solidFill>
                  <a:schemeClr val="lt1"/>
                </a:solidFill>
              </a:rPr>
              <a:t>менше</a:t>
            </a:r>
            <a:r>
              <a:rPr lang="ru-RU" sz="2400" dirty="0">
                <a:solidFill>
                  <a:schemeClr val="lt1"/>
                </a:solidFill>
              </a:rPr>
              <a:t> </a:t>
            </a:r>
            <a:r>
              <a:rPr lang="ru-RU" sz="2400" dirty="0" err="1">
                <a:solidFill>
                  <a:schemeClr val="lt1"/>
                </a:solidFill>
              </a:rPr>
              <a:t>половини</a:t>
            </a:r>
            <a:r>
              <a:rPr lang="ru-RU" sz="2400" dirty="0">
                <a:solidFill>
                  <a:schemeClr val="lt1"/>
                </a:solidFill>
              </a:rPr>
              <a:t> </a:t>
            </a:r>
            <a:r>
              <a:rPr lang="ru-RU" sz="2400" dirty="0" err="1">
                <a:solidFill>
                  <a:schemeClr val="lt1"/>
                </a:solidFill>
              </a:rPr>
              <a:t>всіх</a:t>
            </a:r>
            <a:r>
              <a:rPr lang="ru-RU" sz="2400" dirty="0">
                <a:solidFill>
                  <a:schemeClr val="lt1"/>
                </a:solidFill>
              </a:rPr>
              <a:t> </a:t>
            </a:r>
            <a:r>
              <a:rPr lang="ru-RU" sz="2400" dirty="0" err="1">
                <a:solidFill>
                  <a:schemeClr val="lt1"/>
                </a:solidFill>
              </a:rPr>
              <a:t>забезпечених</a:t>
            </a:r>
            <a:r>
              <a:rPr lang="ru-RU" sz="2400" dirty="0">
                <a:solidFill>
                  <a:schemeClr val="lt1"/>
                </a:solidFill>
              </a:rPr>
              <a:t> (і так само </a:t>
            </a:r>
            <a:r>
              <a:rPr lang="ru-RU" sz="2400" dirty="0" err="1">
                <a:solidFill>
                  <a:schemeClr val="lt1"/>
                </a:solidFill>
              </a:rPr>
              <a:t>незабезпечених</a:t>
            </a:r>
            <a:r>
              <a:rPr lang="ru-RU" sz="2400" dirty="0">
                <a:solidFill>
                  <a:schemeClr val="lt1"/>
                </a:solidFill>
              </a:rPr>
              <a:t>) </a:t>
            </a:r>
            <a:r>
              <a:rPr lang="ru-RU" sz="2400" dirty="0" err="1">
                <a:solidFill>
                  <a:schemeClr val="lt1"/>
                </a:solidFill>
              </a:rPr>
              <a:t>кредиторів</a:t>
            </a:r>
            <a:r>
              <a:rPr lang="ru-RU" sz="2400" dirty="0">
                <a:solidFill>
                  <a:schemeClr val="lt1"/>
                </a:solidFill>
              </a:rPr>
              <a:t>, </a:t>
            </a:r>
            <a:r>
              <a:rPr lang="ru-RU" sz="2400" dirty="0" err="1">
                <a:solidFill>
                  <a:schemeClr val="lt1"/>
                </a:solidFill>
              </a:rPr>
              <a:t>присутніх</a:t>
            </a:r>
            <a:r>
              <a:rPr lang="ru-RU" sz="2400" dirty="0">
                <a:solidFill>
                  <a:schemeClr val="lt1"/>
                </a:solidFill>
              </a:rPr>
              <a:t> на </a:t>
            </a:r>
            <a:r>
              <a:rPr lang="ru-RU" sz="2400" dirty="0" err="1">
                <a:solidFill>
                  <a:schemeClr val="lt1"/>
                </a:solidFill>
              </a:rPr>
              <a:t>зборах</a:t>
            </a:r>
            <a:r>
              <a:rPr lang="ru-RU" sz="2400" dirty="0">
                <a:solidFill>
                  <a:schemeClr val="lt1"/>
                </a:solidFill>
              </a:rPr>
              <a:t> </a:t>
            </a:r>
            <a:r>
              <a:rPr lang="ru-RU" sz="2400" dirty="0" err="1">
                <a:solidFill>
                  <a:schemeClr val="lt1"/>
                </a:solidFill>
              </a:rPr>
              <a:t>кредиторів</a:t>
            </a:r>
            <a:r>
              <a:rPr lang="ru-RU" sz="2400" dirty="0">
                <a:solidFill>
                  <a:schemeClr val="lt1"/>
                </a:solidFill>
              </a:rPr>
              <a:t>. </a:t>
            </a:r>
            <a:r>
              <a:rPr lang="ru-RU" sz="2400" dirty="0" err="1">
                <a:solidFill>
                  <a:schemeClr val="lt1"/>
                </a:solidFill>
              </a:rPr>
              <a:t>Забезпечений</a:t>
            </a:r>
            <a:r>
              <a:rPr lang="ru-RU" sz="2400" dirty="0">
                <a:solidFill>
                  <a:schemeClr val="lt1"/>
                </a:solidFill>
              </a:rPr>
              <a:t> кредитор </a:t>
            </a:r>
            <a:r>
              <a:rPr lang="ru-RU" sz="2400" dirty="0" err="1">
                <a:solidFill>
                  <a:schemeClr val="lt1"/>
                </a:solidFill>
              </a:rPr>
              <a:t>може</a:t>
            </a:r>
            <a:r>
              <a:rPr lang="ru-RU" sz="2400" dirty="0">
                <a:solidFill>
                  <a:schemeClr val="lt1"/>
                </a:solidFill>
              </a:rPr>
              <a:t> також </a:t>
            </a:r>
            <a:r>
              <a:rPr lang="ru-RU" sz="2400" dirty="0" err="1">
                <a:solidFill>
                  <a:schemeClr val="lt1"/>
                </a:solidFill>
              </a:rPr>
              <a:t>надати</a:t>
            </a:r>
            <a:r>
              <a:rPr lang="ru-RU" sz="2400" dirty="0">
                <a:solidFill>
                  <a:schemeClr val="lt1"/>
                </a:solidFill>
              </a:rPr>
              <a:t> </a:t>
            </a:r>
            <a:r>
              <a:rPr lang="ru-RU" sz="2400" dirty="0" err="1">
                <a:solidFill>
                  <a:schemeClr val="lt1"/>
                </a:solidFill>
              </a:rPr>
              <a:t>особі</a:t>
            </a:r>
            <a:r>
              <a:rPr lang="ru-RU" sz="2400" dirty="0">
                <a:solidFill>
                  <a:schemeClr val="lt1"/>
                </a:solidFill>
              </a:rPr>
              <a:t>, яка </a:t>
            </a:r>
            <a:r>
              <a:rPr lang="ru-RU" sz="2400" dirty="0" err="1">
                <a:solidFill>
                  <a:schemeClr val="lt1"/>
                </a:solidFill>
              </a:rPr>
              <a:t>володіє</a:t>
            </a:r>
            <a:r>
              <a:rPr lang="ru-RU" sz="2400" dirty="0">
                <a:solidFill>
                  <a:schemeClr val="lt1"/>
                </a:solidFill>
              </a:rPr>
              <a:t> </a:t>
            </a:r>
            <a:r>
              <a:rPr lang="ru-RU" sz="2400" dirty="0" err="1">
                <a:solidFill>
                  <a:schemeClr val="lt1"/>
                </a:solidFill>
              </a:rPr>
              <a:t>забезпеченням</a:t>
            </a:r>
            <a:r>
              <a:rPr lang="ru-RU" sz="2400" dirty="0">
                <a:solidFill>
                  <a:schemeClr val="lt1"/>
                </a:solidFill>
              </a:rPr>
              <a:t>, </a:t>
            </a:r>
            <a:r>
              <a:rPr lang="ru-RU" sz="2400" dirty="0" err="1">
                <a:solidFill>
                  <a:schemeClr val="lt1"/>
                </a:solidFill>
              </a:rPr>
              <a:t>вказівки</a:t>
            </a:r>
            <a:r>
              <a:rPr lang="ru-RU" sz="2400" dirty="0">
                <a:solidFill>
                  <a:schemeClr val="lt1"/>
                </a:solidFill>
              </a:rPr>
              <a:t> </a:t>
            </a:r>
            <a:r>
              <a:rPr lang="ru-RU" sz="2400" dirty="0" err="1">
                <a:solidFill>
                  <a:schemeClr val="lt1"/>
                </a:solidFill>
              </a:rPr>
              <a:t>щодо</a:t>
            </a:r>
            <a:r>
              <a:rPr lang="ru-RU" sz="2400" dirty="0">
                <a:solidFill>
                  <a:schemeClr val="lt1"/>
                </a:solidFill>
              </a:rPr>
              <a:t> </a:t>
            </a:r>
            <a:r>
              <a:rPr lang="ru-RU" sz="2400" dirty="0" err="1">
                <a:solidFill>
                  <a:schemeClr val="lt1"/>
                </a:solidFill>
              </a:rPr>
              <a:t>управління</a:t>
            </a:r>
            <a:r>
              <a:rPr lang="ru-RU" sz="2400" dirty="0">
                <a:solidFill>
                  <a:schemeClr val="lt1"/>
                </a:solidFill>
              </a:rPr>
              <a:t> </a:t>
            </a:r>
            <a:r>
              <a:rPr lang="ru-RU" sz="2400" dirty="0" err="1">
                <a:solidFill>
                  <a:schemeClr val="lt1"/>
                </a:solidFill>
              </a:rPr>
              <a:t>забезпеченням</a:t>
            </a:r>
            <a:r>
              <a:rPr lang="ru-RU" sz="2400" dirty="0">
                <a:solidFill>
                  <a:schemeClr val="lt1"/>
                </a:solidFill>
              </a:rPr>
              <a:t>, яке </a:t>
            </a:r>
            <a:r>
              <a:rPr lang="ru-RU" sz="2400" dirty="0" err="1">
                <a:solidFill>
                  <a:schemeClr val="lt1"/>
                </a:solidFill>
              </a:rPr>
              <a:t>зобов'язує</a:t>
            </a:r>
            <a:r>
              <a:rPr lang="ru-RU" sz="2400" dirty="0">
                <a:solidFill>
                  <a:schemeClr val="lt1"/>
                </a:solidFill>
              </a:rPr>
              <a:t> </a:t>
            </a:r>
            <a:r>
              <a:rPr lang="ru-RU" sz="2400" dirty="0" err="1">
                <a:solidFill>
                  <a:schemeClr val="lt1"/>
                </a:solidFill>
              </a:rPr>
              <a:t>цю</a:t>
            </a:r>
            <a:r>
              <a:rPr lang="ru-RU" sz="2400" dirty="0">
                <a:solidFill>
                  <a:schemeClr val="lt1"/>
                </a:solidFill>
              </a:rPr>
              <a:t> особу, за </a:t>
            </a:r>
            <a:r>
              <a:rPr lang="ru-RU" sz="2400" dirty="0" err="1">
                <a:solidFill>
                  <a:schemeClr val="lt1"/>
                </a:solidFill>
              </a:rPr>
              <a:t>умови</a:t>
            </a:r>
            <a:r>
              <a:rPr lang="ru-RU" sz="2400" dirty="0">
                <a:solidFill>
                  <a:schemeClr val="lt1"/>
                </a:solidFill>
              </a:rPr>
              <a:t>, </a:t>
            </a:r>
            <a:r>
              <a:rPr lang="ru-RU" sz="2400" dirty="0" err="1">
                <a:solidFill>
                  <a:schemeClr val="lt1"/>
                </a:solidFill>
              </a:rPr>
              <a:t>що</a:t>
            </a:r>
            <a:r>
              <a:rPr lang="ru-RU" sz="2400" dirty="0">
                <a:solidFill>
                  <a:schemeClr val="lt1"/>
                </a:solidFill>
              </a:rPr>
              <a:t> </a:t>
            </a:r>
            <a:r>
              <a:rPr lang="ru-RU" sz="2400" dirty="0" err="1">
                <a:solidFill>
                  <a:schemeClr val="lt1"/>
                </a:solidFill>
              </a:rPr>
              <a:t>такі</a:t>
            </a:r>
            <a:r>
              <a:rPr lang="ru-RU" sz="2400" dirty="0">
                <a:solidFill>
                  <a:schemeClr val="lt1"/>
                </a:solidFill>
              </a:rPr>
              <a:t> </a:t>
            </a:r>
            <a:r>
              <a:rPr lang="ru-RU" sz="2400" dirty="0" err="1">
                <a:solidFill>
                  <a:schemeClr val="lt1"/>
                </a:solidFill>
              </a:rPr>
              <a:t>вказівки</a:t>
            </a:r>
            <a:r>
              <a:rPr lang="ru-RU" sz="2400" dirty="0">
                <a:solidFill>
                  <a:schemeClr val="lt1"/>
                </a:solidFill>
              </a:rPr>
              <a:t> </a:t>
            </a:r>
            <a:r>
              <a:rPr lang="ru-RU" sz="2400" dirty="0" err="1">
                <a:solidFill>
                  <a:schemeClr val="lt1"/>
                </a:solidFill>
              </a:rPr>
              <a:t>спрямовані</a:t>
            </a:r>
            <a:r>
              <a:rPr lang="ru-RU" sz="2400" dirty="0">
                <a:solidFill>
                  <a:schemeClr val="lt1"/>
                </a:solidFill>
              </a:rPr>
              <a:t> на </a:t>
            </a:r>
            <a:r>
              <a:rPr lang="ru-RU" sz="2400" dirty="0" err="1">
                <a:solidFill>
                  <a:schemeClr val="lt1"/>
                </a:solidFill>
              </a:rPr>
              <a:t>належне</a:t>
            </a:r>
            <a:r>
              <a:rPr lang="ru-RU" sz="2400" dirty="0">
                <a:solidFill>
                  <a:schemeClr val="lt1"/>
                </a:solidFill>
              </a:rPr>
              <a:t> </a:t>
            </a:r>
            <a:r>
              <a:rPr lang="ru-RU" sz="2400" dirty="0" err="1">
                <a:solidFill>
                  <a:schemeClr val="lt1"/>
                </a:solidFill>
              </a:rPr>
              <a:t>управління</a:t>
            </a:r>
            <a:r>
              <a:rPr lang="ru-RU" sz="2400" dirty="0">
                <a:solidFill>
                  <a:schemeClr val="lt1"/>
                </a:solidFill>
              </a:rPr>
              <a:t>.</a:t>
            </a:r>
            <a:endParaRPr lang="uk-UA" sz="2400" dirty="0">
              <a:solidFill>
                <a:schemeClr val="lt1"/>
              </a:solidFill>
            </a:endParaRPr>
          </a:p>
        </p:txBody>
      </p:sp>
      <p:sp>
        <p:nvSpPr>
          <p:cNvPr id="5" name="Google Shape;145;p9">
            <a:extLst>
              <a:ext uri="{FF2B5EF4-FFF2-40B4-BE49-F238E27FC236}">
                <a16:creationId xmlns:a16="http://schemas.microsoft.com/office/drawing/2014/main" xmlns="" id="{FDC76A7A-717C-5D42-EFC0-E78740CBC5B0}"/>
              </a:ext>
            </a:extLst>
          </p:cNvPr>
          <p:cNvSpPr txBox="1"/>
          <p:nvPr/>
        </p:nvSpPr>
        <p:spPr>
          <a:xfrm>
            <a:off x="1462465" y="4925488"/>
            <a:ext cx="13030200" cy="1938952"/>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ru-RU" sz="2400" dirty="0" err="1">
                <a:solidFill>
                  <a:schemeClr val="tx1"/>
                </a:solidFill>
              </a:rPr>
              <a:t>Арбітражний</a:t>
            </a:r>
            <a:r>
              <a:rPr lang="ru-RU" sz="2400" dirty="0">
                <a:solidFill>
                  <a:schemeClr val="tx1"/>
                </a:solidFill>
              </a:rPr>
              <a:t> </a:t>
            </a:r>
            <a:r>
              <a:rPr lang="ru-RU" sz="2400" dirty="0" err="1">
                <a:solidFill>
                  <a:schemeClr val="tx1"/>
                </a:solidFill>
              </a:rPr>
              <a:t>керуючий</a:t>
            </a:r>
            <a:r>
              <a:rPr lang="ru-RU" sz="2400" dirty="0">
                <a:solidFill>
                  <a:schemeClr val="tx1"/>
                </a:solidFill>
              </a:rPr>
              <a:t> також </a:t>
            </a:r>
            <a:r>
              <a:rPr lang="ru-RU" sz="2400" dirty="0" err="1">
                <a:solidFill>
                  <a:schemeClr val="tx1"/>
                </a:solidFill>
              </a:rPr>
              <a:t>зобов'язаний</a:t>
            </a:r>
            <a:r>
              <a:rPr lang="ru-RU" sz="2400" dirty="0">
                <a:solidFill>
                  <a:schemeClr val="tx1"/>
                </a:solidFill>
              </a:rPr>
              <a:t> </a:t>
            </a:r>
            <a:r>
              <a:rPr lang="ru-RU" sz="2400" dirty="0" err="1">
                <a:solidFill>
                  <a:schemeClr val="tx1"/>
                </a:solidFill>
              </a:rPr>
              <a:t>виконувати</a:t>
            </a:r>
            <a:r>
              <a:rPr lang="ru-RU" sz="2400" dirty="0">
                <a:solidFill>
                  <a:schemeClr val="tx1"/>
                </a:solidFill>
              </a:rPr>
              <a:t> </a:t>
            </a:r>
            <a:r>
              <a:rPr lang="ru-RU" sz="2400" dirty="0" err="1">
                <a:solidFill>
                  <a:schemeClr val="tx1"/>
                </a:solidFill>
              </a:rPr>
              <a:t>вказівки</a:t>
            </a:r>
            <a:r>
              <a:rPr lang="ru-RU" sz="2400" dirty="0">
                <a:solidFill>
                  <a:schemeClr val="tx1"/>
                </a:solidFill>
              </a:rPr>
              <a:t> </a:t>
            </a:r>
            <a:r>
              <a:rPr lang="ru-RU" sz="2400" dirty="0" err="1">
                <a:solidFill>
                  <a:schemeClr val="tx1"/>
                </a:solidFill>
              </a:rPr>
              <a:t>забезпечених</a:t>
            </a:r>
            <a:r>
              <a:rPr lang="ru-RU" sz="2400" dirty="0">
                <a:solidFill>
                  <a:schemeClr val="tx1"/>
                </a:solidFill>
              </a:rPr>
              <a:t> </a:t>
            </a:r>
            <a:r>
              <a:rPr lang="ru-RU" sz="2400" dirty="0" err="1">
                <a:solidFill>
                  <a:schemeClr val="tx1"/>
                </a:solidFill>
              </a:rPr>
              <a:t>кредиторів</a:t>
            </a:r>
            <a:r>
              <a:rPr lang="ru-RU" sz="2400" dirty="0">
                <a:solidFill>
                  <a:schemeClr val="tx1"/>
                </a:solidFill>
              </a:rPr>
              <a:t>, </a:t>
            </a:r>
            <a:r>
              <a:rPr lang="ru-RU" sz="2400" dirty="0" err="1">
                <a:solidFill>
                  <a:schemeClr val="tx1"/>
                </a:solidFill>
              </a:rPr>
              <a:t>спрямовані</a:t>
            </a:r>
            <a:r>
              <a:rPr lang="ru-RU" sz="2400" dirty="0">
                <a:solidFill>
                  <a:schemeClr val="tx1"/>
                </a:solidFill>
              </a:rPr>
              <a:t> на </a:t>
            </a:r>
            <a:r>
              <a:rPr lang="ru-RU" sz="2400" dirty="0" err="1">
                <a:solidFill>
                  <a:schemeClr val="tx1"/>
                </a:solidFill>
              </a:rPr>
              <a:t>монетизацію</a:t>
            </a:r>
            <a:r>
              <a:rPr lang="ru-RU" sz="2400" dirty="0">
                <a:solidFill>
                  <a:schemeClr val="tx1"/>
                </a:solidFill>
              </a:rPr>
              <a:t> </a:t>
            </a:r>
            <a:r>
              <a:rPr lang="ru-RU" sz="2400" dirty="0" err="1">
                <a:solidFill>
                  <a:schemeClr val="tx1"/>
                </a:solidFill>
              </a:rPr>
              <a:t>забезпечення</a:t>
            </a:r>
            <a:r>
              <a:rPr lang="ru-RU" sz="2400" dirty="0">
                <a:solidFill>
                  <a:schemeClr val="tx1"/>
                </a:solidFill>
              </a:rPr>
              <a:t>. </a:t>
            </a:r>
            <a:r>
              <a:rPr lang="ru-RU" sz="2400" dirty="0" err="1">
                <a:solidFill>
                  <a:schemeClr val="tx1"/>
                </a:solidFill>
              </a:rPr>
              <a:t>Вимоги</a:t>
            </a:r>
            <a:r>
              <a:rPr lang="ru-RU" sz="2400" dirty="0">
                <a:solidFill>
                  <a:schemeClr val="tx1"/>
                </a:solidFill>
              </a:rPr>
              <a:t> </a:t>
            </a:r>
            <a:r>
              <a:rPr lang="ru-RU" sz="2400" dirty="0" err="1">
                <a:solidFill>
                  <a:schemeClr val="tx1"/>
                </a:solidFill>
              </a:rPr>
              <a:t>забезпечених</a:t>
            </a:r>
            <a:r>
              <a:rPr lang="ru-RU" sz="2400" dirty="0">
                <a:solidFill>
                  <a:schemeClr val="tx1"/>
                </a:solidFill>
              </a:rPr>
              <a:t> </a:t>
            </a:r>
            <a:r>
              <a:rPr lang="ru-RU" sz="2400" dirty="0" err="1">
                <a:solidFill>
                  <a:schemeClr val="tx1"/>
                </a:solidFill>
              </a:rPr>
              <a:t>кредиторів</a:t>
            </a:r>
            <a:r>
              <a:rPr lang="ru-RU" sz="2400" dirty="0">
                <a:solidFill>
                  <a:schemeClr val="tx1"/>
                </a:solidFill>
              </a:rPr>
              <a:t>, як правило, </a:t>
            </a:r>
            <a:r>
              <a:rPr lang="ru-RU" sz="2400" dirty="0" err="1">
                <a:solidFill>
                  <a:schemeClr val="tx1"/>
                </a:solidFill>
              </a:rPr>
              <a:t>задовольняються</a:t>
            </a:r>
            <a:r>
              <a:rPr lang="ru-RU" sz="2400" dirty="0">
                <a:solidFill>
                  <a:schemeClr val="tx1"/>
                </a:solidFill>
              </a:rPr>
              <a:t> з </a:t>
            </a:r>
            <a:r>
              <a:rPr lang="ru-RU" sz="2400" dirty="0" err="1">
                <a:solidFill>
                  <a:schemeClr val="tx1"/>
                </a:solidFill>
              </a:rPr>
              <a:t>повної</a:t>
            </a:r>
            <a:r>
              <a:rPr lang="ru-RU" sz="2400" dirty="0">
                <a:solidFill>
                  <a:schemeClr val="tx1"/>
                </a:solidFill>
              </a:rPr>
              <a:t> </a:t>
            </a:r>
            <a:r>
              <a:rPr lang="ru-RU" sz="2400" dirty="0" err="1">
                <a:solidFill>
                  <a:schemeClr val="tx1"/>
                </a:solidFill>
              </a:rPr>
              <a:t>суми</a:t>
            </a:r>
            <a:r>
              <a:rPr lang="ru-RU" sz="2400" dirty="0">
                <a:solidFill>
                  <a:schemeClr val="tx1"/>
                </a:solidFill>
              </a:rPr>
              <a:t> </a:t>
            </a:r>
            <a:r>
              <a:rPr lang="ru-RU" sz="2400" dirty="0" err="1">
                <a:solidFill>
                  <a:schemeClr val="tx1"/>
                </a:solidFill>
              </a:rPr>
              <a:t>надходжень</a:t>
            </a:r>
            <a:r>
              <a:rPr lang="ru-RU" sz="2400" dirty="0">
                <a:solidFill>
                  <a:schemeClr val="tx1"/>
                </a:solidFill>
              </a:rPr>
              <a:t> </a:t>
            </a:r>
            <a:r>
              <a:rPr lang="ru-RU" sz="2400" dirty="0" err="1">
                <a:solidFill>
                  <a:schemeClr val="tx1"/>
                </a:solidFill>
              </a:rPr>
              <a:t>від</a:t>
            </a:r>
            <a:r>
              <a:rPr lang="ru-RU" sz="2400" dirty="0">
                <a:solidFill>
                  <a:schemeClr val="tx1"/>
                </a:solidFill>
              </a:rPr>
              <a:t> </a:t>
            </a:r>
            <a:r>
              <a:rPr lang="ru-RU" sz="2400" dirty="0" err="1">
                <a:solidFill>
                  <a:schemeClr val="tx1"/>
                </a:solidFill>
              </a:rPr>
              <a:t>монетизації</a:t>
            </a:r>
            <a:r>
              <a:rPr lang="ru-RU" sz="2400" dirty="0">
                <a:solidFill>
                  <a:schemeClr val="tx1"/>
                </a:solidFill>
              </a:rPr>
              <a:t>, за </a:t>
            </a:r>
            <a:r>
              <a:rPr lang="ru-RU" sz="2400" dirty="0" err="1">
                <a:solidFill>
                  <a:schemeClr val="tx1"/>
                </a:solidFill>
              </a:rPr>
              <a:t>вирахуванням</a:t>
            </a:r>
            <a:r>
              <a:rPr lang="ru-RU" sz="2400" dirty="0">
                <a:solidFill>
                  <a:schemeClr val="tx1"/>
                </a:solidFill>
              </a:rPr>
              <a:t> гонорару </a:t>
            </a:r>
            <a:r>
              <a:rPr lang="ru-RU" sz="2400" dirty="0" err="1">
                <a:solidFill>
                  <a:schemeClr val="tx1"/>
                </a:solidFill>
              </a:rPr>
              <a:t>арбітражного</a:t>
            </a:r>
            <a:r>
              <a:rPr lang="ru-RU" sz="2400" dirty="0">
                <a:solidFill>
                  <a:schemeClr val="tx1"/>
                </a:solidFill>
              </a:rPr>
              <a:t> </a:t>
            </a:r>
            <a:r>
              <a:rPr lang="ru-RU" sz="2400" dirty="0" err="1">
                <a:solidFill>
                  <a:schemeClr val="tx1"/>
                </a:solidFill>
              </a:rPr>
              <a:t>керуючого</a:t>
            </a:r>
            <a:r>
              <a:rPr lang="ru-RU" sz="2400" dirty="0">
                <a:solidFill>
                  <a:schemeClr val="tx1"/>
                </a:solidFill>
              </a:rPr>
              <a:t> та </a:t>
            </a:r>
            <a:r>
              <a:rPr lang="ru-RU" sz="2400" dirty="0" err="1">
                <a:solidFill>
                  <a:schemeClr val="tx1"/>
                </a:solidFill>
              </a:rPr>
              <a:t>витрат</a:t>
            </a:r>
            <a:r>
              <a:rPr lang="ru-RU" sz="2400" dirty="0">
                <a:solidFill>
                  <a:schemeClr val="tx1"/>
                </a:solidFill>
              </a:rPr>
              <a:t> на </a:t>
            </a:r>
            <a:r>
              <a:rPr lang="ru-RU" sz="2400" dirty="0" err="1">
                <a:solidFill>
                  <a:schemeClr val="tx1"/>
                </a:solidFill>
              </a:rPr>
              <a:t>управління</a:t>
            </a:r>
            <a:r>
              <a:rPr lang="ru-RU" sz="2400" dirty="0">
                <a:solidFill>
                  <a:schemeClr val="tx1"/>
                </a:solidFill>
              </a:rPr>
              <a:t> і </a:t>
            </a:r>
            <a:r>
              <a:rPr lang="ru-RU" sz="2400" dirty="0" err="1">
                <a:solidFill>
                  <a:schemeClr val="tx1"/>
                </a:solidFill>
              </a:rPr>
              <a:t>монетизацію</a:t>
            </a:r>
            <a:r>
              <a:rPr lang="ru-RU" sz="2400" dirty="0">
                <a:solidFill>
                  <a:schemeClr val="tx1"/>
                </a:solidFill>
              </a:rPr>
              <a:t>, в будь-</a:t>
            </a:r>
            <a:r>
              <a:rPr lang="ru-RU" sz="2400" dirty="0" err="1">
                <a:solidFill>
                  <a:schemeClr val="tx1"/>
                </a:solidFill>
              </a:rPr>
              <a:t>який</a:t>
            </a:r>
            <a:r>
              <a:rPr lang="ru-RU" sz="2400" dirty="0">
                <a:solidFill>
                  <a:schemeClr val="tx1"/>
                </a:solidFill>
              </a:rPr>
              <a:t> момент </a:t>
            </a:r>
            <a:r>
              <a:rPr lang="ru-RU" sz="2400" dirty="0" err="1">
                <a:solidFill>
                  <a:schemeClr val="tx1"/>
                </a:solidFill>
              </a:rPr>
              <a:t>протягом</a:t>
            </a:r>
            <a:r>
              <a:rPr lang="ru-RU" sz="2400" dirty="0">
                <a:solidFill>
                  <a:schemeClr val="tx1"/>
                </a:solidFill>
              </a:rPr>
              <a:t> </a:t>
            </a:r>
            <a:r>
              <a:rPr lang="ru-RU" sz="2400" dirty="0" err="1">
                <a:solidFill>
                  <a:schemeClr val="tx1"/>
                </a:solidFill>
              </a:rPr>
              <a:t>провадження</a:t>
            </a:r>
            <a:r>
              <a:rPr lang="ru-RU" sz="2400" dirty="0">
                <a:solidFill>
                  <a:schemeClr val="tx1"/>
                </a:solidFill>
              </a:rPr>
              <a:t>, </a:t>
            </a:r>
            <a:r>
              <a:rPr lang="ru-RU" sz="2400" dirty="0" err="1">
                <a:solidFill>
                  <a:schemeClr val="tx1"/>
                </a:solidFill>
              </a:rPr>
              <a:t>враховуючи</a:t>
            </a:r>
            <a:r>
              <a:rPr lang="ru-RU" sz="2400" dirty="0">
                <a:solidFill>
                  <a:schemeClr val="tx1"/>
                </a:solidFill>
              </a:rPr>
              <a:t> час </a:t>
            </a:r>
            <a:r>
              <a:rPr lang="ru-RU" sz="2400" dirty="0" err="1">
                <a:solidFill>
                  <a:schemeClr val="tx1"/>
                </a:solidFill>
              </a:rPr>
              <a:t>виникнення</a:t>
            </a:r>
            <a:r>
              <a:rPr lang="ru-RU" sz="2400" dirty="0">
                <a:solidFill>
                  <a:schemeClr val="tx1"/>
                </a:solidFill>
              </a:rPr>
              <a:t> </a:t>
            </a:r>
            <a:r>
              <a:rPr lang="ru-RU" sz="2400" dirty="0" err="1">
                <a:solidFill>
                  <a:schemeClr val="tx1"/>
                </a:solidFill>
              </a:rPr>
              <a:t>забезпечення</a:t>
            </a:r>
            <a:r>
              <a:rPr lang="ru-RU" sz="2400" dirty="0">
                <a:solidFill>
                  <a:schemeClr val="tx1"/>
                </a:solidFill>
              </a:rPr>
              <a:t>.</a:t>
            </a:r>
            <a:endParaRPr lang="uk-UA" sz="2400" dirty="0">
              <a:solidFill>
                <a:schemeClr val="tx1"/>
              </a:solidFill>
            </a:endParaRPr>
          </a:p>
        </p:txBody>
      </p:sp>
      <p:pic>
        <p:nvPicPr>
          <p:cNvPr id="2" name="Графіка 1">
            <a:extLst>
              <a:ext uri="{FF2B5EF4-FFF2-40B4-BE49-F238E27FC236}">
                <a16:creationId xmlns:a16="http://schemas.microsoft.com/office/drawing/2014/main" xmlns="" id="{96C17AC3-018B-2824-2760-48B58F56CB5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7" name="Графіка 6">
            <a:extLst>
              <a:ext uri="{FF2B5EF4-FFF2-40B4-BE49-F238E27FC236}">
                <a16:creationId xmlns:a16="http://schemas.microsoft.com/office/drawing/2014/main" xmlns="" id="{AADDE6B1-51BA-2AE0-22E2-8113BD5CC57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200" y="7927156"/>
            <a:ext cx="2133600" cy="396699"/>
          </a:xfrm>
          <a:prstGeom prst="rect">
            <a:avLst/>
          </a:prstGeom>
        </p:spPr>
      </p:pic>
      <p:pic>
        <p:nvPicPr>
          <p:cNvPr id="8" name="Графіка 7">
            <a:extLst>
              <a:ext uri="{FF2B5EF4-FFF2-40B4-BE49-F238E27FC236}">
                <a16:creationId xmlns:a16="http://schemas.microsoft.com/office/drawing/2014/main" xmlns="" id="{44DF4673-95C4-C4E3-6647-B371D4821CA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3659221" y="7933884"/>
            <a:ext cx="1212479" cy="411377"/>
          </a:xfrm>
          <a:prstGeom prst="rect">
            <a:avLst/>
          </a:prstGeom>
        </p:spPr>
      </p:pic>
    </p:spTree>
    <p:extLst>
      <p:ext uri="{BB962C8B-B14F-4D97-AF65-F5344CB8AC3E}">
        <p14:creationId xmlns:p14="http://schemas.microsoft.com/office/powerpoint/2010/main" val="388559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p:tgtEl>
                                          <p:spTgt spid="145"/>
                                        </p:tgtEl>
                                        <p:attrNameLst>
                                          <p:attrName>ppt_w</p:attrName>
                                        </p:attrNameLst>
                                      </p:cBhvr>
                                      <p:tavLst>
                                        <p:tav tm="0">
                                          <p:val>
                                            <p:strVal val="0"/>
                                          </p:val>
                                        </p:tav>
                                        <p:tav tm="100000">
                                          <p:val>
                                            <p:strVal val="#ppt_w"/>
                                          </p:val>
                                        </p:tav>
                                      </p:tavLst>
                                    </p:anim>
                                    <p:anim calcmode="lin" valueType="num">
                                      <p:cBhvr additive="base">
                                        <p:cTn id="8" dur="500"/>
                                        <p:tgtEl>
                                          <p:spTgt spid="1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anim calcmode="lin" valueType="num">
                                      <p:cBhvr additive="base">
                                        <p:cTn id="11" dur="500"/>
                                        <p:tgtEl>
                                          <p:spTgt spid="147"/>
                                        </p:tgtEl>
                                        <p:attrNameLst>
                                          <p:attrName>ppt_w</p:attrName>
                                        </p:attrNameLst>
                                      </p:cBhvr>
                                      <p:tavLst>
                                        <p:tav tm="0">
                                          <p:val>
                                            <p:strVal val="0"/>
                                          </p:val>
                                        </p:tav>
                                        <p:tav tm="100000">
                                          <p:val>
                                            <p:strVal val="#ppt_w"/>
                                          </p:val>
                                        </p:tav>
                                      </p:tavLst>
                                    </p:anim>
                                    <p:anim calcmode="lin" valueType="num">
                                      <p:cBhvr additive="base">
                                        <p:cTn id="12" dur="500"/>
                                        <p:tgtEl>
                                          <p:spTgt spid="14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p:tgtEl>
                                          <p:spTgt spid="148"/>
                                        </p:tgtEl>
                                        <p:attrNameLst>
                                          <p:attrName>ppt_w</p:attrName>
                                        </p:attrNameLst>
                                      </p:cBhvr>
                                      <p:tavLst>
                                        <p:tav tm="0">
                                          <p:val>
                                            <p:strVal val="0"/>
                                          </p:val>
                                        </p:tav>
                                        <p:tav tm="100000">
                                          <p:val>
                                            <p:strVal val="#ppt_w"/>
                                          </p:val>
                                        </p:tav>
                                      </p:tavLst>
                                    </p:anim>
                                    <p:anim calcmode="lin" valueType="num">
                                      <p:cBhvr additive="base">
                                        <p:cTn id="16" dur="500"/>
                                        <p:tgtEl>
                                          <p:spTgt spid="1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ppt_w</p:attrName>
                                        </p:attrNameLst>
                                      </p:cBhvr>
                                      <p:tavLst>
                                        <p:tav tm="0">
                                          <p:val>
                                            <p:strVal val="0"/>
                                          </p:val>
                                        </p:tav>
                                        <p:tav tm="100000">
                                          <p:val>
                                            <p:strVal val="#ppt_w"/>
                                          </p:val>
                                        </p:tav>
                                      </p:tavLst>
                                    </p:anim>
                                    <p:anim calcmode="lin" valueType="num">
                                      <p:cBhvr additive="base">
                                        <p:cTn id="20" dur="500"/>
                                        <p:tgtEl>
                                          <p:spTgt spid="5"/>
                                        </p:tgtEl>
                                        <p:attrNameLst>
                                          <p:attrName>ppt_h</p:attrName>
                                        </p:attrNameLst>
                                      </p:cBhvr>
                                      <p:tavLst>
                                        <p:tav tm="0">
                                          <p:val>
                                            <p:strVal val="0"/>
                                          </p:val>
                                        </p:tav>
                                        <p:tav tm="100000">
                                          <p:val>
                                            <p:strVal val="#ppt_h"/>
                                          </p:val>
                                        </p:tav>
                                      </p:tavLst>
                                    </p:anim>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xmlns="" id="{B4EA741A-9018-8888-2AC4-0E9038E036A7}"/>
              </a:ext>
            </a:extLst>
          </p:cNvPr>
          <p:cNvSpPr/>
          <p:nvPr/>
        </p:nvSpPr>
        <p:spPr>
          <a:xfrm>
            <a:off x="2527300" y="1180948"/>
            <a:ext cx="11430000" cy="6267602"/>
          </a:xfrm>
          <a:prstGeom prst="rect">
            <a:avLst/>
          </a:prstGeom>
          <a:solidFill>
            <a:srgbClr val="084E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кутник 2">
            <a:extLst>
              <a:ext uri="{FF2B5EF4-FFF2-40B4-BE49-F238E27FC236}">
                <a16:creationId xmlns:a16="http://schemas.microsoft.com/office/drawing/2014/main" xmlns="" id="{A4E312B5-6639-AF6D-1EC8-3786FF2C9FDD}"/>
              </a:ext>
            </a:extLst>
          </p:cNvPr>
          <p:cNvSpPr/>
          <p:nvPr/>
        </p:nvSpPr>
        <p:spPr>
          <a:xfrm>
            <a:off x="1278054" y="2885796"/>
            <a:ext cx="11993446" cy="2151062"/>
          </a:xfrm>
          <a:prstGeom prst="rect">
            <a:avLst/>
          </a:prstGeom>
          <a:solidFill>
            <a:srgbClr val="FFC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5" name="Google Shape;145;p9"/>
          <p:cNvSpPr txBox="1"/>
          <p:nvPr/>
        </p:nvSpPr>
        <p:spPr>
          <a:xfrm>
            <a:off x="2748019" y="1382140"/>
            <a:ext cx="11072642" cy="1200288"/>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ru-RU" sz="2400" dirty="0" err="1">
                <a:solidFill>
                  <a:schemeClr val="lt1"/>
                </a:solidFill>
              </a:rPr>
              <a:t>Забезпечений</a:t>
            </a:r>
            <a:r>
              <a:rPr lang="ru-RU" sz="2400" dirty="0">
                <a:solidFill>
                  <a:schemeClr val="lt1"/>
                </a:solidFill>
              </a:rPr>
              <a:t> кредитор </a:t>
            </a:r>
            <a:r>
              <a:rPr lang="ru-RU" sz="2400" dirty="0" err="1">
                <a:solidFill>
                  <a:schemeClr val="lt1"/>
                </a:solidFill>
              </a:rPr>
              <a:t>може</a:t>
            </a:r>
            <a:r>
              <a:rPr lang="ru-RU" sz="2400" dirty="0">
                <a:solidFill>
                  <a:schemeClr val="lt1"/>
                </a:solidFill>
              </a:rPr>
              <a:t> </a:t>
            </a:r>
            <a:r>
              <a:rPr lang="ru-RU" sz="2400" dirty="0" err="1">
                <a:solidFill>
                  <a:schemeClr val="lt1"/>
                </a:solidFill>
              </a:rPr>
              <a:t>вимагати</a:t>
            </a:r>
            <a:r>
              <a:rPr lang="ru-RU" sz="2400" dirty="0">
                <a:solidFill>
                  <a:schemeClr val="lt1"/>
                </a:solidFill>
              </a:rPr>
              <a:t> продажу майна </a:t>
            </a:r>
            <a:r>
              <a:rPr lang="ru-RU" sz="2400" dirty="0" err="1">
                <a:solidFill>
                  <a:schemeClr val="lt1"/>
                </a:solidFill>
              </a:rPr>
              <a:t>боржника</a:t>
            </a:r>
            <a:r>
              <a:rPr lang="ru-RU" sz="2400" dirty="0">
                <a:solidFill>
                  <a:schemeClr val="lt1"/>
                </a:solidFill>
              </a:rPr>
              <a:t>, </a:t>
            </a:r>
            <a:r>
              <a:rPr lang="ru-RU" sz="2400" dirty="0" err="1">
                <a:solidFill>
                  <a:schemeClr val="lt1"/>
                </a:solidFill>
              </a:rPr>
              <a:t>що</a:t>
            </a:r>
            <a:r>
              <a:rPr lang="ru-RU" sz="2400" dirty="0">
                <a:solidFill>
                  <a:schemeClr val="lt1"/>
                </a:solidFill>
              </a:rPr>
              <a:t> є предметом </a:t>
            </a:r>
            <a:r>
              <a:rPr lang="ru-RU" sz="2400" dirty="0" err="1">
                <a:solidFill>
                  <a:schemeClr val="lt1"/>
                </a:solidFill>
              </a:rPr>
              <a:t>забезпечення</a:t>
            </a:r>
            <a:r>
              <a:rPr lang="ru-RU" sz="2400" dirty="0">
                <a:solidFill>
                  <a:schemeClr val="lt1"/>
                </a:solidFill>
              </a:rPr>
              <a:t> (</a:t>
            </a:r>
            <a:r>
              <a:rPr lang="ru-RU" sz="2400" dirty="0" err="1">
                <a:solidFill>
                  <a:schemeClr val="lt1"/>
                </a:solidFill>
              </a:rPr>
              <a:t>іпотеки</a:t>
            </a:r>
            <a:r>
              <a:rPr lang="ru-RU" sz="2400" dirty="0">
                <a:solidFill>
                  <a:schemeClr val="lt1"/>
                </a:solidFill>
              </a:rPr>
              <a:t>), через два </a:t>
            </a:r>
            <a:r>
              <a:rPr lang="ru-RU" sz="2400" dirty="0" err="1">
                <a:solidFill>
                  <a:schemeClr val="lt1"/>
                </a:solidFill>
              </a:rPr>
              <a:t>місяці</a:t>
            </a:r>
            <a:r>
              <a:rPr lang="ru-RU" sz="2400" dirty="0">
                <a:solidFill>
                  <a:schemeClr val="lt1"/>
                </a:solidFill>
              </a:rPr>
              <a:t> з дня </a:t>
            </a:r>
            <a:r>
              <a:rPr lang="ru-RU" sz="2400" dirty="0" err="1">
                <a:solidFill>
                  <a:schemeClr val="lt1"/>
                </a:solidFill>
              </a:rPr>
              <a:t>відкриття</a:t>
            </a:r>
            <a:r>
              <a:rPr lang="ru-RU" sz="2400" dirty="0">
                <a:solidFill>
                  <a:schemeClr val="lt1"/>
                </a:solidFill>
              </a:rPr>
              <a:t> </a:t>
            </a:r>
            <a:r>
              <a:rPr lang="ru-RU" sz="2400" dirty="0" err="1">
                <a:solidFill>
                  <a:schemeClr val="lt1"/>
                </a:solidFill>
              </a:rPr>
              <a:t>провадження</a:t>
            </a:r>
            <a:r>
              <a:rPr lang="ru-RU" sz="2400" dirty="0">
                <a:solidFill>
                  <a:schemeClr val="lt1"/>
                </a:solidFill>
              </a:rPr>
              <a:t> у </a:t>
            </a:r>
            <a:r>
              <a:rPr lang="ru-RU" sz="2400" dirty="0" err="1">
                <a:solidFill>
                  <a:schemeClr val="lt1"/>
                </a:solidFill>
              </a:rPr>
              <a:t>справі</a:t>
            </a:r>
            <a:r>
              <a:rPr lang="ru-RU" sz="2400" dirty="0">
                <a:solidFill>
                  <a:schemeClr val="lt1"/>
                </a:solidFill>
              </a:rPr>
              <a:t> про </a:t>
            </a:r>
            <a:r>
              <a:rPr lang="ru-RU" sz="2400" dirty="0" err="1">
                <a:solidFill>
                  <a:schemeClr val="lt1"/>
                </a:solidFill>
              </a:rPr>
              <a:t>неплатоспроможність</a:t>
            </a:r>
            <a:r>
              <a:rPr lang="ru-RU" sz="2400" dirty="0">
                <a:solidFill>
                  <a:schemeClr val="lt1"/>
                </a:solidFill>
              </a:rPr>
              <a:t> </a:t>
            </a:r>
            <a:r>
              <a:rPr lang="ru-RU" sz="2400" dirty="0" err="1">
                <a:solidFill>
                  <a:schemeClr val="lt1"/>
                </a:solidFill>
              </a:rPr>
              <a:t>юридичної</a:t>
            </a:r>
            <a:r>
              <a:rPr lang="ru-RU" sz="2400" dirty="0">
                <a:solidFill>
                  <a:schemeClr val="lt1"/>
                </a:solidFill>
              </a:rPr>
              <a:t> особи.</a:t>
            </a:r>
            <a:endParaRPr lang="uk-UA" sz="2400" dirty="0">
              <a:solidFill>
                <a:schemeClr val="lt1"/>
              </a:solidFill>
            </a:endParaRPr>
          </a:p>
        </p:txBody>
      </p:sp>
      <p:sp>
        <p:nvSpPr>
          <p:cNvPr id="146" name="Google Shape;146;p9"/>
          <p:cNvSpPr txBox="1"/>
          <p:nvPr/>
        </p:nvSpPr>
        <p:spPr>
          <a:xfrm>
            <a:off x="241300" y="304768"/>
            <a:ext cx="657757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1600"/>
              <a:buFont typeface="Arial"/>
              <a:buNone/>
            </a:pPr>
            <a:r>
              <a:rPr lang="uk-UA" sz="2400" b="1" dirty="0">
                <a:solidFill>
                  <a:schemeClr val="accent5"/>
                </a:solidFill>
              </a:rPr>
              <a:t>ЄС</a:t>
            </a:r>
            <a:endParaRPr sz="2400" dirty="0"/>
          </a:p>
        </p:txBody>
      </p:sp>
      <p:sp>
        <p:nvSpPr>
          <p:cNvPr id="147" name="Google Shape;147;p9"/>
          <p:cNvSpPr/>
          <p:nvPr/>
        </p:nvSpPr>
        <p:spPr>
          <a:xfrm>
            <a:off x="3898900" y="193580"/>
            <a:ext cx="11214101" cy="684000"/>
          </a:xfrm>
          <a:prstGeom prst="rect">
            <a:avLst/>
          </a:prstGeom>
          <a:solidFill>
            <a:srgbClr val="FFF4CC"/>
          </a:solid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2200"/>
              <a:buFont typeface="Calibri"/>
              <a:buNone/>
            </a:pPr>
            <a:endParaRPr sz="2200" b="0" i="0" u="none" strike="noStrike" cap="none">
              <a:solidFill>
                <a:srgbClr val="000000"/>
              </a:solidFill>
              <a:latin typeface="Calibri"/>
              <a:ea typeface="Calibri"/>
              <a:cs typeface="Calibri"/>
              <a:sym typeface="Calibri"/>
            </a:endParaRPr>
          </a:p>
        </p:txBody>
      </p:sp>
      <p:sp>
        <p:nvSpPr>
          <p:cNvPr id="148" name="Google Shape;148;p9"/>
          <p:cNvSpPr txBox="1"/>
          <p:nvPr/>
        </p:nvSpPr>
        <p:spPr>
          <a:xfrm>
            <a:off x="4432300" y="248535"/>
            <a:ext cx="10501349" cy="461624"/>
          </a:xfrm>
          <a:prstGeom prst="rect">
            <a:avLst/>
          </a:prstGeom>
          <a:noFill/>
          <a:ln>
            <a:noFill/>
          </a:ln>
        </p:spPr>
        <p:txBody>
          <a:bodyPr spcFirstLastPara="1" wrap="square" lIns="91425" tIns="45700" rIns="91425" bIns="45700" anchor="t" anchorCtr="0">
            <a:spAutoFit/>
          </a:bodyPr>
          <a:lstStyle/>
          <a:p>
            <a:pPr lvl="0" algn="r">
              <a:buClr>
                <a:srgbClr val="034EA2"/>
              </a:buClr>
              <a:buSzPts val="2000"/>
            </a:pPr>
            <a:r>
              <a:rPr lang="ru-RU" sz="2400" b="1" dirty="0">
                <a:solidFill>
                  <a:srgbClr val="034EA2"/>
                </a:solidFill>
              </a:rPr>
              <a:t>Права </a:t>
            </a:r>
            <a:r>
              <a:rPr lang="ru-RU" sz="2400" b="1" dirty="0" err="1">
                <a:solidFill>
                  <a:srgbClr val="034EA2"/>
                </a:solidFill>
              </a:rPr>
              <a:t>забезпечених</a:t>
            </a:r>
            <a:r>
              <a:rPr lang="ru-RU" sz="2400" b="1" dirty="0">
                <a:solidFill>
                  <a:srgbClr val="034EA2"/>
                </a:solidFill>
              </a:rPr>
              <a:t> кредитор</a:t>
            </a:r>
            <a:r>
              <a:rPr lang="uk-UA" sz="2400" b="1" dirty="0" err="1">
                <a:solidFill>
                  <a:srgbClr val="034EA2"/>
                </a:solidFill>
              </a:rPr>
              <a:t>ів</a:t>
            </a:r>
            <a:r>
              <a:rPr lang="uk-UA" sz="2400" b="1" dirty="0">
                <a:solidFill>
                  <a:srgbClr val="034EA2"/>
                </a:solidFill>
              </a:rPr>
              <a:t> на прикладі окремих юрисдикцій</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96" y="1034208"/>
            <a:ext cx="1176204" cy="61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145;p9">
            <a:extLst>
              <a:ext uri="{FF2B5EF4-FFF2-40B4-BE49-F238E27FC236}">
                <a16:creationId xmlns:a16="http://schemas.microsoft.com/office/drawing/2014/main" xmlns="" id="{B8D1CC4F-36F8-7661-05ED-B0364C725250}"/>
              </a:ext>
            </a:extLst>
          </p:cNvPr>
          <p:cNvSpPr txBox="1"/>
          <p:nvPr/>
        </p:nvSpPr>
        <p:spPr>
          <a:xfrm>
            <a:off x="1597139" y="3176517"/>
            <a:ext cx="10988561" cy="1569620"/>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ru-RU" sz="2400" dirty="0" err="1">
                <a:solidFill>
                  <a:schemeClr val="tx1"/>
                </a:solidFill>
              </a:rPr>
              <a:t>Якщо</a:t>
            </a:r>
            <a:r>
              <a:rPr lang="ru-RU" sz="2400" dirty="0">
                <a:solidFill>
                  <a:schemeClr val="tx1"/>
                </a:solidFill>
              </a:rPr>
              <a:t> </a:t>
            </a:r>
            <a:r>
              <a:rPr lang="ru-RU" sz="2400" dirty="0" err="1">
                <a:solidFill>
                  <a:schemeClr val="tx1"/>
                </a:solidFill>
              </a:rPr>
              <a:t>надходження</a:t>
            </a:r>
            <a:r>
              <a:rPr lang="ru-RU" sz="2400" dirty="0">
                <a:solidFill>
                  <a:schemeClr val="tx1"/>
                </a:solidFill>
              </a:rPr>
              <a:t> </a:t>
            </a:r>
            <a:r>
              <a:rPr lang="ru-RU" sz="2400" dirty="0" err="1">
                <a:solidFill>
                  <a:schemeClr val="tx1"/>
                </a:solidFill>
              </a:rPr>
              <a:t>від</a:t>
            </a:r>
            <a:r>
              <a:rPr lang="ru-RU" sz="2400" dirty="0">
                <a:solidFill>
                  <a:schemeClr val="tx1"/>
                </a:solidFill>
              </a:rPr>
              <a:t> продажу заставного майна </a:t>
            </a:r>
            <a:r>
              <a:rPr lang="ru-RU" sz="2400" dirty="0" err="1">
                <a:solidFill>
                  <a:schemeClr val="tx1"/>
                </a:solidFill>
              </a:rPr>
              <a:t>боржника</a:t>
            </a:r>
            <a:r>
              <a:rPr lang="ru-RU" sz="2400" dirty="0">
                <a:solidFill>
                  <a:schemeClr val="tx1"/>
                </a:solidFill>
              </a:rPr>
              <a:t> не </a:t>
            </a:r>
            <a:r>
              <a:rPr lang="ru-RU" sz="2400" dirty="0" err="1">
                <a:solidFill>
                  <a:schemeClr val="tx1"/>
                </a:solidFill>
              </a:rPr>
              <a:t>покривають</a:t>
            </a:r>
            <a:r>
              <a:rPr lang="ru-RU" sz="2400" dirty="0">
                <a:solidFill>
                  <a:schemeClr val="tx1"/>
                </a:solidFill>
              </a:rPr>
              <a:t> </a:t>
            </a:r>
            <a:r>
              <a:rPr lang="ru-RU" sz="2400" dirty="0" err="1">
                <a:solidFill>
                  <a:schemeClr val="tx1"/>
                </a:solidFill>
              </a:rPr>
              <a:t>вимоги</a:t>
            </a:r>
            <a:r>
              <a:rPr lang="ru-RU" sz="2400" dirty="0">
                <a:solidFill>
                  <a:schemeClr val="tx1"/>
                </a:solidFill>
              </a:rPr>
              <a:t> </a:t>
            </a:r>
            <a:r>
              <a:rPr lang="ru-RU" sz="2400" dirty="0" err="1">
                <a:solidFill>
                  <a:schemeClr val="tx1"/>
                </a:solidFill>
              </a:rPr>
              <a:t>забезпечених</a:t>
            </a:r>
            <a:r>
              <a:rPr lang="ru-RU" sz="2400" dirty="0">
                <a:solidFill>
                  <a:schemeClr val="tx1"/>
                </a:solidFill>
              </a:rPr>
              <a:t> </a:t>
            </a:r>
            <a:r>
              <a:rPr lang="ru-RU" sz="2400" dirty="0" err="1">
                <a:solidFill>
                  <a:schemeClr val="tx1"/>
                </a:solidFill>
              </a:rPr>
              <a:t>кредиторів</a:t>
            </a:r>
            <a:r>
              <a:rPr lang="ru-RU" sz="2400" dirty="0">
                <a:solidFill>
                  <a:schemeClr val="tx1"/>
                </a:solidFill>
              </a:rPr>
              <a:t>, </a:t>
            </a:r>
            <a:r>
              <a:rPr lang="ru-RU" sz="2400" dirty="0" err="1">
                <a:solidFill>
                  <a:schemeClr val="tx1"/>
                </a:solidFill>
              </a:rPr>
              <a:t>такі</a:t>
            </a:r>
            <a:r>
              <a:rPr lang="ru-RU" sz="2400" dirty="0">
                <a:solidFill>
                  <a:schemeClr val="tx1"/>
                </a:solidFill>
              </a:rPr>
              <a:t> </a:t>
            </a:r>
            <a:r>
              <a:rPr lang="ru-RU" sz="2400" dirty="0" err="1">
                <a:solidFill>
                  <a:schemeClr val="tx1"/>
                </a:solidFill>
              </a:rPr>
              <a:t>кредитори</a:t>
            </a:r>
            <a:r>
              <a:rPr lang="ru-RU" sz="2400" dirty="0">
                <a:solidFill>
                  <a:schemeClr val="tx1"/>
                </a:solidFill>
              </a:rPr>
              <a:t> за </a:t>
            </a:r>
            <a:r>
              <a:rPr lang="ru-RU" sz="2400" dirty="0" err="1">
                <a:solidFill>
                  <a:schemeClr val="tx1"/>
                </a:solidFill>
              </a:rPr>
              <a:t>рішенням</a:t>
            </a:r>
            <a:r>
              <a:rPr lang="ru-RU" sz="2400" dirty="0">
                <a:solidFill>
                  <a:schemeClr val="tx1"/>
                </a:solidFill>
              </a:rPr>
              <a:t> </a:t>
            </a:r>
            <a:r>
              <a:rPr lang="ru-RU" sz="2400" dirty="0" err="1">
                <a:solidFill>
                  <a:schemeClr val="tx1"/>
                </a:solidFill>
              </a:rPr>
              <a:t>керуючого</a:t>
            </a:r>
            <a:r>
              <a:rPr lang="ru-RU" sz="2400" dirty="0">
                <a:solidFill>
                  <a:schemeClr val="tx1"/>
                </a:solidFill>
              </a:rPr>
              <a:t> </a:t>
            </a:r>
            <a:r>
              <a:rPr lang="ru-RU" sz="2400" dirty="0" err="1">
                <a:solidFill>
                  <a:schemeClr val="tx1"/>
                </a:solidFill>
              </a:rPr>
              <a:t>отримують</a:t>
            </a:r>
            <a:r>
              <a:rPr lang="ru-RU" sz="2400" dirty="0">
                <a:solidFill>
                  <a:schemeClr val="tx1"/>
                </a:solidFill>
              </a:rPr>
              <a:t> права </a:t>
            </a:r>
            <a:r>
              <a:rPr lang="ru-RU" sz="2400" dirty="0" err="1">
                <a:solidFill>
                  <a:schemeClr val="tx1"/>
                </a:solidFill>
              </a:rPr>
              <a:t>незабезпечених</a:t>
            </a:r>
            <a:r>
              <a:rPr lang="ru-RU" sz="2400" dirty="0">
                <a:solidFill>
                  <a:schemeClr val="tx1"/>
                </a:solidFill>
              </a:rPr>
              <a:t> </a:t>
            </a:r>
            <a:r>
              <a:rPr lang="ru-RU" sz="2400" dirty="0" err="1">
                <a:solidFill>
                  <a:schemeClr val="tx1"/>
                </a:solidFill>
              </a:rPr>
              <a:t>кредиторів</a:t>
            </a:r>
            <a:r>
              <a:rPr lang="ru-RU" sz="2400" dirty="0">
                <a:solidFill>
                  <a:schemeClr val="tx1"/>
                </a:solidFill>
              </a:rPr>
              <a:t> на </a:t>
            </a:r>
            <a:r>
              <a:rPr lang="ru-RU" sz="2400" dirty="0" err="1">
                <a:solidFill>
                  <a:schemeClr val="tx1"/>
                </a:solidFill>
              </a:rPr>
              <a:t>частину</a:t>
            </a:r>
            <a:r>
              <a:rPr lang="ru-RU" sz="2400" dirty="0">
                <a:solidFill>
                  <a:schemeClr val="tx1"/>
                </a:solidFill>
              </a:rPr>
              <a:t> </a:t>
            </a:r>
            <a:r>
              <a:rPr lang="ru-RU" sz="2400" dirty="0" err="1">
                <a:solidFill>
                  <a:schemeClr val="tx1"/>
                </a:solidFill>
              </a:rPr>
              <a:t>вимог</a:t>
            </a:r>
            <a:r>
              <a:rPr lang="ru-RU" sz="2400" dirty="0">
                <a:solidFill>
                  <a:schemeClr val="tx1"/>
                </a:solidFill>
              </a:rPr>
              <a:t>, </a:t>
            </a:r>
            <a:r>
              <a:rPr lang="ru-RU" sz="2400" dirty="0" err="1">
                <a:solidFill>
                  <a:schemeClr val="tx1"/>
                </a:solidFill>
              </a:rPr>
              <a:t>що</a:t>
            </a:r>
            <a:r>
              <a:rPr lang="ru-RU" sz="2400" dirty="0">
                <a:solidFill>
                  <a:schemeClr val="tx1"/>
                </a:solidFill>
              </a:rPr>
              <a:t> </a:t>
            </a:r>
            <a:r>
              <a:rPr lang="ru-RU" sz="2400" dirty="0" err="1">
                <a:solidFill>
                  <a:schemeClr val="tx1"/>
                </a:solidFill>
              </a:rPr>
              <a:t>залишилася</a:t>
            </a:r>
            <a:r>
              <a:rPr lang="ru-RU" sz="2400" dirty="0">
                <a:solidFill>
                  <a:schemeClr val="tx1"/>
                </a:solidFill>
              </a:rPr>
              <a:t>.</a:t>
            </a:r>
            <a:endParaRPr lang="uk-UA" sz="2400" dirty="0">
              <a:solidFill>
                <a:schemeClr val="tx1"/>
              </a:solidFill>
            </a:endParaRPr>
          </a:p>
        </p:txBody>
      </p:sp>
      <p:sp>
        <p:nvSpPr>
          <p:cNvPr id="5" name="Google Shape;145;p9">
            <a:extLst>
              <a:ext uri="{FF2B5EF4-FFF2-40B4-BE49-F238E27FC236}">
                <a16:creationId xmlns:a16="http://schemas.microsoft.com/office/drawing/2014/main" xmlns="" id="{56A42025-5BE1-3518-52CE-A332F2CB99D1}"/>
              </a:ext>
            </a:extLst>
          </p:cNvPr>
          <p:cNvSpPr txBox="1"/>
          <p:nvPr/>
        </p:nvSpPr>
        <p:spPr>
          <a:xfrm>
            <a:off x="2794000" y="5494600"/>
            <a:ext cx="10896600" cy="1569620"/>
          </a:xfrm>
          <a:prstGeom prst="rect">
            <a:avLst/>
          </a:prstGeom>
          <a:noFill/>
          <a:ln>
            <a:noFill/>
          </a:ln>
        </p:spPr>
        <p:txBody>
          <a:bodyPr spcFirstLastPara="1" wrap="square" lIns="91425" tIns="45700" rIns="91425" bIns="45700" anchor="t" anchorCtr="0">
            <a:spAutoFit/>
          </a:bodyPr>
          <a:lstStyle/>
          <a:p>
            <a:pPr lvl="0">
              <a:buClr>
                <a:schemeClr val="lt1"/>
              </a:buClr>
              <a:buSzPts val="2400"/>
            </a:pPr>
            <a:r>
              <a:rPr lang="ru-RU" sz="2400" dirty="0" err="1">
                <a:solidFill>
                  <a:schemeClr val="lt1"/>
                </a:solidFill>
              </a:rPr>
              <a:t>Забезпечений</a:t>
            </a:r>
            <a:r>
              <a:rPr lang="ru-RU" sz="2400" dirty="0">
                <a:solidFill>
                  <a:schemeClr val="lt1"/>
                </a:solidFill>
              </a:rPr>
              <a:t> кредитор </a:t>
            </a:r>
            <a:r>
              <a:rPr lang="ru-RU" sz="2400" dirty="0" err="1">
                <a:solidFill>
                  <a:schemeClr val="lt1"/>
                </a:solidFill>
              </a:rPr>
              <a:t>може</a:t>
            </a:r>
            <a:r>
              <a:rPr lang="ru-RU" sz="2400" dirty="0">
                <a:solidFill>
                  <a:schemeClr val="lt1"/>
                </a:solidFill>
              </a:rPr>
              <a:t> </a:t>
            </a:r>
            <a:r>
              <a:rPr lang="ru-RU" sz="2400" dirty="0" err="1">
                <a:solidFill>
                  <a:schemeClr val="lt1"/>
                </a:solidFill>
              </a:rPr>
              <a:t>вимагати</a:t>
            </a:r>
            <a:r>
              <a:rPr lang="ru-RU" sz="2400" dirty="0">
                <a:solidFill>
                  <a:schemeClr val="lt1"/>
                </a:solidFill>
              </a:rPr>
              <a:t> </a:t>
            </a:r>
            <a:r>
              <a:rPr lang="ru-RU" sz="2400" dirty="0" err="1">
                <a:solidFill>
                  <a:schemeClr val="lt1"/>
                </a:solidFill>
              </a:rPr>
              <a:t>визнання</a:t>
            </a:r>
            <a:r>
              <a:rPr lang="ru-RU" sz="2400" dirty="0">
                <a:solidFill>
                  <a:schemeClr val="lt1"/>
                </a:solidFill>
              </a:rPr>
              <a:t> </a:t>
            </a:r>
            <a:r>
              <a:rPr lang="ru-RU" sz="2400" dirty="0" err="1">
                <a:solidFill>
                  <a:schemeClr val="lt1"/>
                </a:solidFill>
              </a:rPr>
              <a:t>правочину</a:t>
            </a:r>
            <a:r>
              <a:rPr lang="ru-RU" sz="2400" dirty="0">
                <a:solidFill>
                  <a:schemeClr val="lt1"/>
                </a:solidFill>
              </a:rPr>
              <a:t>, </a:t>
            </a:r>
            <a:r>
              <a:rPr lang="ru-RU" sz="2400" dirty="0" err="1">
                <a:solidFill>
                  <a:schemeClr val="lt1"/>
                </a:solidFill>
              </a:rPr>
              <a:t>вчиненого</a:t>
            </a:r>
            <a:r>
              <a:rPr lang="ru-RU" sz="2400" dirty="0">
                <a:solidFill>
                  <a:schemeClr val="lt1"/>
                </a:solidFill>
              </a:rPr>
              <a:t> </a:t>
            </a:r>
            <a:r>
              <a:rPr lang="ru-RU" sz="2400" dirty="0" err="1">
                <a:solidFill>
                  <a:schemeClr val="lt1"/>
                </a:solidFill>
              </a:rPr>
              <a:t>адміністратором</a:t>
            </a:r>
            <a:r>
              <a:rPr lang="ru-RU" sz="2400" dirty="0">
                <a:solidFill>
                  <a:schemeClr val="lt1"/>
                </a:solidFill>
              </a:rPr>
              <a:t>, </a:t>
            </a:r>
            <a:r>
              <a:rPr lang="ru-RU" sz="2400" dirty="0" err="1">
                <a:solidFill>
                  <a:schemeClr val="lt1"/>
                </a:solidFill>
              </a:rPr>
              <a:t>недійсним</a:t>
            </a:r>
            <a:r>
              <a:rPr lang="ru-RU" sz="2400" dirty="0">
                <a:solidFill>
                  <a:schemeClr val="lt1"/>
                </a:solidFill>
              </a:rPr>
              <a:t>, </a:t>
            </a:r>
            <a:r>
              <a:rPr lang="ru-RU" sz="2400" dirty="0" err="1">
                <a:solidFill>
                  <a:schemeClr val="lt1"/>
                </a:solidFill>
              </a:rPr>
              <a:t>якщо</a:t>
            </a:r>
            <a:r>
              <a:rPr lang="ru-RU" sz="2400" dirty="0">
                <a:solidFill>
                  <a:schemeClr val="lt1"/>
                </a:solidFill>
              </a:rPr>
              <a:t> </a:t>
            </a:r>
            <a:r>
              <a:rPr lang="ru-RU" sz="2400" dirty="0" err="1">
                <a:solidFill>
                  <a:schemeClr val="lt1"/>
                </a:solidFill>
              </a:rPr>
              <a:t>такий</a:t>
            </a:r>
            <a:r>
              <a:rPr lang="ru-RU" sz="2400" dirty="0">
                <a:solidFill>
                  <a:schemeClr val="lt1"/>
                </a:solidFill>
              </a:rPr>
              <a:t> </a:t>
            </a:r>
            <a:r>
              <a:rPr lang="ru-RU" sz="2400" dirty="0" err="1">
                <a:solidFill>
                  <a:schemeClr val="lt1"/>
                </a:solidFill>
              </a:rPr>
              <a:t>правочин</a:t>
            </a:r>
            <a:r>
              <a:rPr lang="ru-RU" sz="2400" dirty="0">
                <a:solidFill>
                  <a:schemeClr val="lt1"/>
                </a:solidFill>
              </a:rPr>
              <a:t> </a:t>
            </a:r>
            <a:r>
              <a:rPr lang="ru-RU" sz="2400" dirty="0" err="1">
                <a:solidFill>
                  <a:schemeClr val="lt1"/>
                </a:solidFill>
              </a:rPr>
              <a:t>стосується</a:t>
            </a:r>
            <a:r>
              <a:rPr lang="ru-RU" sz="2400" dirty="0">
                <a:solidFill>
                  <a:schemeClr val="lt1"/>
                </a:solidFill>
              </a:rPr>
              <a:t> </a:t>
            </a:r>
            <a:r>
              <a:rPr lang="ru-RU" sz="2400" dirty="0" err="1">
                <a:solidFill>
                  <a:schemeClr val="lt1"/>
                </a:solidFill>
              </a:rPr>
              <a:t>активів</a:t>
            </a:r>
            <a:r>
              <a:rPr lang="ru-RU" sz="2400" dirty="0">
                <a:solidFill>
                  <a:schemeClr val="lt1"/>
                </a:solidFill>
              </a:rPr>
              <a:t>, </a:t>
            </a:r>
            <a:r>
              <a:rPr lang="ru-RU" sz="2400" dirty="0" err="1">
                <a:solidFill>
                  <a:schemeClr val="lt1"/>
                </a:solidFill>
              </a:rPr>
              <a:t>переданих</a:t>
            </a:r>
            <a:r>
              <a:rPr lang="ru-RU" sz="2400" dirty="0">
                <a:solidFill>
                  <a:schemeClr val="lt1"/>
                </a:solidFill>
              </a:rPr>
              <a:t> у заставу як </a:t>
            </a:r>
            <a:r>
              <a:rPr lang="ru-RU" sz="2400" dirty="0" err="1">
                <a:solidFill>
                  <a:schemeClr val="lt1"/>
                </a:solidFill>
              </a:rPr>
              <a:t>забезпечення</a:t>
            </a:r>
            <a:r>
              <a:rPr lang="ru-RU" sz="2400" dirty="0">
                <a:solidFill>
                  <a:schemeClr val="lt1"/>
                </a:solidFill>
              </a:rPr>
              <a:t> </a:t>
            </a:r>
            <a:r>
              <a:rPr lang="ru-RU" sz="2400" dirty="0" err="1">
                <a:solidFill>
                  <a:schemeClr val="lt1"/>
                </a:solidFill>
              </a:rPr>
              <a:t>вимоги</a:t>
            </a:r>
            <a:r>
              <a:rPr lang="ru-RU" sz="2400" dirty="0">
                <a:solidFill>
                  <a:schemeClr val="lt1"/>
                </a:solidFill>
              </a:rPr>
              <a:t>, і </a:t>
            </a:r>
            <a:r>
              <a:rPr lang="ru-RU" sz="2400" dirty="0" err="1">
                <a:solidFill>
                  <a:schemeClr val="lt1"/>
                </a:solidFill>
              </a:rPr>
              <a:t>порушує</a:t>
            </a:r>
            <a:r>
              <a:rPr lang="ru-RU" sz="2400" dirty="0">
                <a:solidFill>
                  <a:schemeClr val="lt1"/>
                </a:solidFill>
              </a:rPr>
              <a:t> </a:t>
            </a:r>
            <a:r>
              <a:rPr lang="ru-RU" sz="2400" dirty="0" err="1">
                <a:solidFill>
                  <a:schemeClr val="lt1"/>
                </a:solidFill>
              </a:rPr>
              <a:t>інтереси</a:t>
            </a:r>
            <a:r>
              <a:rPr lang="ru-RU" sz="2400" dirty="0">
                <a:solidFill>
                  <a:schemeClr val="lt1"/>
                </a:solidFill>
              </a:rPr>
              <a:t> </a:t>
            </a:r>
            <a:r>
              <a:rPr lang="ru-RU" sz="2400" dirty="0" err="1">
                <a:solidFill>
                  <a:schemeClr val="lt1"/>
                </a:solidFill>
              </a:rPr>
              <a:t>забезпеченого</a:t>
            </a:r>
            <a:r>
              <a:rPr lang="ru-RU" sz="2400" dirty="0">
                <a:solidFill>
                  <a:schemeClr val="lt1"/>
                </a:solidFill>
              </a:rPr>
              <a:t> кредитора.</a:t>
            </a:r>
            <a:endParaRPr lang="uk-UA" sz="2400" dirty="0">
              <a:solidFill>
                <a:schemeClr val="lt1"/>
              </a:solidFill>
            </a:endParaRPr>
          </a:p>
        </p:txBody>
      </p:sp>
      <p:pic>
        <p:nvPicPr>
          <p:cNvPr id="6" name="Графіка 5">
            <a:extLst>
              <a:ext uri="{FF2B5EF4-FFF2-40B4-BE49-F238E27FC236}">
                <a16:creationId xmlns:a16="http://schemas.microsoft.com/office/drawing/2014/main" xmlns="" id="{9F77874F-FF10-51DD-1B9C-61A89D145D5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413500" y="7933884"/>
            <a:ext cx="2286000" cy="383241"/>
          </a:xfrm>
          <a:prstGeom prst="rect">
            <a:avLst/>
          </a:prstGeom>
        </p:spPr>
      </p:pic>
      <p:pic>
        <p:nvPicPr>
          <p:cNvPr id="7" name="Графіка 6">
            <a:extLst>
              <a:ext uri="{FF2B5EF4-FFF2-40B4-BE49-F238E27FC236}">
                <a16:creationId xmlns:a16="http://schemas.microsoft.com/office/drawing/2014/main" xmlns="" id="{4E08DE27-3BF9-F075-C79B-CEEC679CC40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659221" y="7933884"/>
            <a:ext cx="1212479" cy="411377"/>
          </a:xfrm>
          <a:prstGeom prst="rect">
            <a:avLst/>
          </a:prstGeom>
        </p:spPr>
      </p:pic>
      <p:pic>
        <p:nvPicPr>
          <p:cNvPr id="8" name="Графіка 7">
            <a:extLst>
              <a:ext uri="{FF2B5EF4-FFF2-40B4-BE49-F238E27FC236}">
                <a16:creationId xmlns:a16="http://schemas.microsoft.com/office/drawing/2014/main" xmlns="" id="{4530C9AB-C074-B6C6-5BE0-40EE77DEF3F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84200" y="7927156"/>
            <a:ext cx="2133600" cy="396699"/>
          </a:xfrm>
          <a:prstGeom prst="rect">
            <a:avLst/>
          </a:prstGeom>
        </p:spPr>
      </p:pic>
    </p:spTree>
    <p:extLst>
      <p:ext uri="{BB962C8B-B14F-4D97-AF65-F5344CB8AC3E}">
        <p14:creationId xmlns:p14="http://schemas.microsoft.com/office/powerpoint/2010/main" val="22009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p:tgtEl>
                                          <p:spTgt spid="145"/>
                                        </p:tgtEl>
                                        <p:attrNameLst>
                                          <p:attrName>ppt_w</p:attrName>
                                        </p:attrNameLst>
                                      </p:cBhvr>
                                      <p:tavLst>
                                        <p:tav tm="0">
                                          <p:val>
                                            <p:strVal val="0"/>
                                          </p:val>
                                        </p:tav>
                                        <p:tav tm="100000">
                                          <p:val>
                                            <p:strVal val="#ppt_w"/>
                                          </p:val>
                                        </p:tav>
                                      </p:tavLst>
                                    </p:anim>
                                    <p:anim calcmode="lin" valueType="num">
                                      <p:cBhvr additive="base">
                                        <p:cTn id="8" dur="500"/>
                                        <p:tgtEl>
                                          <p:spTgt spid="1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anim calcmode="lin" valueType="num">
                                      <p:cBhvr additive="base">
                                        <p:cTn id="11" dur="500"/>
                                        <p:tgtEl>
                                          <p:spTgt spid="147"/>
                                        </p:tgtEl>
                                        <p:attrNameLst>
                                          <p:attrName>ppt_w</p:attrName>
                                        </p:attrNameLst>
                                      </p:cBhvr>
                                      <p:tavLst>
                                        <p:tav tm="0">
                                          <p:val>
                                            <p:strVal val="0"/>
                                          </p:val>
                                        </p:tav>
                                        <p:tav tm="100000">
                                          <p:val>
                                            <p:strVal val="#ppt_w"/>
                                          </p:val>
                                        </p:tav>
                                      </p:tavLst>
                                    </p:anim>
                                    <p:anim calcmode="lin" valueType="num">
                                      <p:cBhvr additive="base">
                                        <p:cTn id="12" dur="500"/>
                                        <p:tgtEl>
                                          <p:spTgt spid="14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p:tgtEl>
                                          <p:spTgt spid="148"/>
                                        </p:tgtEl>
                                        <p:attrNameLst>
                                          <p:attrName>ppt_w</p:attrName>
                                        </p:attrNameLst>
                                      </p:cBhvr>
                                      <p:tavLst>
                                        <p:tav tm="0">
                                          <p:val>
                                            <p:strVal val="0"/>
                                          </p:val>
                                        </p:tav>
                                        <p:tav tm="100000">
                                          <p:val>
                                            <p:strVal val="#ppt_w"/>
                                          </p:val>
                                        </p:tav>
                                      </p:tavLst>
                                    </p:anim>
                                    <p:anim calcmode="lin" valueType="num">
                                      <p:cBhvr additive="base">
                                        <p:cTn id="16" dur="500"/>
                                        <p:tgtEl>
                                          <p:spTgt spid="1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ppt_w</p:attrName>
                                        </p:attrNameLst>
                                      </p:cBhvr>
                                      <p:tavLst>
                                        <p:tav tm="0">
                                          <p:val>
                                            <p:strVal val="0"/>
                                          </p:val>
                                        </p:tav>
                                        <p:tav tm="100000">
                                          <p:val>
                                            <p:strVal val="#ppt_w"/>
                                          </p:val>
                                        </p:tav>
                                      </p:tavLst>
                                    </p:anim>
                                    <p:anim calcmode="lin" valueType="num">
                                      <p:cBhvr additive="base">
                                        <p:cTn id="20" dur="500"/>
                                        <p:tgtEl>
                                          <p:spTgt spid="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ppt_w</p:attrName>
                                        </p:attrNameLst>
                                      </p:cBhvr>
                                      <p:tavLst>
                                        <p:tav tm="0">
                                          <p:val>
                                            <p:strVal val="0"/>
                                          </p:val>
                                        </p:tav>
                                        <p:tav tm="100000">
                                          <p:val>
                                            <p:strVal val="#ppt_w"/>
                                          </p:val>
                                        </p:tav>
                                      </p:tavLst>
                                    </p:anim>
                                    <p:anim calcmode="lin" valueType="num">
                                      <p:cBhvr additive="base">
                                        <p:cTn id="24" dur="500"/>
                                        <p:tgtEl>
                                          <p:spTgt spid="5"/>
                                        </p:tgtEl>
                                        <p:attrNameLst>
                                          <p:attrName>ppt_h</p:attrName>
                                        </p:attrNameLst>
                                      </p:cBhvr>
                                      <p:tavLst>
                                        <p:tav tm="0">
                                          <p:val>
                                            <p:strVal val="0"/>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Настроювані 3">
      <a:dk1>
        <a:srgbClr val="000000"/>
      </a:dk1>
      <a:lt1>
        <a:srgbClr val="FFFFFF"/>
      </a:lt1>
      <a:dk2>
        <a:srgbClr val="003399"/>
      </a:dk2>
      <a:lt2>
        <a:srgbClr val="FFCC00"/>
      </a:lt2>
      <a:accent1>
        <a:srgbClr val="009CDE"/>
      </a:accent1>
      <a:accent2>
        <a:srgbClr val="FC4C02"/>
      </a:accent2>
      <a:accent3>
        <a:srgbClr val="A5A5A5"/>
      </a:accent3>
      <a:accent4>
        <a:srgbClr val="FFC000"/>
      </a:accent4>
      <a:accent5>
        <a:srgbClr val="5C72B6"/>
      </a:accent5>
      <a:accent6>
        <a:srgbClr val="FFFFFF"/>
      </a:accent6>
      <a:hlink>
        <a:srgbClr val="0070C0"/>
      </a:hlink>
      <a:folHlink>
        <a:srgbClr val="BF00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2475</TotalTime>
  <Words>626</Words>
  <Application>Microsoft Office PowerPoint</Application>
  <PresentationFormat>Произвольный</PresentationFormat>
  <Paragraphs>45</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Arial Black</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Oleh Mikhaliuk</dc:creator>
  <cp:lastModifiedBy>Oleh Mikhaliuk</cp:lastModifiedBy>
  <cp:revision>64</cp:revision>
  <dcterms:modified xsi:type="dcterms:W3CDTF">2023-10-25T11:15:13Z</dcterms:modified>
</cp:coreProperties>
</file>