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82" r:id="rId2"/>
    <p:sldId id="471" r:id="rId3"/>
    <p:sldId id="499" r:id="rId4"/>
    <p:sldId id="444" r:id="rId5"/>
    <p:sldId id="511" r:id="rId6"/>
    <p:sldId id="445" r:id="rId7"/>
    <p:sldId id="446" r:id="rId8"/>
    <p:sldId id="479" r:id="rId9"/>
    <p:sldId id="482" r:id="rId10"/>
    <p:sldId id="483" r:id="rId11"/>
    <p:sldId id="490" r:id="rId12"/>
    <p:sldId id="500" r:id="rId13"/>
    <p:sldId id="474" r:id="rId14"/>
    <p:sldId id="480" r:id="rId15"/>
    <p:sldId id="491" r:id="rId16"/>
    <p:sldId id="492" r:id="rId17"/>
    <p:sldId id="493" r:id="rId18"/>
    <p:sldId id="494" r:id="rId19"/>
    <p:sldId id="501" r:id="rId20"/>
    <p:sldId id="489" r:id="rId21"/>
    <p:sldId id="495" r:id="rId22"/>
    <p:sldId id="496" r:id="rId23"/>
    <p:sldId id="503" r:id="rId24"/>
    <p:sldId id="504" r:id="rId25"/>
    <p:sldId id="502" r:id="rId26"/>
    <p:sldId id="498" r:id="rId27"/>
    <p:sldId id="497" r:id="rId28"/>
    <p:sldId id="505" r:id="rId29"/>
    <p:sldId id="507" r:id="rId30"/>
    <p:sldId id="509" r:id="rId31"/>
    <p:sldId id="510" r:id="rId32"/>
    <p:sldId id="508" r:id="rId33"/>
    <p:sldId id="278"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анасько О.О." initials="БО" lastIdx="1" clrIdx="0">
    <p:extLst>
      <p:ext uri="{19B8F6BF-5375-455C-9EA6-DF929625EA0E}">
        <p15:presenceInfo xmlns:p15="http://schemas.microsoft.com/office/powerpoint/2012/main" userId="S-1-5-21-1492389264-1736976768-1874078741-10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4" autoAdjust="0"/>
    <p:restoredTop sz="94660"/>
  </p:normalViewPr>
  <p:slideViewPr>
    <p:cSldViewPr snapToGrid="0">
      <p:cViewPr varScale="1">
        <p:scale>
          <a:sx n="106" d="100"/>
          <a:sy n="106" d="100"/>
        </p:scale>
        <p:origin x="8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5334B-90D4-4841-96A6-92467B66B432}" type="datetimeFigureOut">
              <a:rPr lang="uk-UA" smtClean="0"/>
              <a:pPr/>
              <a:t>26.10.2023</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50FFF-9B77-4C11-9252-88F01EFB58DD}" type="slidenum">
              <a:rPr lang="uk-UA" smtClean="0"/>
              <a:pPr/>
              <a:t>‹№›</a:t>
            </a:fld>
            <a:endParaRPr lang="uk-UA"/>
          </a:p>
        </p:txBody>
      </p:sp>
    </p:spTree>
    <p:extLst>
      <p:ext uri="{BB962C8B-B14F-4D97-AF65-F5344CB8AC3E}">
        <p14:creationId xmlns:p14="http://schemas.microsoft.com/office/powerpoint/2010/main" val="21101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dirty="0"/>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dirty="0" err="1"/>
              <a:t>Притягнення</a:t>
            </a:r>
            <a:r>
              <a:rPr lang="ru-RU" dirty="0"/>
              <a:t> до </a:t>
            </a:r>
            <a:r>
              <a:rPr lang="ru-RU" dirty="0" err="1"/>
              <a:t>субсидіарної</a:t>
            </a:r>
            <a:r>
              <a:rPr lang="ru-RU" dirty="0"/>
              <a:t> та </a:t>
            </a:r>
            <a:r>
              <a:rPr lang="ru-RU" dirty="0" err="1"/>
              <a:t>солідарної</a:t>
            </a:r>
            <a:r>
              <a:rPr lang="ru-RU" dirty="0"/>
              <a:t> </a:t>
            </a:r>
            <a:r>
              <a:rPr lang="ru-RU" dirty="0" err="1"/>
              <a:t>відповідальності</a:t>
            </a:r>
            <a:r>
              <a:rPr lang="ru-RU" dirty="0"/>
              <a:t> у справах про </a:t>
            </a:r>
            <a:r>
              <a:rPr lang="ru-RU" dirty="0" err="1"/>
              <a:t>банкрутство</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16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5302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568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1308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90342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3455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a:t>Верховний Суд  Касаційний господарський суд</a:t>
            </a:r>
          </a:p>
        </p:txBody>
      </p:sp>
      <p:sp>
        <p:nvSpPr>
          <p:cNvPr id="8" name="Місце для нижнього колонтитула 7"/>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32862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a:t>Верховний Суд  Касаційний господарський суд</a:t>
            </a:r>
          </a:p>
        </p:txBody>
      </p:sp>
      <p:sp>
        <p:nvSpPr>
          <p:cNvPr id="4" name="Місце для нижнього колонтитула 3"/>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38470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a:t>Верховний Суд  Касаційний господарський суд</a:t>
            </a:r>
          </a:p>
        </p:txBody>
      </p:sp>
      <p:sp>
        <p:nvSpPr>
          <p:cNvPr id="3" name="Місце для нижнього колонтитула 2"/>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154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173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4839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dirty="0"/>
              <a:t>Верховний Суд  Касаційний господарський суд</a:t>
            </a:r>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dirty="0" err="1"/>
              <a:t>Притягнення</a:t>
            </a:r>
            <a:r>
              <a:rPr lang="ru-RU" dirty="0"/>
              <a:t> до </a:t>
            </a:r>
            <a:r>
              <a:rPr lang="ru-RU" dirty="0" err="1"/>
              <a:t>субсидіарної</a:t>
            </a:r>
            <a:r>
              <a:rPr lang="ru-RU" dirty="0"/>
              <a:t> та </a:t>
            </a:r>
            <a:r>
              <a:rPr lang="ru-RU" dirty="0" err="1"/>
              <a:t>солідарної</a:t>
            </a:r>
            <a:r>
              <a:rPr lang="ru-RU" dirty="0"/>
              <a:t> </a:t>
            </a:r>
            <a:r>
              <a:rPr lang="ru-RU" dirty="0" err="1"/>
              <a:t>відповідальності</a:t>
            </a:r>
            <a:r>
              <a:rPr lang="ru-RU" dirty="0"/>
              <a:t> у справах про </a:t>
            </a:r>
            <a:r>
              <a:rPr lang="ru-RU" dirty="0" err="1"/>
              <a:t>банкрутство</a:t>
            </a:r>
            <a:endParaRPr lang="uk-UA"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dirty="0"/>
          </a:p>
        </p:txBody>
      </p:sp>
    </p:spTree>
    <p:extLst>
      <p:ext uri="{BB962C8B-B14F-4D97-AF65-F5344CB8AC3E}">
        <p14:creationId xmlns:p14="http://schemas.microsoft.com/office/powerpoint/2010/main" val="407062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360219" y="5063637"/>
            <a:ext cx="11427228" cy="1612670"/>
          </a:xfrm>
        </p:spPr>
        <p:txBody>
          <a:bodyPr>
            <a:noAutofit/>
          </a:bodyPr>
          <a:lstStyle/>
          <a:p>
            <a:pPr algn="l"/>
            <a:r>
              <a:rPr lang="uk-UA" sz="3200" b="1" dirty="0">
                <a:solidFill>
                  <a:schemeClr val="bg1"/>
                </a:solidFill>
                <a:latin typeface="Roboto Condensed Light" panose="02000000000000000000" pitchFamily="2" charset="0"/>
                <a:ea typeface="Roboto Condensed Light" panose="02000000000000000000" pitchFamily="2" charset="0"/>
              </a:rPr>
              <a:t>Олександр Банасько</a:t>
            </a:r>
          </a:p>
          <a:p>
            <a:pPr algn="l"/>
            <a:r>
              <a:rPr lang="uk-UA" sz="2200" b="1" dirty="0">
                <a:solidFill>
                  <a:schemeClr val="bg1"/>
                </a:solidFill>
                <a:latin typeface="Roboto Condensed Light" panose="02000000000000000000" pitchFamily="2" charset="0"/>
                <a:ea typeface="Roboto Condensed Light" panose="02000000000000000000" pitchFamily="2" charset="0"/>
              </a:rPr>
              <a:t>Суддя судової палати для розгляду справ про банкрутство Касаційного господарського суду у складі Верховного Суду</a:t>
            </a:r>
          </a:p>
        </p:txBody>
      </p:sp>
      <p:sp>
        <p:nvSpPr>
          <p:cNvPr id="2" name="TextBox 1"/>
          <p:cNvSpPr txBox="1"/>
          <p:nvPr/>
        </p:nvSpPr>
        <p:spPr>
          <a:xfrm>
            <a:off x="360219" y="1229943"/>
            <a:ext cx="3629890" cy="954107"/>
          </a:xfrm>
          <a:prstGeom prst="rect">
            <a:avLst/>
          </a:prstGeom>
          <a:noFill/>
        </p:spPr>
        <p:txBody>
          <a:bodyPr wrap="square" rtlCol="0">
            <a:spAutoFit/>
          </a:bodyPr>
          <a:lstStyle/>
          <a:p>
            <a:r>
              <a:rPr lang="uk-UA" sz="2800" b="1" dirty="0">
                <a:solidFill>
                  <a:schemeClr val="bg1"/>
                </a:solidFill>
                <a:latin typeface="Roboto Condensed Light" panose="02000000000000000000" pitchFamily="2" charset="0"/>
                <a:ea typeface="Roboto Condensed Light" panose="02000000000000000000" pitchFamily="2" charset="0"/>
              </a:rPr>
              <a:t>Верховний</a:t>
            </a:r>
          </a:p>
          <a:p>
            <a:r>
              <a:rPr lang="uk-UA" sz="2800" b="1" dirty="0">
                <a:solidFill>
                  <a:schemeClr val="bg1"/>
                </a:solidFill>
                <a:latin typeface="Roboto Condensed Light" panose="02000000000000000000" pitchFamily="2" charset="0"/>
                <a:ea typeface="Roboto Condensed Light" panose="02000000000000000000" pitchFamily="2" charset="0"/>
              </a:rPr>
              <a:t>Суд</a:t>
            </a:r>
          </a:p>
        </p:txBody>
      </p:sp>
      <p:pic>
        <p:nvPicPr>
          <p:cNvPr id="4" name="Рисунок 3"/>
          <p:cNvPicPr>
            <a:picLocks noChangeAspect="1"/>
          </p:cNvPicPr>
          <p:nvPr/>
        </p:nvPicPr>
        <p:blipFill>
          <a:blip r:embed="rId2"/>
          <a:stretch>
            <a:fillRect/>
          </a:stretch>
        </p:blipFill>
        <p:spPr>
          <a:xfrm>
            <a:off x="235904" y="31728"/>
            <a:ext cx="1027630" cy="1254508"/>
          </a:xfrm>
          <a:prstGeom prst="rect">
            <a:avLst/>
          </a:prstGeom>
        </p:spPr>
      </p:pic>
      <p:sp>
        <p:nvSpPr>
          <p:cNvPr id="5" name="Підзаголовок 2"/>
          <p:cNvSpPr txBox="1">
            <a:spLocks/>
          </p:cNvSpPr>
          <p:nvPr/>
        </p:nvSpPr>
        <p:spPr>
          <a:xfrm>
            <a:off x="360219" y="2715768"/>
            <a:ext cx="11427228" cy="9541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uk-UA" sz="3200" b="1"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a:t>
            </a:r>
            <a:r>
              <a:rPr lang="uk-UA" sz="3200" b="1" dirty="0" smtClean="0">
                <a:solidFill>
                  <a:schemeClr val="bg1"/>
                </a:solidFill>
                <a:latin typeface="Roboto Condensed Light" panose="02000000000000000000" pitchFamily="2" charset="0"/>
                <a:ea typeface="Roboto Condensed Light" panose="02000000000000000000" pitchFamily="2" charset="0"/>
              </a:rPr>
              <a:t>.</a:t>
            </a:r>
          </a:p>
          <a:p>
            <a:pPr algn="just"/>
            <a:r>
              <a:rPr lang="uk-UA" sz="3200" b="1" dirty="0" smtClean="0">
                <a:solidFill>
                  <a:schemeClr val="bg1"/>
                </a:solidFill>
                <a:latin typeface="Roboto Condensed Light" panose="02000000000000000000" pitchFamily="2" charset="0"/>
                <a:ea typeface="Roboto Condensed Light" panose="02000000000000000000" pitchFamily="2" charset="0"/>
              </a:rPr>
              <a:t>Регулювання статусу забезпечених кредиторів.</a:t>
            </a:r>
            <a:endParaRPr lang="uk-UA" sz="32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93798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21169" y="6166338"/>
            <a:ext cx="8733693" cy="377588"/>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83241"/>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9" name="Округлений прямокутник 1">
            <a:extLst>
              <a:ext uri="{FF2B5EF4-FFF2-40B4-BE49-F238E27FC236}">
                <a16:creationId xmlns:a16="http://schemas.microsoft.com/office/drawing/2014/main" id="{DE6082F3-EB37-30A7-50DF-7AEC5A1E46DB}"/>
              </a:ext>
            </a:extLst>
          </p:cNvPr>
          <p:cNvSpPr/>
          <p:nvPr/>
        </p:nvSpPr>
        <p:spPr>
          <a:xfrm>
            <a:off x="647700" y="755322"/>
            <a:ext cx="10744200" cy="47956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22.04.2021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915/1624/16</a:t>
            </a:r>
          </a:p>
        </p:txBody>
      </p:sp>
      <p:sp>
        <p:nvSpPr>
          <p:cNvPr id="10" name="Округлений прямокутник 7">
            <a:extLst>
              <a:ext uri="{FF2B5EF4-FFF2-40B4-BE49-F238E27FC236}">
                <a16:creationId xmlns:a16="http://schemas.microsoft.com/office/drawing/2014/main" id="{90710466-FC15-4423-643B-5A5B020BAC50}"/>
              </a:ext>
            </a:extLst>
          </p:cNvPr>
          <p:cNvSpPr/>
          <p:nvPr/>
        </p:nvSpPr>
        <p:spPr>
          <a:xfrm>
            <a:off x="391390" y="1499319"/>
            <a:ext cx="11544299" cy="426807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smtClean="0">
              <a:solidFill>
                <a:srgbClr val="FF0000"/>
              </a:solidFill>
              <a:latin typeface="Roboto Condensed Light" panose="02000000000000000000" pitchFamily="2" charset="0"/>
            </a:endParaRPr>
          </a:p>
          <a:p>
            <a:pPr lvl="0" algn="just">
              <a:defRPr/>
            </a:pPr>
            <a:r>
              <a:rPr lang="ru-RU" sz="2000" b="1" i="1" dirty="0" err="1">
                <a:solidFill>
                  <a:srgbClr val="FF0000"/>
                </a:solidFill>
                <a:latin typeface="Roboto Condensed Light" panose="02000000000000000000" pitchFamily="2" charset="0"/>
              </a:rPr>
              <a:t>Щодо</a:t>
            </a:r>
            <a:r>
              <a:rPr lang="ru-RU" sz="2000" b="1" i="1" dirty="0">
                <a:solidFill>
                  <a:srgbClr val="FF0000"/>
                </a:solidFill>
                <a:latin typeface="Roboto Condensed Light" panose="02000000000000000000" pitchFamily="2" charset="0"/>
              </a:rPr>
              <a:t> </a:t>
            </a:r>
            <a:r>
              <a:rPr lang="ru-RU" sz="2000" b="1" i="1" dirty="0" err="1">
                <a:solidFill>
                  <a:srgbClr val="FF0000"/>
                </a:solidFill>
                <a:latin typeface="Roboto Condensed Light" panose="02000000000000000000" pitchFamily="2" charset="0"/>
              </a:rPr>
              <a:t>ефективності</a:t>
            </a:r>
            <a:r>
              <a:rPr lang="ru-RU" sz="2000" b="1" i="1" dirty="0">
                <a:solidFill>
                  <a:srgbClr val="FF0000"/>
                </a:solidFill>
                <a:latin typeface="Roboto Condensed Light" panose="02000000000000000000" pitchFamily="2" charset="0"/>
              </a:rPr>
              <a:t> </a:t>
            </a:r>
            <a:r>
              <a:rPr lang="ru-RU" sz="2000" b="1" i="1" dirty="0" err="1">
                <a:solidFill>
                  <a:srgbClr val="FF0000"/>
                </a:solidFill>
                <a:latin typeface="Roboto Condensed Light" panose="02000000000000000000" pitchFamily="2" charset="0"/>
              </a:rPr>
              <a:t>обраного</a:t>
            </a:r>
            <a:r>
              <a:rPr lang="ru-RU" sz="2000" b="1" i="1" dirty="0">
                <a:solidFill>
                  <a:srgbClr val="FF0000"/>
                </a:solidFill>
                <a:latin typeface="Roboto Condensed Light" panose="02000000000000000000" pitchFamily="2" charset="0"/>
              </a:rPr>
              <a:t> </a:t>
            </a:r>
            <a:r>
              <a:rPr lang="ru-RU" sz="2000" b="1" i="1" dirty="0" err="1">
                <a:solidFill>
                  <a:srgbClr val="FF0000"/>
                </a:solidFill>
                <a:latin typeface="Roboto Condensed Light" panose="02000000000000000000" pitchFamily="2" charset="0"/>
              </a:rPr>
              <a:t>ліквідатором</a:t>
            </a:r>
            <a:r>
              <a:rPr lang="ru-RU" sz="2000" b="1" i="1" dirty="0">
                <a:solidFill>
                  <a:srgbClr val="FF0000"/>
                </a:solidFill>
                <a:latin typeface="Roboto Condensed Light" panose="02000000000000000000" pitchFamily="2" charset="0"/>
              </a:rPr>
              <a:t> способу </a:t>
            </a:r>
            <a:r>
              <a:rPr lang="ru-RU" sz="2000" b="1" i="1" dirty="0" err="1">
                <a:solidFill>
                  <a:srgbClr val="FF0000"/>
                </a:solidFill>
                <a:latin typeface="Roboto Condensed Light" panose="02000000000000000000" pitchFamily="2" charset="0"/>
              </a:rPr>
              <a:t>захисту</a:t>
            </a:r>
            <a:r>
              <a:rPr lang="ru-RU" sz="2000" b="1" i="1" dirty="0">
                <a:solidFill>
                  <a:srgbClr val="FF0000"/>
                </a:solidFill>
                <a:latin typeface="Roboto Condensed Light" panose="02000000000000000000" pitchFamily="2" charset="0"/>
              </a:rPr>
              <a:t> </a:t>
            </a:r>
            <a:r>
              <a:rPr lang="ru-RU" sz="2000" b="1" i="1" dirty="0" err="1">
                <a:solidFill>
                  <a:srgbClr val="FF0000"/>
                </a:solidFill>
                <a:latin typeface="Roboto Condensed Light" panose="02000000000000000000" pitchFamily="2" charset="0"/>
              </a:rPr>
              <a:t>інтересів</a:t>
            </a:r>
            <a:r>
              <a:rPr lang="ru-RU" sz="2000" b="1" i="1" dirty="0">
                <a:solidFill>
                  <a:srgbClr val="FF0000"/>
                </a:solidFill>
                <a:latin typeface="Roboto Condensed Light" panose="02000000000000000000" pitchFamily="2" charset="0"/>
              </a:rPr>
              <a:t> </a:t>
            </a:r>
            <a:r>
              <a:rPr lang="ru-RU" sz="2000" b="1" i="1" dirty="0" err="1">
                <a:solidFill>
                  <a:srgbClr val="FF0000"/>
                </a:solidFill>
                <a:latin typeface="Roboto Condensed Light" panose="02000000000000000000" pitchFamily="2" charset="0"/>
              </a:rPr>
              <a:t>боржника</a:t>
            </a:r>
            <a:r>
              <a:rPr lang="ru-RU" sz="2000" b="1" i="1" dirty="0">
                <a:solidFill>
                  <a:srgbClr val="FF0000"/>
                </a:solidFill>
                <a:latin typeface="Roboto Condensed Light" panose="02000000000000000000" pitchFamily="2" charset="0"/>
              </a:rPr>
              <a:t> та </a:t>
            </a:r>
            <a:r>
              <a:rPr lang="ru-RU" sz="2000" b="1" i="1" dirty="0" err="1">
                <a:solidFill>
                  <a:srgbClr val="FF0000"/>
                </a:solidFill>
                <a:latin typeface="Roboto Condensed Light" panose="02000000000000000000" pitchFamily="2" charset="0"/>
              </a:rPr>
              <a:t>кредиторів</a:t>
            </a:r>
            <a:endParaRPr lang="ru-RU" sz="2000" b="1" i="1" dirty="0">
              <a:solidFill>
                <a:srgbClr val="FF0000"/>
              </a:solidFill>
              <a:latin typeface="Roboto Condensed Light" panose="02000000000000000000" pitchFamily="2" charset="0"/>
            </a:endParaRPr>
          </a:p>
          <a:p>
            <a:pPr algn="just"/>
            <a:r>
              <a:rPr lang="uk-UA" sz="2000" b="1" i="1" dirty="0">
                <a:solidFill>
                  <a:srgbClr val="FFFF00"/>
                </a:solidFill>
                <a:latin typeface="Roboto Condensed Light" panose="02000000000000000000" pitchFamily="2" charset="0"/>
              </a:rPr>
              <a:t>					</a:t>
            </a:r>
          </a:p>
          <a:p>
            <a:pPr algn="just"/>
            <a:r>
              <a:rPr lang="uk-UA" sz="2000" dirty="0">
                <a:solidFill>
                  <a:prstClr val="white"/>
                </a:solidFill>
                <a:latin typeface="Roboto Condensed Light" panose="02000000000000000000" pitchFamily="2" charset="0"/>
              </a:rPr>
              <a:t>Не може бути підставою для відмови у задоволенні заяви ліквідатора про покладення субсидіарної відповідальності неналежність обраного ним способу захисту інтересів боржника та кредиторів з огляду на відсутність спростування (оскарження) відповідних дій (спростування презумпції правомірності правочину, оскарження ухвалених юридичною особою рішень тощо), оскільки визначальним у застосуванні цієї відповідальності із урахуванням правової конструкції частини п'ятої статті 41 Закону про банкрутство, частини другої статті 61 </a:t>
            </a:r>
            <a:r>
              <a:rPr lang="uk-UA" sz="2000" dirty="0" err="1">
                <a:solidFill>
                  <a:prstClr val="white"/>
                </a:solidFill>
                <a:latin typeface="Roboto Condensed Light" panose="02000000000000000000" pitchFamily="2" charset="0"/>
              </a:rPr>
              <a:t>КУзПБ</a:t>
            </a:r>
            <a:r>
              <a:rPr lang="uk-UA" sz="2000" dirty="0">
                <a:solidFill>
                  <a:prstClr val="white"/>
                </a:solidFill>
                <a:latin typeface="Roboto Condensed Light" panose="02000000000000000000" pitchFamily="2" charset="0"/>
              </a:rPr>
              <a:t> є використання особою належних їй суб'єктивних прав на шкоду інтересам боржника та кредиторів, що призвело до неплатоспроможності боржника, а не спростування правомірності прийнятих нею рішень, вчинених дій та правочинів тощо.</a:t>
            </a: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269417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21169" y="6166338"/>
            <a:ext cx="8733693" cy="377588"/>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83241"/>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9" name="Округлений прямокутник 1">
            <a:extLst>
              <a:ext uri="{FF2B5EF4-FFF2-40B4-BE49-F238E27FC236}">
                <a16:creationId xmlns:a16="http://schemas.microsoft.com/office/drawing/2014/main" id="{DE6082F3-EB37-30A7-50DF-7AEC5A1E46DB}"/>
              </a:ext>
            </a:extLst>
          </p:cNvPr>
          <p:cNvSpPr/>
          <p:nvPr/>
        </p:nvSpPr>
        <p:spPr>
          <a:xfrm>
            <a:off x="391390" y="679412"/>
            <a:ext cx="11544299" cy="582229"/>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20.10.2022 у справі </a:t>
            </a:r>
            <a:r>
              <a:rPr lang="uk-UA" sz="2000" b="1" dirty="0" smtClean="0">
                <a:latin typeface="Roboto Condensed Light" panose="02000000000000000000" pitchFamily="2" charset="0"/>
                <a:ea typeface="Roboto Condensed Light" panose="02000000000000000000" pitchFamily="2" charset="0"/>
              </a:rPr>
              <a:t>                         № </a:t>
            </a:r>
            <a:r>
              <a:rPr lang="uk-UA" sz="2000" b="1" dirty="0">
                <a:latin typeface="Roboto Condensed Light" panose="02000000000000000000" pitchFamily="2" charset="0"/>
                <a:ea typeface="Roboto Condensed Light" panose="02000000000000000000" pitchFamily="2" charset="0"/>
              </a:rPr>
              <a:t>911/3554/17 (911/401/21)</a:t>
            </a:r>
          </a:p>
        </p:txBody>
      </p:sp>
      <p:sp>
        <p:nvSpPr>
          <p:cNvPr id="10" name="Округлений прямокутник 7">
            <a:extLst>
              <a:ext uri="{FF2B5EF4-FFF2-40B4-BE49-F238E27FC236}">
                <a16:creationId xmlns:a16="http://schemas.microsoft.com/office/drawing/2014/main" id="{90710466-FC15-4423-643B-5A5B020BAC50}"/>
              </a:ext>
            </a:extLst>
          </p:cNvPr>
          <p:cNvSpPr/>
          <p:nvPr/>
        </p:nvSpPr>
        <p:spPr>
          <a:xfrm>
            <a:off x="346166" y="1512698"/>
            <a:ext cx="11634746" cy="426807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uk-UA" b="1" i="1" dirty="0" smtClean="0">
                <a:solidFill>
                  <a:srgbClr val="FFFF00"/>
                </a:solidFill>
                <a:latin typeface="Roboto Condensed Light" panose="02000000000000000000" pitchFamily="2" charset="0"/>
              </a:rPr>
              <a:t>      </a:t>
            </a:r>
            <a:endParaRPr lang="uk-UA" b="1" i="1" dirty="0">
              <a:solidFill>
                <a:srgbClr val="FFFF00"/>
              </a:solidFill>
              <a:latin typeface="Roboto Condensed Light" panose="02000000000000000000" pitchFamily="2" charset="0"/>
            </a:endParaRPr>
          </a:p>
          <a:p>
            <a:pPr algn="just"/>
            <a:endParaRPr lang="uk-UA" b="1" i="1" dirty="0" smtClean="0">
              <a:solidFill>
                <a:srgbClr val="FF0000"/>
              </a:solidFill>
              <a:latin typeface="Roboto Condensed Light" panose="02000000000000000000" pitchFamily="2" charset="0"/>
            </a:endParaRPr>
          </a:p>
          <a:p>
            <a:pPr algn="just"/>
            <a:endParaRPr lang="uk-UA" b="1" dirty="0" smtClean="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r>
              <a:rPr lang="uk-UA" sz="2000" b="1" dirty="0" smtClean="0">
                <a:solidFill>
                  <a:srgbClr val="FFFF00"/>
                </a:solidFill>
                <a:latin typeface="Roboto Condensed Light" panose="02000000000000000000" pitchFamily="2" charset="0"/>
              </a:rPr>
              <a:t>Щодо </a:t>
            </a:r>
            <a:r>
              <a:rPr lang="uk-UA" sz="2000" b="1" dirty="0">
                <a:solidFill>
                  <a:srgbClr val="FFFF00"/>
                </a:solidFill>
                <a:latin typeface="Roboto Condensed Light" panose="02000000000000000000" pitchFamily="2" charset="0"/>
              </a:rPr>
              <a:t>ставки </a:t>
            </a:r>
            <a:r>
              <a:rPr lang="ru-RU" sz="2000" b="1" dirty="0">
                <a:solidFill>
                  <a:srgbClr val="FFFF00"/>
                </a:solidFill>
                <a:latin typeface="Roboto Condensed Light" panose="02000000000000000000" pitchFamily="2" charset="0"/>
              </a:rPr>
              <a:t>судового </a:t>
            </a:r>
            <a:r>
              <a:rPr lang="ru-RU" sz="2000" b="1" dirty="0" err="1">
                <a:solidFill>
                  <a:srgbClr val="FFFF00"/>
                </a:solidFill>
                <a:latin typeface="Roboto Condensed Light" panose="02000000000000000000" pitchFamily="2" charset="0"/>
              </a:rPr>
              <a:t>збору</a:t>
            </a:r>
            <a:r>
              <a:rPr lang="ru-RU" sz="2000" b="1" dirty="0">
                <a:solidFill>
                  <a:srgbClr val="FFFF00"/>
                </a:solidFill>
                <a:latin typeface="Roboto Condensed Light" panose="02000000000000000000" pitchFamily="2" charset="0"/>
              </a:rPr>
              <a:t> за </a:t>
            </a:r>
            <a:r>
              <a:rPr lang="ru-RU" sz="2000" b="1" dirty="0" err="1">
                <a:solidFill>
                  <a:srgbClr val="FFFF00"/>
                </a:solidFill>
                <a:latin typeface="Roboto Condensed Light" panose="02000000000000000000" pitchFamily="2" charset="0"/>
              </a:rPr>
              <a:t>подання</a:t>
            </a:r>
            <a:r>
              <a:rPr lang="ru-RU" sz="2000" b="1" dirty="0">
                <a:solidFill>
                  <a:srgbClr val="FFFF00"/>
                </a:solidFill>
                <a:latin typeface="Roboto Condensed Light" panose="02000000000000000000" pitchFamily="2" charset="0"/>
              </a:rPr>
              <a:t> до </a:t>
            </a:r>
            <a:r>
              <a:rPr lang="ru-RU" sz="2000" b="1" dirty="0" err="1">
                <a:solidFill>
                  <a:srgbClr val="FFFF00"/>
                </a:solidFill>
                <a:latin typeface="Roboto Condensed Light" panose="02000000000000000000" pitchFamily="2" charset="0"/>
              </a:rPr>
              <a:t>господарського</a:t>
            </a:r>
            <a:r>
              <a:rPr lang="ru-RU" sz="2000" b="1" dirty="0">
                <a:solidFill>
                  <a:srgbClr val="FFFF00"/>
                </a:solidFill>
                <a:latin typeface="Roboto Condensed Light" panose="02000000000000000000" pitchFamily="2" charset="0"/>
              </a:rPr>
              <a:t> суду заяви (</a:t>
            </a:r>
            <a:r>
              <a:rPr lang="ru-RU" sz="2000" b="1" dirty="0" err="1">
                <a:solidFill>
                  <a:srgbClr val="FFFF00"/>
                </a:solidFill>
                <a:latin typeface="Roboto Condensed Light" panose="02000000000000000000" pitchFamily="2" charset="0"/>
              </a:rPr>
              <a:t>ліквідатора</a:t>
            </a:r>
            <a:r>
              <a:rPr lang="ru-RU" sz="2000" b="1" dirty="0">
                <a:solidFill>
                  <a:srgbClr val="FFFF00"/>
                </a:solidFill>
                <a:latin typeface="Roboto Condensed Light" panose="02000000000000000000" pitchFamily="2" charset="0"/>
              </a:rPr>
              <a:t>) про </a:t>
            </a:r>
            <a:r>
              <a:rPr lang="ru-RU" sz="2000" b="1" dirty="0" err="1">
                <a:solidFill>
                  <a:srgbClr val="FFFF00"/>
                </a:solidFill>
                <a:latin typeface="Roboto Condensed Light" panose="02000000000000000000" pitchFamily="2" charset="0"/>
              </a:rPr>
              <a:t>покладення</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субсидіарної</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відповідальності</a:t>
            </a:r>
            <a:r>
              <a:rPr lang="ru-RU" sz="2000" b="1" dirty="0">
                <a:solidFill>
                  <a:srgbClr val="FFFF00"/>
                </a:solidFill>
                <a:latin typeface="Roboto Condensed Light" panose="02000000000000000000" pitchFamily="2" charset="0"/>
              </a:rPr>
              <a:t> на </a:t>
            </a:r>
            <a:r>
              <a:rPr lang="ru-RU" sz="2000" b="1" dirty="0" err="1">
                <a:solidFill>
                  <a:srgbClr val="FFFF00"/>
                </a:solidFill>
                <a:latin typeface="Roboto Condensed Light" panose="02000000000000000000" pitchFamily="2" charset="0"/>
              </a:rPr>
              <a:t>третіх</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осіб</a:t>
            </a:r>
            <a:r>
              <a:rPr lang="ru-RU" sz="2000" b="1" dirty="0">
                <a:solidFill>
                  <a:srgbClr val="FFFF00"/>
                </a:solidFill>
                <a:latin typeface="Roboto Condensed Light" panose="02000000000000000000" pitchFamily="2" charset="0"/>
              </a:rPr>
              <a:t> </a:t>
            </a:r>
          </a:p>
          <a:p>
            <a:pPr algn="just"/>
            <a:r>
              <a:rPr lang="uk-UA" sz="2000" b="1" i="1" dirty="0">
                <a:solidFill>
                  <a:srgbClr val="FFFF00"/>
                </a:solidFill>
                <a:latin typeface="Roboto Condensed Light" panose="02000000000000000000" pitchFamily="2" charset="0"/>
              </a:rPr>
              <a:t>					</a:t>
            </a:r>
          </a:p>
          <a:p>
            <a:pPr algn="just"/>
            <a:r>
              <a:rPr lang="ru-RU" sz="2000" dirty="0" err="1">
                <a:latin typeface="Roboto Condensed Light" panose="02000000000000000000" pitchFamily="2" charset="0"/>
                <a:ea typeface="Roboto Condensed Light" panose="02000000000000000000" pitchFamily="2" charset="0"/>
              </a:rPr>
              <a:t>Заява</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ліквідатора</a:t>
            </a:r>
            <a:r>
              <a:rPr lang="ru-RU" sz="2000" dirty="0">
                <a:latin typeface="Roboto Condensed Light" panose="02000000000000000000" pitchFamily="2" charset="0"/>
                <a:ea typeface="Roboto Condensed Light" panose="02000000000000000000" pitchFamily="2" charset="0"/>
              </a:rPr>
              <a:t> про </a:t>
            </a:r>
            <a:r>
              <a:rPr lang="ru-RU" sz="2000" dirty="0" err="1">
                <a:latin typeface="Roboto Condensed Light" panose="02000000000000000000" pitchFamily="2" charset="0"/>
                <a:ea typeface="Roboto Condensed Light" panose="02000000000000000000" pitchFamily="2" charset="0"/>
              </a:rPr>
              <a:t>покладення</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субсидіарної</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відповідальності</a:t>
            </a:r>
            <a:r>
              <a:rPr lang="ru-RU" sz="2000" dirty="0">
                <a:latin typeface="Roboto Condensed Light" panose="02000000000000000000" pitchFamily="2" charset="0"/>
                <a:ea typeface="Roboto Condensed Light" panose="02000000000000000000" pitchFamily="2" charset="0"/>
              </a:rPr>
              <a:t> на особу </a:t>
            </a:r>
            <a:r>
              <a:rPr lang="ru-RU" sz="2000" dirty="0" err="1">
                <a:latin typeface="Roboto Condensed Light" panose="02000000000000000000" pitchFamily="2" charset="0"/>
                <a:ea typeface="Roboto Condensed Light" panose="02000000000000000000" pitchFamily="2" charset="0"/>
              </a:rPr>
              <a:t>винну</a:t>
            </a:r>
            <a:r>
              <a:rPr lang="ru-RU" sz="2000" dirty="0">
                <a:latin typeface="Roboto Condensed Light" panose="02000000000000000000" pitchFamily="2" charset="0"/>
                <a:ea typeface="Roboto Condensed Light" panose="02000000000000000000" pitchFamily="2" charset="0"/>
              </a:rPr>
              <a:t> у </a:t>
            </a:r>
            <a:r>
              <a:rPr lang="ru-RU" sz="2000" dirty="0" err="1">
                <a:latin typeface="Roboto Condensed Light" panose="02000000000000000000" pitchFamily="2" charset="0"/>
                <a:ea typeface="Roboto Condensed Light" panose="02000000000000000000" pitchFamily="2" charset="0"/>
              </a:rPr>
              <a:t>доведенні</a:t>
            </a:r>
            <a:r>
              <a:rPr lang="ru-RU" sz="2000" dirty="0">
                <a:latin typeface="Roboto Condensed Light" panose="02000000000000000000" pitchFamily="2" charset="0"/>
                <a:ea typeface="Roboto Condensed Light" panose="02000000000000000000" pitchFamily="2" charset="0"/>
              </a:rPr>
              <a:t> до </a:t>
            </a:r>
            <a:r>
              <a:rPr lang="ru-RU" sz="2000" dirty="0" err="1">
                <a:latin typeface="Roboto Condensed Light" panose="02000000000000000000" pitchFamily="2" charset="0"/>
                <a:ea typeface="Roboto Condensed Light" panose="02000000000000000000" pitchFamily="2" charset="0"/>
              </a:rPr>
              <a:t>банкрутства</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боржника</a:t>
            </a:r>
            <a:r>
              <a:rPr lang="ru-RU" sz="2000" dirty="0">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розглядається</a:t>
            </a:r>
            <a:r>
              <a:rPr lang="ru-RU" sz="2000" b="1" dirty="0">
                <a:solidFill>
                  <a:srgbClr val="FFFF00"/>
                </a:solidFill>
                <a:latin typeface="Roboto Condensed Light" panose="02000000000000000000" pitchFamily="2" charset="0"/>
                <a:ea typeface="Roboto Condensed Light" panose="02000000000000000000" pitchFamily="2" charset="0"/>
              </a:rPr>
              <a:t> за правилами ГПК </a:t>
            </a:r>
            <a:r>
              <a:rPr lang="ru-RU" sz="2000" b="1" dirty="0" err="1">
                <a:solidFill>
                  <a:srgbClr val="FFFF00"/>
                </a:solidFill>
                <a:latin typeface="Roboto Condensed Light" panose="02000000000000000000" pitchFamily="2" charset="0"/>
                <a:ea typeface="Roboto Condensed Light" panose="02000000000000000000" pitchFamily="2" charset="0"/>
              </a:rPr>
              <a:t>України</a:t>
            </a:r>
            <a:r>
              <a:rPr lang="ru-RU" sz="2000" b="1" dirty="0">
                <a:solidFill>
                  <a:srgbClr val="FFFF00"/>
                </a:solidFill>
                <a:latin typeface="Roboto Condensed Light" panose="02000000000000000000" pitchFamily="2" charset="0"/>
                <a:ea typeface="Roboto Condensed Light" panose="02000000000000000000" pitchFamily="2" charset="0"/>
              </a:rPr>
              <a:t> у межах </a:t>
            </a:r>
            <a:r>
              <a:rPr lang="ru-RU" sz="2000" b="1" dirty="0" err="1">
                <a:solidFill>
                  <a:srgbClr val="FFFF00"/>
                </a:solidFill>
                <a:latin typeface="Roboto Condensed Light" panose="02000000000000000000" pitchFamily="2" charset="0"/>
                <a:ea typeface="Roboto Condensed Light" panose="02000000000000000000" pitchFamily="2" charset="0"/>
              </a:rPr>
              <a:t>справи</a:t>
            </a:r>
            <a:r>
              <a:rPr lang="ru-RU" sz="2000" b="1" dirty="0">
                <a:solidFill>
                  <a:srgbClr val="FFFF00"/>
                </a:solidFill>
                <a:latin typeface="Roboto Condensed Light" panose="02000000000000000000" pitchFamily="2" charset="0"/>
                <a:ea typeface="Roboto Condensed Light" panose="02000000000000000000" pitchFamily="2" charset="0"/>
              </a:rPr>
              <a:t> про </a:t>
            </a:r>
            <a:r>
              <a:rPr lang="ru-RU" sz="2000" b="1" dirty="0" err="1">
                <a:solidFill>
                  <a:srgbClr val="FFFF00"/>
                </a:solidFill>
                <a:latin typeface="Roboto Condensed Light" panose="02000000000000000000" pitchFamily="2" charset="0"/>
                <a:ea typeface="Roboto Condensed Light" panose="02000000000000000000" pitchFamily="2" charset="0"/>
              </a:rPr>
              <a:t>банкрутство</a:t>
            </a:r>
            <a:r>
              <a:rPr lang="ru-RU" sz="2000" b="1" dirty="0">
                <a:solidFill>
                  <a:srgbClr val="FFFF00"/>
                </a:solidFill>
                <a:latin typeface="Roboto Condensed Light" panose="02000000000000000000" pitchFamily="2" charset="0"/>
                <a:ea typeface="Roboto Condensed Light" panose="02000000000000000000" pitchFamily="2" charset="0"/>
              </a:rPr>
              <a:t> в порядку </a:t>
            </a:r>
            <a:r>
              <a:rPr lang="ru-RU" sz="2000" b="1" dirty="0" err="1">
                <a:solidFill>
                  <a:srgbClr val="FFFF00"/>
                </a:solidFill>
                <a:latin typeface="Roboto Condensed Light" panose="02000000000000000000" pitchFamily="2" charset="0"/>
                <a:ea typeface="Roboto Condensed Light" panose="02000000000000000000" pitchFamily="2" charset="0"/>
              </a:rPr>
              <a:t>визначеному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smtClean="0">
                <a:solidFill>
                  <a:srgbClr val="FFFF00"/>
                </a:solidFill>
                <a:latin typeface="Roboto Condensed Light" panose="02000000000000000000" pitchFamily="2" charset="0"/>
                <a:ea typeface="Roboto Condensed Light" panose="02000000000000000000" pitchFamily="2" charset="0"/>
              </a:rPr>
              <a:t>ст</a:t>
            </a:r>
            <a:r>
              <a:rPr lang="ru-RU" sz="2000" b="1" dirty="0">
                <a:solidFill>
                  <a:srgbClr val="FFFF00"/>
                </a:solidFill>
                <a:latin typeface="Roboto Condensed Light" panose="02000000000000000000" pitchFamily="2" charset="0"/>
                <a:ea typeface="Roboto Condensed Light" panose="02000000000000000000" pitchFamily="2" charset="0"/>
              </a:rPr>
              <a:t>. 7 </a:t>
            </a:r>
            <a:r>
              <a:rPr lang="ru-RU" sz="2000" b="1" dirty="0" err="1">
                <a:solidFill>
                  <a:srgbClr val="FFFF00"/>
                </a:solidFill>
                <a:latin typeface="Roboto Condensed Light" panose="02000000000000000000" pitchFamily="2" charset="0"/>
                <a:ea typeface="Roboto Condensed Light" panose="02000000000000000000" pitchFamily="2" charset="0"/>
              </a:rPr>
              <a:t>КУзПБ</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dirty="0">
                <a:latin typeface="Roboto Condensed Light" panose="02000000000000000000" pitchFamily="2" charset="0"/>
                <a:ea typeface="Roboto Condensed Light" panose="02000000000000000000" pitchFamily="2" charset="0"/>
              </a:rPr>
              <a:t>і </a:t>
            </a:r>
            <a:r>
              <a:rPr lang="ru-RU" sz="2000" b="1" dirty="0" err="1">
                <a:solidFill>
                  <a:srgbClr val="FFFF00"/>
                </a:solidFill>
                <a:latin typeface="Roboto Condensed Light" panose="02000000000000000000" pitchFamily="2" charset="0"/>
                <a:ea typeface="Roboto Condensed Light" panose="02000000000000000000" pitchFamily="2" charset="0"/>
              </a:rPr>
              <a:t>судовим</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збором</a:t>
            </a:r>
            <a:r>
              <a:rPr lang="ru-RU" sz="2000" b="1" dirty="0">
                <a:solidFill>
                  <a:srgbClr val="FFFF00"/>
                </a:solidFill>
                <a:latin typeface="Roboto Condensed Light" panose="02000000000000000000" pitchFamily="2" charset="0"/>
                <a:ea typeface="Roboto Condensed Light" panose="02000000000000000000" pitchFamily="2" charset="0"/>
              </a:rPr>
              <a:t> не </a:t>
            </a:r>
            <a:r>
              <a:rPr lang="ru-RU" sz="2000" b="1" dirty="0" err="1">
                <a:solidFill>
                  <a:srgbClr val="FFFF00"/>
                </a:solidFill>
                <a:latin typeface="Roboto Condensed Light" panose="02000000000000000000" pitchFamily="2" charset="0"/>
                <a:ea typeface="Roboto Condensed Light" panose="02000000000000000000" pitchFamily="2" charset="0"/>
              </a:rPr>
              <a:t>оплачується</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оскільки</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таку</a:t>
            </a:r>
            <a:r>
              <a:rPr lang="ru-RU" sz="2000" dirty="0">
                <a:latin typeface="Roboto Condensed Light" panose="02000000000000000000" pitchFamily="2" charset="0"/>
                <a:ea typeface="Roboto Condensed Light" panose="02000000000000000000" pitchFamily="2" charset="0"/>
              </a:rPr>
              <a:t> оплату не </a:t>
            </a:r>
            <a:r>
              <a:rPr lang="ru-RU" sz="2000" dirty="0" err="1">
                <a:latin typeface="Roboto Condensed Light" panose="02000000000000000000" pitchFamily="2" charset="0"/>
                <a:ea typeface="Roboto Condensed Light" panose="02000000000000000000" pitchFamily="2" charset="0"/>
              </a:rPr>
              <a:t>передбачено</a:t>
            </a:r>
            <a:r>
              <a:rPr lang="ru-RU" sz="2000" dirty="0">
                <a:latin typeface="Roboto Condensed Light" panose="02000000000000000000" pitchFamily="2" charset="0"/>
                <a:ea typeface="Roboto Condensed Light" panose="02000000000000000000" pitchFamily="2" charset="0"/>
              </a:rPr>
              <a:t> Законом </a:t>
            </a:r>
            <a:r>
              <a:rPr lang="ru-RU" sz="2000" dirty="0" err="1">
                <a:latin typeface="Roboto Condensed Light" panose="02000000000000000000" pitchFamily="2" charset="0"/>
                <a:ea typeface="Roboto Condensed Light" panose="02000000000000000000" pitchFamily="2" charset="0"/>
              </a:rPr>
              <a:t>України</a:t>
            </a:r>
            <a:r>
              <a:rPr lang="ru-RU" sz="2000" dirty="0">
                <a:latin typeface="Roboto Condensed Light" panose="02000000000000000000" pitchFamily="2" charset="0"/>
                <a:ea typeface="Roboto Condensed Light" panose="02000000000000000000" pitchFamily="2" charset="0"/>
              </a:rPr>
              <a:t> "Про </a:t>
            </a:r>
            <a:r>
              <a:rPr lang="ru-RU" sz="2000" dirty="0" err="1">
                <a:latin typeface="Roboto Condensed Light" panose="02000000000000000000" pitchFamily="2" charset="0"/>
                <a:ea typeface="Roboto Condensed Light" panose="02000000000000000000" pitchFamily="2" charset="0"/>
              </a:rPr>
              <a:t>судовий</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збір</a:t>
            </a:r>
            <a:r>
              <a:rPr lang="ru-RU" sz="2000" dirty="0" smtClean="0">
                <a:latin typeface="Roboto Condensed Light" panose="02000000000000000000" pitchFamily="2" charset="0"/>
                <a:ea typeface="Roboto Condensed Light" panose="02000000000000000000" pitchFamily="2" charset="0"/>
              </a:rPr>
              <a:t>".</a:t>
            </a:r>
            <a:r>
              <a:rPr lang="ru-RU" sz="2000" dirty="0">
                <a:solidFill>
                  <a:srgbClr val="FFFFFF"/>
                </a:solidFill>
                <a:latin typeface="Roboto Condensed Light" panose="02000000000000000000" pitchFamily="2" charset="0"/>
                <a:ea typeface="Roboto Condensed Light" panose="02000000000000000000" pitchFamily="2" charset="0"/>
              </a:rPr>
              <a:t>	</a:t>
            </a:r>
          </a:p>
          <a:p>
            <a:pPr algn="just"/>
            <a:r>
              <a:rPr lang="uk-UA" sz="2000" dirty="0">
                <a:latin typeface="Roboto Condensed Light" panose="02000000000000000000" pitchFamily="2" charset="0"/>
                <a:ea typeface="Roboto Condensed Light" panose="02000000000000000000" pitchFamily="2" charset="0"/>
              </a:rPr>
              <a:t>Під час оскарження в судах апеляційної та касаційної інстанції судових рішень, які прийняті за результатом розгляду заяви ліквідатора про покладення субсидіарної відповідальності на особу винну у доведенні до банкрутства боржника, </a:t>
            </a:r>
            <a:r>
              <a:rPr lang="uk-UA" sz="2000" b="1" dirty="0">
                <a:solidFill>
                  <a:srgbClr val="FFFF00"/>
                </a:solidFill>
                <a:latin typeface="Roboto Condensed Light" panose="02000000000000000000" pitchFamily="2" charset="0"/>
                <a:ea typeface="Roboto Condensed Light" panose="02000000000000000000" pitchFamily="2" charset="0"/>
              </a:rPr>
              <a:t>судовий збір підлягає сплаті як на ухвалу суду, який становить 1 розмір прожиткового мінімуму для працездатних осіб </a:t>
            </a:r>
            <a:r>
              <a:rPr lang="uk-UA" sz="2000" dirty="0">
                <a:latin typeface="Roboto Condensed Light" panose="02000000000000000000" pitchFamily="2" charset="0"/>
                <a:ea typeface="Roboto Condensed Light" panose="02000000000000000000" pitchFamily="2" charset="0"/>
              </a:rPr>
              <a:t>відповідно до </a:t>
            </a:r>
            <a:r>
              <a:rPr lang="uk-UA" sz="2000" dirty="0" err="1">
                <a:latin typeface="Roboto Condensed Light" panose="02000000000000000000" pitchFamily="2" charset="0"/>
                <a:ea typeface="Roboto Condensed Light" panose="02000000000000000000" pitchFamily="2" charset="0"/>
              </a:rPr>
              <a:t>пп</a:t>
            </a:r>
            <a:r>
              <a:rPr lang="uk-UA" sz="2000" dirty="0">
                <a:latin typeface="Roboto Condensed Light" panose="02000000000000000000" pitchFamily="2" charset="0"/>
                <a:ea typeface="Roboto Condensed Light" panose="02000000000000000000" pitchFamily="2" charset="0"/>
              </a:rPr>
              <a:t>. 7 п. 2 ч. 2 ст. 4 Закону України "Про судовий збір" в незалежності від того, яке судове рішення ухвалив суд першої інстанції - ухвалу або рішення.</a:t>
            </a:r>
          </a:p>
          <a:p>
            <a:endParaRPr lang="uk-UA" dirty="0"/>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1132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507137" y="588650"/>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i="1" dirty="0">
              <a:latin typeface="Roboto Condensed Light" panose="02000000000000000000" pitchFamily="2" charset="0"/>
              <a:ea typeface="Roboto Condensed Light" panose="02000000000000000000" pitchFamily="2" charset="0"/>
            </a:endParaRP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2) Притягнення до солідарної відповідальності керівника боржника.</a:t>
            </a:r>
          </a:p>
          <a:p>
            <a:pPr marL="342900" indent="-342900" algn="just">
              <a:buAutoNum type="arabicParenR"/>
            </a:pPr>
            <a:endParaRPr lang="uk-UA" dirty="0">
              <a:solidFill>
                <a:schemeClr val="bg1"/>
              </a:solidFill>
              <a:latin typeface="Roboto Condensed Light" panose="02000000000000000000" pitchFamily="2" charset="0"/>
              <a:ea typeface="Roboto Condensed Light" panose="02000000000000000000" pitchFamily="2" charset="0"/>
            </a:endParaRPr>
          </a:p>
          <a:p>
            <a:pPr algn="just"/>
            <a:endParaRPr lang="ru-RU"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573877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61845" y="6277655"/>
            <a:ext cx="8768863" cy="350750"/>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p>
          <a:p>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0"/>
            <a:ext cx="11544300" cy="461665"/>
          </a:xfrm>
          <a:prstGeom prst="rect">
            <a:avLst/>
          </a:prstGeom>
          <a:noFill/>
        </p:spPr>
        <p:txBody>
          <a:bodyPr wrap="square" rtlCol="0">
            <a:spAutoFit/>
          </a:bodyPr>
          <a:lstStyle/>
          <a:p>
            <a:pPr algn="just"/>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 інституту солідарної відповідальності у справах про банкрутство </a:t>
            </a:r>
          </a:p>
        </p:txBody>
      </p:sp>
      <p:sp>
        <p:nvSpPr>
          <p:cNvPr id="8" name="Округлений прямокутник 7"/>
          <p:cNvSpPr/>
          <p:nvPr/>
        </p:nvSpPr>
        <p:spPr>
          <a:xfrm>
            <a:off x="298793" y="547286"/>
            <a:ext cx="11636898" cy="548454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800" b="1" i="0" u="none" strike="noStrike" baseline="0" dirty="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endParaRPr lang="uk-UA" sz="1600" b="1" i="0" u="none" strike="noStrike" baseline="0" dirty="0" smtClean="0">
              <a:solidFill>
                <a:srgbClr val="FFFF00"/>
              </a:solidFill>
              <a:latin typeface="Roboto Condensed Light" panose="02000000000000000000" pitchFamily="2" charset="0"/>
              <a:ea typeface="Roboto Condensed Light" panose="02000000000000000000" pitchFamily="2" charset="0"/>
            </a:endParaRPr>
          </a:p>
          <a:p>
            <a:pPr algn="just"/>
            <a:r>
              <a:rPr lang="uk-UA" sz="1700" b="1" i="0" u="none" strike="noStrike" baseline="0" dirty="0" smtClean="0">
                <a:solidFill>
                  <a:srgbClr val="FFFF00"/>
                </a:solidFill>
                <a:latin typeface="Roboto Condensed Light" panose="02000000000000000000" pitchFamily="2" charset="0"/>
                <a:ea typeface="Roboto Condensed Light" panose="02000000000000000000" pitchFamily="2" charset="0"/>
              </a:rPr>
              <a:t>Частиною </a:t>
            </a:r>
            <a:r>
              <a:rPr lang="uk-UA" sz="1700" b="1" i="0" u="none" strike="noStrike" baseline="0" dirty="0">
                <a:solidFill>
                  <a:srgbClr val="FFFF00"/>
                </a:solidFill>
                <a:latin typeface="Roboto Condensed Light" panose="02000000000000000000" pitchFamily="2" charset="0"/>
                <a:ea typeface="Roboto Condensed Light" panose="02000000000000000000" pitchFamily="2" charset="0"/>
              </a:rPr>
              <a:t>шостою статті 95 Закону про банкрутство </a:t>
            </a:r>
            <a:r>
              <a:rPr lang="uk-UA" sz="1700" b="0" i="0" u="none" strike="noStrike" baseline="0" dirty="0">
                <a:latin typeface="Roboto Condensed Light" panose="02000000000000000000" pitchFamily="2" charset="0"/>
                <a:ea typeface="Roboto Condensed Light" panose="02000000000000000000" pitchFamily="2" charset="0"/>
              </a:rPr>
              <a:t>в редакції від 19.01.2013 передбачено, що власник майна боржника (уповноважена ним особа), керівник боржника, голова ліквідаційної комісії (ліквідатор), які допустили порушення вимог частини першої цієї статті, </a:t>
            </a:r>
            <a:r>
              <a:rPr lang="uk-UA" sz="1700" b="1" i="0" u="none" strike="noStrike" baseline="0" dirty="0">
                <a:solidFill>
                  <a:srgbClr val="FFFF00"/>
                </a:solidFill>
                <a:latin typeface="Roboto Condensed Light" panose="02000000000000000000" pitchFamily="2" charset="0"/>
                <a:ea typeface="Roboto Condensed Light" panose="02000000000000000000" pitchFamily="2" charset="0"/>
              </a:rPr>
              <a:t>несуть солідарну відповідальність </a:t>
            </a:r>
            <a:r>
              <a:rPr lang="uk-UA" sz="1700" b="0" i="0" u="none" strike="noStrike" baseline="0" dirty="0">
                <a:latin typeface="Roboto Condensed Light" panose="02000000000000000000" pitchFamily="2" charset="0"/>
                <a:ea typeface="Roboto Condensed Light" panose="02000000000000000000" pitchFamily="2" charset="0"/>
              </a:rPr>
              <a:t>за незадоволення вимог кредиторів</a:t>
            </a:r>
            <a:r>
              <a:rPr lang="uk-UA" sz="1700" b="0" i="0" u="none" strike="noStrike" baseline="0" dirty="0" smtClean="0">
                <a:latin typeface="Roboto Condensed Light" panose="02000000000000000000" pitchFamily="2" charset="0"/>
                <a:ea typeface="Roboto Condensed Light" panose="02000000000000000000" pitchFamily="2" charset="0"/>
              </a:rPr>
              <a:t>.</a:t>
            </a:r>
          </a:p>
          <a:p>
            <a:pPr algn="just"/>
            <a:endParaRPr lang="uk-UA" sz="1700" b="0" i="0" u="none" strike="noStrike" baseline="0" dirty="0">
              <a:latin typeface="Roboto Condensed Light" panose="02000000000000000000" pitchFamily="2" charset="0"/>
              <a:ea typeface="Roboto Condensed Light" panose="02000000000000000000" pitchFamily="2" charset="0"/>
            </a:endParaRPr>
          </a:p>
          <a:p>
            <a:pPr algn="just"/>
            <a:r>
              <a:rPr lang="uk-UA" sz="1700" b="0" i="0" u="none" strike="noStrike" baseline="0" dirty="0">
                <a:latin typeface="Roboto Condensed Light" panose="02000000000000000000" pitchFamily="2" charset="0"/>
                <a:ea typeface="Roboto Condensed Light" panose="02000000000000000000" pitchFamily="2" charset="0"/>
              </a:rPr>
              <a:t>Питання порушення власником майна боржника (уповноваженою ним особою), керівником боржника, головою ліквідаційної комісії (ліквідатором) вимог частини першої цієї статті підлягає розгляду господарським судом при проведенні ліквідаційної процедури відповідно до цього Закону. У разі виявлення такого порушення про це зазначається в ухвалі господарського суду про затвердження ліквідаційного балансу та звіту ліквідатора банкрута, що є підставою для подальшого звернення кредиторів до власника майна боржника (уповноваженої ним особи), керівника боржника, голови ліквідаційної комісії (ліквідатора).  </a:t>
            </a:r>
            <a:endParaRPr lang="uk-UA" sz="1700" dirty="0">
              <a:latin typeface="Roboto Condensed Light" panose="02000000000000000000" pitchFamily="2" charset="0"/>
              <a:ea typeface="Roboto Condensed Light" panose="02000000000000000000" pitchFamily="2" charset="0"/>
            </a:endParaRPr>
          </a:p>
          <a:p>
            <a:pPr algn="just"/>
            <a:endParaRPr lang="uk-UA" sz="1700" dirty="0">
              <a:latin typeface="Roboto Condensed Light" panose="02000000000000000000" pitchFamily="2" charset="0"/>
              <a:ea typeface="Roboto Condensed Light" panose="02000000000000000000" pitchFamily="2" charset="0"/>
            </a:endParaRPr>
          </a:p>
          <a:p>
            <a:pPr algn="just"/>
            <a:r>
              <a:rPr lang="uk-UA" sz="1700" b="1" i="0" u="none" strike="noStrike" baseline="0" dirty="0">
                <a:solidFill>
                  <a:srgbClr val="FFFF00"/>
                </a:solidFill>
                <a:latin typeface="Roboto Condensed Light" panose="02000000000000000000" pitchFamily="2" charset="0"/>
                <a:ea typeface="Roboto Condensed Light" panose="02000000000000000000" pitchFamily="2" charset="0"/>
              </a:rPr>
              <a:t>Частиною шостою статті 34 </a:t>
            </a:r>
            <a:r>
              <a:rPr lang="uk-UA" sz="1700" b="1" i="0" u="none" strike="noStrike" baseline="0" dirty="0" err="1">
                <a:solidFill>
                  <a:srgbClr val="FFFF00"/>
                </a:solidFill>
                <a:latin typeface="Roboto Condensed Light" panose="02000000000000000000" pitchFamily="2" charset="0"/>
                <a:ea typeface="Roboto Condensed Light" panose="02000000000000000000" pitchFamily="2" charset="0"/>
              </a:rPr>
              <a:t>КУзПБ</a:t>
            </a:r>
            <a:r>
              <a:rPr lang="uk-UA" sz="17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uk-UA" sz="1700" b="1" i="0" u="none" strike="noStrike" baseline="0" dirty="0">
                <a:solidFill>
                  <a:schemeClr val="bg1"/>
                </a:solidFill>
                <a:latin typeface="Roboto Condensed Light" panose="02000000000000000000" pitchFamily="2" charset="0"/>
                <a:ea typeface="Roboto Condensed Light" panose="02000000000000000000" pitchFamily="2" charset="0"/>
              </a:rPr>
              <a:t>визначено, що б</a:t>
            </a:r>
            <a:r>
              <a:rPr lang="ru-RU" sz="1700" dirty="0" err="1">
                <a:latin typeface="Roboto Condensed Light" panose="02000000000000000000" pitchFamily="2" charset="0"/>
                <a:ea typeface="Roboto Condensed Light" panose="02000000000000000000" pitchFamily="2" charset="0"/>
              </a:rPr>
              <a:t>оржник</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зобов'язаний</a:t>
            </a:r>
            <a:r>
              <a:rPr lang="ru-RU" sz="1700" dirty="0">
                <a:latin typeface="Roboto Condensed Light" panose="02000000000000000000" pitchFamily="2" charset="0"/>
                <a:ea typeface="Roboto Condensed Light" panose="02000000000000000000" pitchFamily="2" charset="0"/>
              </a:rPr>
              <a:t> у </a:t>
            </a:r>
            <a:r>
              <a:rPr lang="ru-RU" sz="1700" dirty="0" err="1">
                <a:latin typeface="Roboto Condensed Light" panose="02000000000000000000" pitchFamily="2" charset="0"/>
                <a:ea typeface="Roboto Condensed Light" panose="02000000000000000000" pitchFamily="2" charset="0"/>
              </a:rPr>
              <a:t>місячний</a:t>
            </a:r>
            <a:r>
              <a:rPr lang="ru-RU" sz="1700" dirty="0">
                <a:latin typeface="Roboto Condensed Light" panose="02000000000000000000" pitchFamily="2" charset="0"/>
                <a:ea typeface="Roboto Condensed Light" panose="02000000000000000000" pitchFamily="2" charset="0"/>
              </a:rPr>
              <a:t> строк </a:t>
            </a:r>
            <a:r>
              <a:rPr lang="ru-RU" sz="1700" dirty="0" err="1">
                <a:latin typeface="Roboto Condensed Light" panose="02000000000000000000" pitchFamily="2" charset="0"/>
                <a:ea typeface="Roboto Condensed Light" panose="02000000000000000000" pitchFamily="2" charset="0"/>
              </a:rPr>
              <a:t>звернутися</a:t>
            </a:r>
            <a:r>
              <a:rPr lang="ru-RU" sz="1700" dirty="0">
                <a:latin typeface="Roboto Condensed Light" panose="02000000000000000000" pitchFamily="2" charset="0"/>
                <a:ea typeface="Roboto Condensed Light" panose="02000000000000000000" pitchFamily="2" charset="0"/>
              </a:rPr>
              <a:t> до </a:t>
            </a:r>
            <a:r>
              <a:rPr lang="ru-RU" sz="1700" dirty="0" err="1">
                <a:latin typeface="Roboto Condensed Light" panose="02000000000000000000" pitchFamily="2" charset="0"/>
                <a:ea typeface="Roboto Condensed Light" panose="02000000000000000000" pitchFamily="2" charset="0"/>
              </a:rPr>
              <a:t>господарського</a:t>
            </a:r>
            <a:r>
              <a:rPr lang="ru-RU" sz="1700" dirty="0">
                <a:latin typeface="Roboto Condensed Light" panose="02000000000000000000" pitchFamily="2" charset="0"/>
                <a:ea typeface="Roboto Condensed Light" panose="02000000000000000000" pitchFamily="2" charset="0"/>
              </a:rPr>
              <a:t> суду </a:t>
            </a:r>
            <a:r>
              <a:rPr lang="ru-RU" sz="1700" dirty="0" err="1">
                <a:latin typeface="Roboto Condensed Light" panose="02000000000000000000" pitchFamily="2" charset="0"/>
                <a:ea typeface="Roboto Condensed Light" panose="02000000000000000000" pitchFamily="2" charset="0"/>
              </a:rPr>
              <a:t>із</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заявою</a:t>
            </a:r>
            <a:r>
              <a:rPr lang="ru-RU" sz="1700" dirty="0">
                <a:latin typeface="Roboto Condensed Light" panose="02000000000000000000" pitchFamily="2" charset="0"/>
                <a:ea typeface="Roboto Condensed Light" panose="02000000000000000000" pitchFamily="2" charset="0"/>
              </a:rPr>
              <a:t> про </a:t>
            </a:r>
            <a:r>
              <a:rPr lang="ru-RU" sz="1700" dirty="0" err="1">
                <a:latin typeface="Roboto Condensed Light" panose="02000000000000000000" pitchFamily="2" charset="0"/>
                <a:ea typeface="Roboto Condensed Light" panose="02000000000000000000" pitchFamily="2" charset="0"/>
              </a:rPr>
              <a:t>відкриття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провадження</a:t>
            </a:r>
            <a:r>
              <a:rPr lang="ru-RU" sz="1700" dirty="0">
                <a:latin typeface="Roboto Condensed Light" panose="02000000000000000000" pitchFamily="2" charset="0"/>
                <a:ea typeface="Roboto Condensed Light" panose="02000000000000000000" pitchFamily="2" charset="0"/>
              </a:rPr>
              <a:t> у </a:t>
            </a:r>
            <a:r>
              <a:rPr lang="ru-RU" sz="1700" dirty="0" err="1">
                <a:latin typeface="Roboto Condensed Light" panose="02000000000000000000" pitchFamily="2" charset="0"/>
                <a:ea typeface="Roboto Condensed Light" panose="02000000000000000000" pitchFamily="2" charset="0"/>
              </a:rPr>
              <a:t>справі</a:t>
            </a:r>
            <a:r>
              <a:rPr lang="ru-RU" sz="1700" dirty="0">
                <a:latin typeface="Roboto Condensed Light" panose="02000000000000000000" pitchFamily="2" charset="0"/>
                <a:ea typeface="Roboto Condensed Light" panose="02000000000000000000" pitchFamily="2" charset="0"/>
              </a:rPr>
              <a:t> у </a:t>
            </a:r>
            <a:r>
              <a:rPr lang="ru-RU" sz="1700" dirty="0" err="1">
                <a:latin typeface="Roboto Condensed Light" panose="02000000000000000000" pitchFamily="2" charset="0"/>
                <a:ea typeface="Roboto Condensed Light" panose="02000000000000000000" pitchFamily="2" charset="0"/>
              </a:rPr>
              <a:t>разі</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якщо</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задоволення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вимог</a:t>
            </a:r>
            <a:r>
              <a:rPr lang="ru-RU" sz="1700" dirty="0">
                <a:latin typeface="Roboto Condensed Light" panose="02000000000000000000" pitchFamily="2" charset="0"/>
                <a:ea typeface="Roboto Condensed Light" panose="02000000000000000000" pitchFamily="2" charset="0"/>
              </a:rPr>
              <a:t> одного </a:t>
            </a:r>
            <a:r>
              <a:rPr lang="ru-RU" sz="1700" dirty="0" err="1">
                <a:latin typeface="Roboto Condensed Light" panose="02000000000000000000" pitchFamily="2" charset="0"/>
                <a:ea typeface="Roboto Condensed Light" panose="02000000000000000000" pitchFamily="2" charset="0"/>
              </a:rPr>
              <a:t>або</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кількох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кредиторів</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призведе</a:t>
            </a:r>
            <a:r>
              <a:rPr lang="ru-RU" sz="1700" dirty="0">
                <a:latin typeface="Roboto Condensed Light" panose="02000000000000000000" pitchFamily="2" charset="0"/>
                <a:ea typeface="Roboto Condensed Light" panose="02000000000000000000" pitchFamily="2" charset="0"/>
              </a:rPr>
              <a:t> до </a:t>
            </a:r>
            <a:r>
              <a:rPr lang="ru-RU" sz="1700" dirty="0" err="1">
                <a:latin typeface="Roboto Condensed Light" panose="02000000000000000000" pitchFamily="2" charset="0"/>
                <a:ea typeface="Roboto Condensed Light" panose="02000000000000000000" pitchFamily="2" charset="0"/>
              </a:rPr>
              <a:t>неможливості</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виконання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грошових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зобов'язань</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боржника</a:t>
            </a:r>
            <a:r>
              <a:rPr lang="ru-RU" sz="1700" dirty="0">
                <a:latin typeface="Roboto Condensed Light" panose="02000000000000000000" pitchFamily="2" charset="0"/>
                <a:ea typeface="Roboto Condensed Light" panose="02000000000000000000" pitchFamily="2" charset="0"/>
              </a:rPr>
              <a:t> в </a:t>
            </a:r>
            <a:r>
              <a:rPr lang="ru-RU" sz="1700" dirty="0" err="1">
                <a:latin typeface="Roboto Condensed Light" panose="02000000000000000000" pitchFamily="2" charset="0"/>
                <a:ea typeface="Roboto Condensed Light" panose="02000000000000000000" pitchFamily="2" charset="0"/>
              </a:rPr>
              <a:t>повному</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обсязі</a:t>
            </a:r>
            <a:r>
              <a:rPr lang="ru-RU" sz="1700" dirty="0">
                <a:latin typeface="Roboto Condensed Light" panose="02000000000000000000" pitchFamily="2" charset="0"/>
                <a:ea typeface="Roboto Condensed Light" panose="02000000000000000000" pitchFamily="2" charset="0"/>
              </a:rPr>
              <a:t> перед </a:t>
            </a:r>
            <a:r>
              <a:rPr lang="ru-RU" sz="1700" dirty="0" err="1">
                <a:latin typeface="Roboto Condensed Light" panose="02000000000000000000" pitchFamily="2" charset="0"/>
                <a:ea typeface="Roboto Condensed Light" panose="02000000000000000000" pitchFamily="2" charset="0"/>
              </a:rPr>
              <a:t>іншими</a:t>
            </a:r>
            <a:r>
              <a:rPr lang="ru-RU" sz="1700" dirty="0">
                <a:latin typeface="Roboto Condensed Light" panose="02000000000000000000" pitchFamily="2" charset="0"/>
                <a:ea typeface="Roboto Condensed Light" panose="02000000000000000000" pitchFamily="2" charset="0"/>
              </a:rPr>
              <a:t> кредиторами (</a:t>
            </a:r>
            <a:r>
              <a:rPr lang="ru-RU" sz="1700" dirty="0" err="1">
                <a:latin typeface="Roboto Condensed Light" panose="02000000000000000000" pitchFamily="2" charset="0"/>
                <a:ea typeface="Roboto Condensed Light" panose="02000000000000000000" pitchFamily="2" charset="0"/>
              </a:rPr>
              <a:t>загроза</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неплатоспроможності</a:t>
            </a:r>
            <a:r>
              <a:rPr lang="ru-RU" sz="1700" dirty="0">
                <a:latin typeface="Roboto Condensed Light" panose="02000000000000000000" pitchFamily="2" charset="0"/>
                <a:ea typeface="Roboto Condensed Light" panose="02000000000000000000" pitchFamily="2" charset="0"/>
              </a:rPr>
              <a:t>), та в </a:t>
            </a:r>
            <a:r>
              <a:rPr lang="ru-RU" sz="1700" dirty="0" err="1">
                <a:latin typeface="Roboto Condensed Light" panose="02000000000000000000" pitchFamily="2" charset="0"/>
                <a:ea typeface="Roboto Condensed Light" panose="02000000000000000000" pitchFamily="2" charset="0"/>
              </a:rPr>
              <a:t>інших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випадках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передбачених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цим</a:t>
            </a:r>
            <a:r>
              <a:rPr lang="ru-RU" sz="1700" dirty="0">
                <a:latin typeface="Roboto Condensed Light" panose="02000000000000000000" pitchFamily="2" charset="0"/>
                <a:ea typeface="Roboto Condensed Light" panose="02000000000000000000" pitchFamily="2" charset="0"/>
              </a:rPr>
              <a:t> Кодексом</a:t>
            </a:r>
            <a:r>
              <a:rPr lang="ru-RU" sz="1700" dirty="0" smtClean="0">
                <a:latin typeface="Roboto Condensed Light" panose="02000000000000000000" pitchFamily="2" charset="0"/>
                <a:ea typeface="Roboto Condensed Light" panose="02000000000000000000" pitchFamily="2" charset="0"/>
              </a:rPr>
              <a:t>.</a:t>
            </a:r>
          </a:p>
          <a:p>
            <a:pPr algn="just"/>
            <a:endParaRPr lang="ru-RU" sz="1700" dirty="0">
              <a:latin typeface="Roboto Condensed Light" panose="02000000000000000000" pitchFamily="2" charset="0"/>
              <a:ea typeface="Roboto Condensed Light" panose="02000000000000000000" pitchFamily="2" charset="0"/>
            </a:endParaRPr>
          </a:p>
          <a:p>
            <a:pPr algn="just"/>
            <a:r>
              <a:rPr lang="ru-RU" sz="1700" b="1" dirty="0" err="1">
                <a:solidFill>
                  <a:srgbClr val="FFFF00"/>
                </a:solidFill>
                <a:latin typeface="Roboto Condensed Light" panose="02000000000000000000" pitchFamily="2" charset="0"/>
                <a:ea typeface="Roboto Condensed Light" panose="02000000000000000000" pitchFamily="2" charset="0"/>
              </a:rPr>
              <a:t>Якщо</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керівник</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боржника</a:t>
            </a:r>
            <a:r>
              <a:rPr lang="ru-RU" sz="1700" b="1" dirty="0">
                <a:solidFill>
                  <a:srgbClr val="FFFF00"/>
                </a:solidFill>
                <a:latin typeface="Roboto Condensed Light" panose="02000000000000000000" pitchFamily="2" charset="0"/>
                <a:ea typeface="Roboto Condensed Light" panose="02000000000000000000" pitchFamily="2" charset="0"/>
              </a:rPr>
              <a:t> допустив </a:t>
            </a:r>
            <a:r>
              <a:rPr lang="ru-RU" sz="1700" b="1" dirty="0" err="1">
                <a:solidFill>
                  <a:srgbClr val="FFFF00"/>
                </a:solidFill>
                <a:latin typeface="Roboto Condensed Light" panose="02000000000000000000" pitchFamily="2" charset="0"/>
                <a:ea typeface="Roboto Condensed Light" panose="02000000000000000000" pitchFamily="2" charset="0"/>
              </a:rPr>
              <a:t>порушення</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цих</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вимог</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він</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несе</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солідарну</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відповідальність</a:t>
            </a:r>
            <a:r>
              <a:rPr lang="ru-RU" sz="1700" b="1" dirty="0">
                <a:solidFill>
                  <a:srgbClr val="FFFF00"/>
                </a:solidFill>
                <a:latin typeface="Roboto Condensed Light" panose="02000000000000000000" pitchFamily="2" charset="0"/>
                <a:ea typeface="Roboto Condensed Light" panose="02000000000000000000" pitchFamily="2" charset="0"/>
              </a:rPr>
              <a:t> за </a:t>
            </a:r>
            <a:r>
              <a:rPr lang="ru-RU" sz="1700" b="1" dirty="0" err="1">
                <a:solidFill>
                  <a:srgbClr val="FFFF00"/>
                </a:solidFill>
                <a:latin typeface="Roboto Condensed Light" panose="02000000000000000000" pitchFamily="2" charset="0"/>
                <a:ea typeface="Roboto Condensed Light" panose="02000000000000000000" pitchFamily="2" charset="0"/>
              </a:rPr>
              <a:t>незадоволення</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вимог</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кредиторів</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Питання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порушення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керівником</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боржника</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зазначених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вимог</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підлягає</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розгляду</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господарським</a:t>
            </a:r>
            <a:r>
              <a:rPr lang="ru-RU" sz="1700" dirty="0">
                <a:latin typeface="Roboto Condensed Light" panose="02000000000000000000" pitchFamily="2" charset="0"/>
                <a:ea typeface="Roboto Condensed Light" panose="02000000000000000000" pitchFamily="2" charset="0"/>
              </a:rPr>
              <a:t> судом </a:t>
            </a:r>
            <a:r>
              <a:rPr lang="ru-RU" sz="1700" b="1" dirty="0" err="1">
                <a:solidFill>
                  <a:srgbClr val="FFFF00"/>
                </a:solidFill>
                <a:latin typeface="Roboto Condensed Light" panose="02000000000000000000" pitchFamily="2" charset="0"/>
                <a:ea typeface="Roboto Condensed Light" panose="02000000000000000000" pitchFamily="2" charset="0"/>
              </a:rPr>
              <a:t>під</a:t>
            </a:r>
            <a:r>
              <a:rPr lang="ru-RU" sz="1700" b="1" dirty="0">
                <a:solidFill>
                  <a:srgbClr val="FFFF00"/>
                </a:solidFill>
                <a:latin typeface="Roboto Condensed Light" panose="02000000000000000000" pitchFamily="2" charset="0"/>
                <a:ea typeface="Roboto Condensed Light" panose="02000000000000000000" pitchFamily="2" charset="0"/>
              </a:rPr>
              <a:t> час </a:t>
            </a:r>
            <a:r>
              <a:rPr lang="ru-RU" sz="1700" b="1" dirty="0" err="1">
                <a:solidFill>
                  <a:srgbClr val="FFFF00"/>
                </a:solidFill>
                <a:latin typeface="Roboto Condensed Light" panose="02000000000000000000" pitchFamily="2" charset="0"/>
                <a:ea typeface="Roboto Condensed Light" panose="02000000000000000000" pitchFamily="2" charset="0"/>
              </a:rPr>
              <a:t>здійснення</a:t>
            </a:r>
            <a:r>
              <a:rPr lang="ru-RU" sz="1700" b="1" dirty="0">
                <a:solidFill>
                  <a:srgbClr val="FFFF00"/>
                </a:solidFill>
                <a:latin typeface="Roboto Condensed Light" panose="02000000000000000000" pitchFamily="2" charset="0"/>
                <a:ea typeface="Roboto Condensed Light" panose="02000000000000000000" pitchFamily="2" charset="0"/>
              </a:rPr>
              <a:t> </a:t>
            </a:r>
            <a:r>
              <a:rPr lang="ru-RU" sz="1700" b="1" dirty="0" err="1">
                <a:solidFill>
                  <a:srgbClr val="FFFF00"/>
                </a:solidFill>
                <a:latin typeface="Roboto Condensed Light" panose="02000000000000000000" pitchFamily="2" charset="0"/>
                <a:ea typeface="Roboto Condensed Light" panose="02000000000000000000" pitchFamily="2" charset="0"/>
              </a:rPr>
              <a:t>провадження</a:t>
            </a:r>
            <a:r>
              <a:rPr lang="ru-RU" sz="1700" b="1" dirty="0">
                <a:solidFill>
                  <a:srgbClr val="FFFF00"/>
                </a:solidFill>
                <a:latin typeface="Roboto Condensed Light" panose="02000000000000000000" pitchFamily="2" charset="0"/>
                <a:ea typeface="Roboto Condensed Light" panose="02000000000000000000" pitchFamily="2" charset="0"/>
              </a:rPr>
              <a:t> у </a:t>
            </a:r>
            <a:r>
              <a:rPr lang="ru-RU" sz="1700" b="1" dirty="0" err="1">
                <a:solidFill>
                  <a:srgbClr val="FFFF00"/>
                </a:solidFill>
                <a:latin typeface="Roboto Condensed Light" panose="02000000000000000000" pitchFamily="2" charset="0"/>
                <a:ea typeface="Roboto Condensed Light" panose="02000000000000000000" pitchFamily="2" charset="0"/>
              </a:rPr>
              <a:t>справі</a:t>
            </a:r>
            <a:r>
              <a:rPr lang="ru-RU" sz="1700" dirty="0">
                <a:latin typeface="Roboto Condensed Light" panose="02000000000000000000" pitchFamily="2" charset="0"/>
                <a:ea typeface="Roboto Condensed Light" panose="02000000000000000000" pitchFamily="2" charset="0"/>
              </a:rPr>
              <a:t>. У </a:t>
            </a:r>
            <a:r>
              <a:rPr lang="ru-RU" sz="1700" dirty="0" err="1">
                <a:latin typeface="Roboto Condensed Light" panose="02000000000000000000" pitchFamily="2" charset="0"/>
                <a:ea typeface="Roboto Condensed Light" panose="02000000000000000000" pitchFamily="2" charset="0"/>
              </a:rPr>
              <a:t>разі</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виявлення</a:t>
            </a:r>
            <a:r>
              <a:rPr lang="ru-RU" sz="1700" dirty="0">
                <a:latin typeface="Roboto Condensed Light" panose="02000000000000000000" pitchFamily="2" charset="0"/>
                <a:ea typeface="Roboto Condensed Light" panose="02000000000000000000" pitchFamily="2" charset="0"/>
              </a:rPr>
              <a:t> такого </a:t>
            </a:r>
            <a:r>
              <a:rPr lang="ru-RU" sz="1700" dirty="0" err="1">
                <a:latin typeface="Roboto Condensed Light" panose="02000000000000000000" pitchFamily="2" charset="0"/>
                <a:ea typeface="Roboto Condensed Light" panose="02000000000000000000" pitchFamily="2" charset="0"/>
              </a:rPr>
              <a:t>порушення</a:t>
            </a:r>
            <a:r>
              <a:rPr lang="ru-RU" sz="1700" dirty="0">
                <a:latin typeface="Roboto Condensed Light" panose="02000000000000000000" pitchFamily="2" charset="0"/>
                <a:ea typeface="Roboto Condensed Light" panose="02000000000000000000" pitchFamily="2" charset="0"/>
              </a:rPr>
              <a:t> про </a:t>
            </a:r>
            <a:r>
              <a:rPr lang="ru-RU" sz="1700" dirty="0" err="1">
                <a:latin typeface="Roboto Condensed Light" panose="02000000000000000000" pitchFamily="2" charset="0"/>
                <a:ea typeface="Roboto Condensed Light" panose="02000000000000000000" pitchFamily="2" charset="0"/>
              </a:rPr>
              <a:t>це</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зазначається</a:t>
            </a:r>
            <a:r>
              <a:rPr lang="ru-RU" sz="1700" dirty="0">
                <a:latin typeface="Roboto Condensed Light" panose="02000000000000000000" pitchFamily="2" charset="0"/>
                <a:ea typeface="Roboto Condensed Light" panose="02000000000000000000" pitchFamily="2" charset="0"/>
              </a:rPr>
              <a:t> в </a:t>
            </a:r>
            <a:r>
              <a:rPr lang="ru-RU" sz="1700" dirty="0" err="1">
                <a:latin typeface="Roboto Condensed Light" panose="02000000000000000000" pitchFamily="2" charset="0"/>
                <a:ea typeface="Roboto Condensed Light" panose="02000000000000000000" pitchFamily="2" charset="0"/>
              </a:rPr>
              <a:t>ухвалі</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господарського</a:t>
            </a:r>
            <a:r>
              <a:rPr lang="ru-RU" sz="1700" dirty="0">
                <a:latin typeface="Roboto Condensed Light" panose="02000000000000000000" pitchFamily="2" charset="0"/>
                <a:ea typeface="Roboto Condensed Light" panose="02000000000000000000" pitchFamily="2" charset="0"/>
              </a:rPr>
              <a:t> суду, </a:t>
            </a:r>
            <a:r>
              <a:rPr lang="ru-RU" sz="1700" dirty="0" err="1">
                <a:latin typeface="Roboto Condensed Light" panose="02000000000000000000" pitchFamily="2" charset="0"/>
                <a:ea typeface="Roboto Condensed Light" panose="02000000000000000000" pitchFamily="2" charset="0"/>
              </a:rPr>
              <a:t>що</a:t>
            </a:r>
            <a:r>
              <a:rPr lang="ru-RU" sz="1700" dirty="0">
                <a:latin typeface="Roboto Condensed Light" panose="02000000000000000000" pitchFamily="2" charset="0"/>
                <a:ea typeface="Roboto Condensed Light" panose="02000000000000000000" pitchFamily="2" charset="0"/>
              </a:rPr>
              <a:t> є </a:t>
            </a:r>
            <a:r>
              <a:rPr lang="ru-RU" sz="1700" dirty="0" err="1">
                <a:latin typeface="Roboto Condensed Light" panose="02000000000000000000" pitchFamily="2" charset="0"/>
                <a:ea typeface="Roboto Condensed Light" panose="02000000000000000000" pitchFamily="2" charset="0"/>
              </a:rPr>
              <a:t>підставою</a:t>
            </a:r>
            <a:r>
              <a:rPr lang="ru-RU" sz="1700" dirty="0">
                <a:latin typeface="Roboto Condensed Light" panose="02000000000000000000" pitchFamily="2" charset="0"/>
                <a:ea typeface="Roboto Condensed Light" panose="02000000000000000000" pitchFamily="2" charset="0"/>
              </a:rPr>
              <a:t> для </a:t>
            </a:r>
            <a:r>
              <a:rPr lang="ru-RU" sz="1700" dirty="0" err="1">
                <a:latin typeface="Roboto Condensed Light" panose="02000000000000000000" pitchFamily="2" charset="0"/>
                <a:ea typeface="Roboto Condensed Light" panose="02000000000000000000" pitchFamily="2" charset="0"/>
              </a:rPr>
              <a:t>подальшого</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звернення</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кредиторів</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своїх</a:t>
            </a:r>
            <a:r>
              <a:rPr lang="ru-RU" sz="1700" dirty="0">
                <a:latin typeface="Roboto Condensed Light" panose="02000000000000000000" pitchFamily="2" charset="0"/>
                <a:ea typeface="Roboto Condensed Light" panose="02000000000000000000" pitchFamily="2" charset="0"/>
              </a:rPr>
              <a:t> </a:t>
            </a:r>
            <a:r>
              <a:rPr lang="ru-RU" sz="1700" dirty="0" err="1">
                <a:latin typeface="Roboto Condensed Light" panose="02000000000000000000" pitchFamily="2" charset="0"/>
                <a:ea typeface="Roboto Condensed Light" panose="02000000000000000000" pitchFamily="2" charset="0"/>
              </a:rPr>
              <a:t>вимог</a:t>
            </a:r>
            <a:r>
              <a:rPr lang="ru-RU" sz="1700" dirty="0">
                <a:latin typeface="Roboto Condensed Light" panose="02000000000000000000" pitchFamily="2" charset="0"/>
                <a:ea typeface="Roboto Condensed Light" panose="02000000000000000000" pitchFamily="2" charset="0"/>
              </a:rPr>
              <a:t> до </a:t>
            </a:r>
            <a:r>
              <a:rPr lang="ru-RU" sz="1700" dirty="0" err="1">
                <a:latin typeface="Roboto Condensed Light" panose="02000000000000000000" pitchFamily="2" charset="0"/>
                <a:ea typeface="Roboto Condensed Light" panose="02000000000000000000" pitchFamily="2" charset="0"/>
              </a:rPr>
              <a:t>зазначеної</a:t>
            </a:r>
            <a:r>
              <a:rPr lang="ru-RU" sz="1700" dirty="0">
                <a:latin typeface="Roboto Condensed Light" panose="02000000000000000000" pitchFamily="2" charset="0"/>
                <a:ea typeface="Roboto Condensed Light" panose="02000000000000000000" pitchFamily="2" charset="0"/>
              </a:rPr>
              <a:t> особи.</a:t>
            </a:r>
            <a:endParaRPr lang="uk-UA" sz="17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89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710247" cy="423700"/>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84289" y="2245489"/>
            <a:ext cx="11544299" cy="280107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r>
              <a:rPr lang="uk-UA" sz="2000"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uk-UA" sz="2000" b="0" i="0" u="none" strike="noStrike" baseline="0" dirty="0">
              <a:latin typeface="Roboto Condensed Light" panose="02000000000000000000" pitchFamily="2" charset="0"/>
            </a:endParaRPr>
          </a:p>
          <a:p>
            <a:pPr algn="just"/>
            <a:r>
              <a:rPr lang="uk-UA" sz="2000" b="0" i="0" u="none" strike="noStrike" baseline="0" dirty="0">
                <a:latin typeface="Roboto Condensed Light" panose="02000000000000000000" pitchFamily="2" charset="0"/>
              </a:rPr>
              <a:t>Солідарна відповідальність керівника боржника – </a:t>
            </a:r>
            <a:r>
              <a:rPr lang="uk-UA" sz="2000" b="1" i="0" u="none" strike="noStrike" baseline="0" dirty="0">
                <a:solidFill>
                  <a:srgbClr val="FFFF00"/>
                </a:solidFill>
                <a:latin typeface="Roboto Condensed Light" panose="02000000000000000000" pitchFamily="2" charset="0"/>
              </a:rPr>
              <a:t>це вид спеціальної цивільно-правової відповідальності</a:t>
            </a:r>
            <a:r>
              <a:rPr lang="uk-UA" sz="2000" b="0" i="0" u="none" strike="noStrike" baseline="0" dirty="0">
                <a:latin typeface="Roboto Condensed Light" panose="02000000000000000000" pitchFamily="2" charset="0"/>
              </a:rPr>
              <a:t>, відповідно до якої при здійсненні провадження у справі про банкрутство керівник боржника, який не звернувся до господарського суду у місячний термін у разі наявності загрози неплатоспроможності підлягає притягненню до солідарної відповідальності за незадоволення вимог кредиторів відповідно до заяви кредитора, після виявлення такого порушення ухвалою господарського суду.</a:t>
            </a: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507493" y="1168300"/>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latin typeface="Roboto Condensed Light" panose="02000000000000000000" pitchFamily="2" charset="0"/>
                <a:ea typeface="Roboto Condensed Light" panose="02000000000000000000" pitchFamily="2" charset="0"/>
              </a:rPr>
              <a:t>Постанова КГС ВС від 23.03.2021 у справі № 910/3191/20 </a:t>
            </a:r>
            <a:endParaRPr lang="uk-UA" sz="20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38590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08273" y="959738"/>
            <a:ext cx="11898559" cy="5072093"/>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r>
              <a:rPr lang="ru-RU" b="1" i="1" dirty="0" err="1" smtClean="0">
                <a:solidFill>
                  <a:srgbClr val="FFFF00"/>
                </a:solidFill>
                <a:latin typeface="Roboto Condensed Light" panose="02000000000000000000" pitchFamily="2" charset="0"/>
              </a:rPr>
              <a:t>Щодо</a:t>
            </a:r>
            <a:r>
              <a:rPr lang="ru-RU" b="1" i="1" dirty="0" smtClean="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змісту</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солідарної</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відповідальності</a:t>
            </a:r>
            <a:r>
              <a:rPr lang="ru-RU" b="1" i="1" dirty="0">
                <a:solidFill>
                  <a:srgbClr val="FFFF00"/>
                </a:solidFill>
                <a:latin typeface="Roboto Condensed Light" panose="02000000000000000000" pitchFamily="2" charset="0"/>
              </a:rPr>
              <a:t> та </a:t>
            </a:r>
            <a:r>
              <a:rPr lang="ru-RU" b="1" i="1" dirty="0" err="1">
                <a:solidFill>
                  <a:srgbClr val="FFFF00"/>
                </a:solidFill>
                <a:latin typeface="Roboto Condensed Light" panose="02000000000000000000" pitchFamily="2" charset="0"/>
              </a:rPr>
              <a:t>підстав</a:t>
            </a:r>
            <a:r>
              <a:rPr lang="ru-RU" b="1" i="1" dirty="0">
                <a:solidFill>
                  <a:srgbClr val="FFFF00"/>
                </a:solidFill>
                <a:latin typeface="Roboto Condensed Light" panose="02000000000000000000" pitchFamily="2" charset="0"/>
              </a:rPr>
              <a:t> для </a:t>
            </a:r>
            <a:r>
              <a:rPr lang="ru-RU" b="1" i="1" dirty="0" err="1">
                <a:solidFill>
                  <a:srgbClr val="FFFF00"/>
                </a:solidFill>
                <a:latin typeface="Roboto Condensed Light" panose="02000000000000000000" pitchFamily="2" charset="0"/>
              </a:rPr>
              <a:t>її</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покладення</a:t>
            </a:r>
            <a:r>
              <a:rPr lang="ru-RU" b="1" i="1" dirty="0">
                <a:solidFill>
                  <a:srgbClr val="FFFF00"/>
                </a:solidFill>
                <a:latin typeface="Roboto Condensed Light" panose="02000000000000000000" pitchFamily="2" charset="0"/>
              </a:rPr>
              <a:t> на </a:t>
            </a:r>
            <a:r>
              <a:rPr lang="ru-RU" b="1" i="1" dirty="0" err="1">
                <a:solidFill>
                  <a:srgbClr val="FFFF00"/>
                </a:solidFill>
                <a:latin typeface="Roboto Condensed Light" panose="02000000000000000000" pitchFamily="2" charset="0"/>
              </a:rPr>
              <a:t>керівника</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боржника</a:t>
            </a:r>
            <a:endParaRPr lang="ru-RU" b="1" i="1" dirty="0">
              <a:solidFill>
                <a:srgbClr val="FFFF00"/>
              </a:solidFill>
              <a:latin typeface="Roboto Condensed Light" panose="02000000000000000000" pitchFamily="2" charset="0"/>
            </a:endParaRPr>
          </a:p>
          <a:p>
            <a:pPr algn="just"/>
            <a:r>
              <a:rPr lang="ru-RU" dirty="0" err="1" smtClean="0">
                <a:latin typeface="Roboto Condensed Light" panose="02000000000000000000" pitchFamily="2" charset="0"/>
              </a:rPr>
              <a:t>Підставою</a:t>
            </a:r>
            <a:r>
              <a:rPr lang="ru-RU" dirty="0" smtClean="0">
                <a:latin typeface="Roboto Condensed Light" panose="02000000000000000000" pitchFamily="2" charset="0"/>
              </a:rPr>
              <a:t> </a:t>
            </a:r>
            <a:r>
              <a:rPr lang="ru-RU" dirty="0">
                <a:latin typeface="Roboto Condensed Light" panose="02000000000000000000" pitchFamily="2" charset="0"/>
              </a:rPr>
              <a:t>для </a:t>
            </a:r>
            <a:r>
              <a:rPr lang="ru-RU" dirty="0" err="1">
                <a:latin typeface="Roboto Condensed Light" panose="02000000000000000000" pitchFamily="2" charset="0"/>
              </a:rPr>
              <a:t>застосування</a:t>
            </a:r>
            <a:r>
              <a:rPr lang="ru-RU" dirty="0">
                <a:latin typeface="Roboto Condensed Light" panose="02000000000000000000" pitchFamily="2" charset="0"/>
              </a:rPr>
              <a:t> </a:t>
            </a:r>
            <a:r>
              <a:rPr lang="ru-RU" dirty="0" err="1">
                <a:latin typeface="Roboto Condensed Light" panose="02000000000000000000" pitchFamily="2" charset="0"/>
              </a:rPr>
              <a:t>солідарної</a:t>
            </a:r>
            <a:r>
              <a:rPr lang="ru-RU" dirty="0">
                <a:latin typeface="Roboto Condensed Light" panose="02000000000000000000" pitchFamily="2" charset="0"/>
              </a:rPr>
              <a:t> </a:t>
            </a:r>
            <a:r>
              <a:rPr lang="ru-RU" dirty="0" err="1">
                <a:latin typeface="Roboto Condensed Light" panose="02000000000000000000" pitchFamily="2" charset="0"/>
              </a:rPr>
              <a:t>відповідальності</a:t>
            </a:r>
            <a:r>
              <a:rPr lang="ru-RU" dirty="0">
                <a:latin typeface="Roboto Condensed Light" panose="02000000000000000000" pitchFamily="2" charset="0"/>
              </a:rPr>
              <a:t> є </a:t>
            </a:r>
            <a:r>
              <a:rPr lang="ru-RU" dirty="0" err="1">
                <a:latin typeface="Roboto Condensed Light" panose="02000000000000000000" pitchFamily="2" charset="0"/>
              </a:rPr>
              <a:t>необхідність</a:t>
            </a:r>
            <a:r>
              <a:rPr lang="ru-RU" dirty="0">
                <a:latin typeface="Roboto Condensed Light" panose="02000000000000000000" pitchFamily="2" charset="0"/>
              </a:rPr>
              <a:t> </a:t>
            </a:r>
            <a:r>
              <a:rPr lang="ru-RU" dirty="0" err="1">
                <a:latin typeface="Roboto Condensed Light" panose="02000000000000000000" pitchFamily="2" charset="0"/>
              </a:rPr>
              <a:t>доведення</a:t>
            </a:r>
            <a:r>
              <a:rPr lang="ru-RU" dirty="0">
                <a:latin typeface="Roboto Condensed Light" panose="02000000000000000000" pitchFamily="2" charset="0"/>
              </a:rPr>
              <a:t> </a:t>
            </a:r>
            <a:r>
              <a:rPr lang="ru-RU" dirty="0" err="1">
                <a:latin typeface="Roboto Condensed Light" panose="02000000000000000000" pitchFamily="2" charset="0"/>
              </a:rPr>
              <a:t>заявником</a:t>
            </a:r>
            <a:r>
              <a:rPr lang="ru-RU" dirty="0">
                <a:latin typeface="Roboto Condensed Light" panose="02000000000000000000" pitchFamily="2" charset="0"/>
              </a:rPr>
              <a:t> та </a:t>
            </a:r>
            <a:r>
              <a:rPr lang="ru-RU" dirty="0" err="1">
                <a:latin typeface="Roboto Condensed Light" panose="02000000000000000000" pitchFamily="2" charset="0"/>
              </a:rPr>
              <a:t>встановлення</a:t>
            </a:r>
            <a:r>
              <a:rPr lang="ru-RU" dirty="0">
                <a:latin typeface="Roboto Condensed Light" panose="02000000000000000000" pitchFamily="2" charset="0"/>
              </a:rPr>
              <a:t> судом </a:t>
            </a:r>
            <a:r>
              <a:rPr lang="ru-RU" b="1" dirty="0" err="1">
                <a:solidFill>
                  <a:srgbClr val="FFFF00"/>
                </a:solidFill>
                <a:latin typeface="Roboto Condensed Light" panose="02000000000000000000" pitchFamily="2" charset="0"/>
              </a:rPr>
              <a:t>двох</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юридичних</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фактів</a:t>
            </a:r>
            <a:r>
              <a:rPr lang="ru-RU" dirty="0">
                <a:latin typeface="Roboto Condensed Light" panose="02000000000000000000" pitchFamily="2" charset="0"/>
              </a:rPr>
              <a:t>: </a:t>
            </a:r>
          </a:p>
          <a:p>
            <a:pPr marL="285750" indent="-285750" algn="just">
              <a:buFontTx/>
              <a:buChar char="-"/>
            </a:pPr>
            <a:r>
              <a:rPr lang="ru-RU" dirty="0" err="1">
                <a:latin typeface="Roboto Condensed Light" panose="02000000000000000000" pitchFamily="2" charset="0"/>
              </a:rPr>
              <a:t>порушення</a:t>
            </a:r>
            <a:r>
              <a:rPr lang="ru-RU" dirty="0">
                <a:latin typeface="Roboto Condensed Light" panose="02000000000000000000" pitchFamily="2" charset="0"/>
              </a:rPr>
              <a:t> </a:t>
            </a:r>
            <a:r>
              <a:rPr lang="ru-RU" dirty="0" err="1">
                <a:latin typeface="Roboto Condensed Light" panose="02000000000000000000" pitchFamily="2" charset="0"/>
              </a:rPr>
              <a:t>визначеного</a:t>
            </a:r>
            <a:r>
              <a:rPr lang="ru-RU" dirty="0">
                <a:latin typeface="Roboto Condensed Light" panose="02000000000000000000" pitchFamily="2" charset="0"/>
              </a:rPr>
              <a:t> </a:t>
            </a:r>
            <a:r>
              <a:rPr lang="ru-RU" dirty="0" err="1">
                <a:latin typeface="Roboto Condensed Light" panose="02000000000000000000" pitchFamily="2" charset="0"/>
              </a:rPr>
              <a:t>абзацом</a:t>
            </a:r>
            <a:r>
              <a:rPr lang="ru-RU" dirty="0">
                <a:latin typeface="Roboto Condensed Light" panose="02000000000000000000" pitchFamily="2" charset="0"/>
              </a:rPr>
              <a:t> другим </a:t>
            </a:r>
            <a:r>
              <a:rPr lang="ru-RU" dirty="0" err="1">
                <a:latin typeface="Roboto Condensed Light" panose="02000000000000000000" pitchFamily="2" charset="0"/>
              </a:rPr>
              <a:t>частини</a:t>
            </a:r>
            <a:r>
              <a:rPr lang="ru-RU" dirty="0">
                <a:latin typeface="Roboto Condensed Light" panose="02000000000000000000" pitchFamily="2" charset="0"/>
              </a:rPr>
              <a:t> </a:t>
            </a:r>
            <a:r>
              <a:rPr lang="ru-RU" dirty="0" err="1">
                <a:latin typeface="Roboto Condensed Light" panose="02000000000000000000" pitchFamily="2" charset="0"/>
              </a:rPr>
              <a:t>шостою</a:t>
            </a:r>
            <a:r>
              <a:rPr lang="ru-RU" dirty="0">
                <a:latin typeface="Roboto Condensed Light" panose="02000000000000000000" pitchFamily="2" charset="0"/>
              </a:rPr>
              <a:t> </a:t>
            </a:r>
            <a:r>
              <a:rPr lang="ru-RU" dirty="0" err="1">
                <a:latin typeface="Roboto Condensed Light" panose="02000000000000000000" pitchFamily="2" charset="0"/>
              </a:rPr>
              <a:t>статті</a:t>
            </a:r>
            <a:r>
              <a:rPr lang="ru-RU" dirty="0">
                <a:latin typeface="Roboto Condensed Light" panose="02000000000000000000" pitchFamily="2" charset="0"/>
              </a:rPr>
              <a:t> 34 </a:t>
            </a:r>
            <a:r>
              <a:rPr lang="ru-RU" dirty="0" err="1">
                <a:latin typeface="Roboto Condensed Light" panose="02000000000000000000" pitchFamily="2" charset="0"/>
              </a:rPr>
              <a:t>КУзПБ</a:t>
            </a:r>
            <a:r>
              <a:rPr lang="ru-RU" dirty="0">
                <a:latin typeface="Roboto Condensed Light" panose="02000000000000000000" pitchFamily="2" charset="0"/>
              </a:rPr>
              <a:t> </a:t>
            </a:r>
            <a:r>
              <a:rPr lang="ru-RU" dirty="0" err="1">
                <a:latin typeface="Roboto Condensed Light" panose="02000000000000000000" pitchFamily="2" charset="0"/>
              </a:rPr>
              <a:t>місячного</a:t>
            </a:r>
            <a:r>
              <a:rPr lang="ru-RU" dirty="0">
                <a:latin typeface="Roboto Condensed Light" panose="02000000000000000000" pitchFamily="2" charset="0"/>
              </a:rPr>
              <a:t> строку; </a:t>
            </a:r>
          </a:p>
          <a:p>
            <a:pPr marL="285750" indent="-285750" algn="just">
              <a:buFontTx/>
              <a:buChar char="-"/>
            </a:pPr>
            <a:r>
              <a:rPr lang="ru-RU" dirty="0" err="1">
                <a:latin typeface="Roboto Condensed Light" panose="02000000000000000000" pitchFamily="2" charset="0"/>
              </a:rPr>
              <a:t>наявність</a:t>
            </a:r>
            <a:r>
              <a:rPr lang="ru-RU" dirty="0">
                <a:latin typeface="Roboto Condensed Light" panose="02000000000000000000" pitchFamily="2" charset="0"/>
              </a:rPr>
              <a:t> у </a:t>
            </a:r>
            <a:r>
              <a:rPr lang="ru-RU" dirty="0" err="1">
                <a:latin typeface="Roboto Condensed Light" panose="02000000000000000000" pitchFamily="2" charset="0"/>
              </a:rPr>
              <a:t>боржника</a:t>
            </a:r>
            <a:r>
              <a:rPr lang="ru-RU" dirty="0">
                <a:latin typeface="Roboto Condensed Light" panose="02000000000000000000" pitchFamily="2" charset="0"/>
              </a:rPr>
              <a:t> </a:t>
            </a:r>
            <a:r>
              <a:rPr lang="ru-RU" dirty="0" err="1">
                <a:latin typeface="Roboto Condensed Light" panose="02000000000000000000" pitchFamily="2" charset="0"/>
              </a:rPr>
              <a:t>протягом</a:t>
            </a:r>
            <a:r>
              <a:rPr lang="ru-RU" dirty="0">
                <a:latin typeface="Roboto Condensed Light" panose="02000000000000000000" pitchFamily="2" charset="0"/>
              </a:rPr>
              <a:t> </a:t>
            </a:r>
            <a:r>
              <a:rPr lang="ru-RU" dirty="0" err="1">
                <a:latin typeface="Roboto Condensed Light" panose="02000000000000000000" pitchFamily="2" charset="0"/>
              </a:rPr>
              <a:t>цього</a:t>
            </a:r>
            <a:r>
              <a:rPr lang="ru-RU" dirty="0">
                <a:latin typeface="Roboto Condensed Light" panose="02000000000000000000" pitchFamily="2" charset="0"/>
              </a:rPr>
              <a:t> строку та/</a:t>
            </a:r>
            <a:r>
              <a:rPr lang="ru-RU" dirty="0" err="1">
                <a:latin typeface="Roboto Condensed Light" panose="02000000000000000000" pitchFamily="2" charset="0"/>
              </a:rPr>
              <a:t>або</a:t>
            </a:r>
            <a:r>
              <a:rPr lang="ru-RU" dirty="0">
                <a:latin typeface="Roboto Condensed Light" panose="02000000000000000000" pitchFamily="2" charset="0"/>
              </a:rPr>
              <a:t> </a:t>
            </a:r>
            <a:r>
              <a:rPr lang="ru-RU" dirty="0" err="1">
                <a:latin typeface="Roboto Condensed Light" panose="02000000000000000000" pitchFamily="2" charset="0"/>
              </a:rPr>
              <a:t>більше</a:t>
            </a:r>
            <a:r>
              <a:rPr lang="ru-RU" dirty="0">
                <a:latin typeface="Roboto Condensed Light" panose="02000000000000000000" pitchFamily="2" charset="0"/>
              </a:rPr>
              <a:t> </a:t>
            </a:r>
            <a:r>
              <a:rPr lang="ru-RU" dirty="0" err="1">
                <a:latin typeface="Roboto Condensed Light" panose="02000000000000000000" pitchFamily="2" charset="0"/>
              </a:rPr>
              <a:t>ознак</a:t>
            </a:r>
            <a:r>
              <a:rPr lang="ru-RU" dirty="0">
                <a:latin typeface="Roboto Condensed Light" panose="02000000000000000000" pitchFamily="2" charset="0"/>
              </a:rPr>
              <a:t> </a:t>
            </a:r>
            <a:r>
              <a:rPr lang="ru-RU" dirty="0" err="1">
                <a:latin typeface="Roboto Condensed Light" panose="02000000000000000000" pitchFamily="2" charset="0"/>
              </a:rPr>
              <a:t>загрози</a:t>
            </a:r>
            <a:r>
              <a:rPr lang="ru-RU" dirty="0">
                <a:latin typeface="Roboto Condensed Light" panose="02000000000000000000" pitchFamily="2" charset="0"/>
              </a:rPr>
              <a:t> </a:t>
            </a:r>
            <a:r>
              <a:rPr lang="ru-RU" dirty="0" err="1">
                <a:latin typeface="Roboto Condensed Light" panose="02000000000000000000" pitchFamily="2" charset="0"/>
              </a:rPr>
              <a:t>неплатоспроможності</a:t>
            </a:r>
            <a:r>
              <a:rPr lang="ru-RU" dirty="0">
                <a:latin typeface="Roboto Condensed Light" panose="02000000000000000000" pitchFamily="2" charset="0"/>
              </a:rPr>
              <a:t> </a:t>
            </a:r>
            <a:r>
              <a:rPr lang="ru-RU" dirty="0" err="1">
                <a:latin typeface="Roboto Condensed Light" panose="02000000000000000000" pitchFamily="2" charset="0"/>
              </a:rPr>
              <a:t>боржника</a:t>
            </a:r>
            <a:r>
              <a:rPr lang="ru-RU" dirty="0">
                <a:latin typeface="Roboto Condensed Light" panose="02000000000000000000" pitchFamily="2" charset="0"/>
              </a:rPr>
              <a:t>.</a:t>
            </a:r>
          </a:p>
          <a:p>
            <a:pPr algn="just"/>
            <a:r>
              <a:rPr lang="ru-RU" b="1" dirty="0" err="1">
                <a:solidFill>
                  <a:srgbClr val="FFFF00"/>
                </a:solidFill>
                <a:latin typeface="Roboto Condensed Light" panose="02000000000000000000" pitchFamily="2" charset="0"/>
              </a:rPr>
              <a:t>Умовами</a:t>
            </a:r>
            <a:r>
              <a:rPr lang="ru-RU" b="1" dirty="0">
                <a:solidFill>
                  <a:srgbClr val="FFFF00"/>
                </a:solidFill>
                <a:latin typeface="Roboto Condensed Light" panose="02000000000000000000" pitchFamily="2" charset="0"/>
              </a:rPr>
              <a:t>/</a:t>
            </a:r>
            <a:r>
              <a:rPr lang="ru-RU" b="1" dirty="0" err="1">
                <a:solidFill>
                  <a:srgbClr val="FFFF00"/>
                </a:solidFill>
                <a:latin typeface="Roboto Condensed Light" panose="02000000000000000000" pitchFamily="2" charset="0"/>
              </a:rPr>
              <a:t>складовими</a:t>
            </a:r>
            <a:r>
              <a:rPr lang="ru-RU" b="1" dirty="0">
                <a:solidFill>
                  <a:srgbClr val="FFFF00"/>
                </a:solidFill>
                <a:latin typeface="Roboto Condensed Light" panose="02000000000000000000" pitchFamily="2" charset="0"/>
              </a:rPr>
              <a:t> </a:t>
            </a:r>
            <a:r>
              <a:rPr lang="ru-RU" dirty="0">
                <a:latin typeface="Roboto Condensed Light" panose="02000000000000000000" pitchFamily="2" charset="0"/>
              </a:rPr>
              <a:t>для </a:t>
            </a:r>
            <a:r>
              <a:rPr lang="ru-RU" dirty="0" err="1">
                <a:latin typeface="Roboto Condensed Light" panose="02000000000000000000" pitchFamily="2" charset="0"/>
              </a:rPr>
              <a:t>встановлення</a:t>
            </a:r>
            <a:r>
              <a:rPr lang="ru-RU" dirty="0">
                <a:latin typeface="Roboto Condensed Light" panose="02000000000000000000" pitchFamily="2" charset="0"/>
              </a:rPr>
              <a:t> </a:t>
            </a:r>
            <a:r>
              <a:rPr lang="ru-RU" dirty="0" err="1">
                <a:latin typeface="Roboto Condensed Light" panose="02000000000000000000" pitchFamily="2" charset="0"/>
              </a:rPr>
              <a:t>щодо</a:t>
            </a:r>
            <a:r>
              <a:rPr lang="ru-RU" dirty="0">
                <a:latin typeface="Roboto Condensed Light" panose="02000000000000000000" pitchFamily="2" charset="0"/>
              </a:rPr>
              <a:t> </a:t>
            </a:r>
            <a:r>
              <a:rPr lang="ru-RU" dirty="0" err="1">
                <a:latin typeface="Roboto Condensed Light" panose="02000000000000000000" pitchFamily="2" charset="0"/>
              </a:rPr>
              <a:t>боржника</a:t>
            </a:r>
            <a:r>
              <a:rPr lang="ru-RU" dirty="0">
                <a:latin typeface="Roboto Condensed Light" panose="02000000000000000000" pitchFamily="2" charset="0"/>
              </a:rPr>
              <a:t> такого складного за </a:t>
            </a:r>
            <a:r>
              <a:rPr lang="ru-RU" dirty="0" err="1">
                <a:latin typeface="Roboto Condensed Light" panose="02000000000000000000" pitchFamily="2" charset="0"/>
              </a:rPr>
              <a:t>своїм</a:t>
            </a:r>
            <a:r>
              <a:rPr lang="ru-RU" dirty="0">
                <a:latin typeface="Roboto Condensed Light" panose="02000000000000000000" pitchFamily="2" charset="0"/>
              </a:rPr>
              <a:t> </a:t>
            </a:r>
            <a:r>
              <a:rPr lang="ru-RU" dirty="0" err="1">
                <a:latin typeface="Roboto Condensed Light" panose="02000000000000000000" pitchFamily="2" charset="0"/>
              </a:rPr>
              <a:t>змістом</a:t>
            </a:r>
            <a:r>
              <a:rPr lang="ru-RU" dirty="0">
                <a:latin typeface="Roboto Condensed Light" panose="02000000000000000000" pitchFamily="2" charset="0"/>
              </a:rPr>
              <a:t> </a:t>
            </a:r>
            <a:r>
              <a:rPr lang="ru-RU" dirty="0" err="1">
                <a:latin typeface="Roboto Condensed Light" panose="02000000000000000000" pitchFamily="2" charset="0"/>
              </a:rPr>
              <a:t>юридичного</a:t>
            </a:r>
            <a:r>
              <a:rPr lang="ru-RU" dirty="0">
                <a:latin typeface="Roboto Condensed Light" panose="02000000000000000000" pitchFamily="2" charset="0"/>
              </a:rPr>
              <a:t> факту як </a:t>
            </a:r>
            <a:r>
              <a:rPr lang="ru-RU" b="1" dirty="0" err="1">
                <a:solidFill>
                  <a:srgbClr val="FFFF00"/>
                </a:solidFill>
                <a:latin typeface="Roboto Condensed Light" panose="02000000000000000000" pitchFamily="2" charset="0"/>
              </a:rPr>
              <a:t>загроза</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неплатоспроможності</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боржника</a:t>
            </a:r>
            <a:r>
              <a:rPr lang="ru-RU" b="1" dirty="0">
                <a:solidFill>
                  <a:srgbClr val="FFFF00"/>
                </a:solidFill>
                <a:latin typeface="Roboto Condensed Light" panose="02000000000000000000" pitchFamily="2" charset="0"/>
              </a:rPr>
              <a:t> </a:t>
            </a:r>
            <a:r>
              <a:rPr lang="ru-RU" dirty="0">
                <a:latin typeface="Roboto Condensed Light" panose="02000000000000000000" pitchFamily="2" charset="0"/>
              </a:rPr>
              <a:t>є </a:t>
            </a:r>
            <a:r>
              <a:rPr lang="ru-RU" dirty="0" err="1">
                <a:latin typeface="Roboto Condensed Light" panose="02000000000000000000" pitchFamily="2" charset="0"/>
              </a:rPr>
              <a:t>одночасна</a:t>
            </a:r>
            <a:r>
              <a:rPr lang="ru-RU" dirty="0">
                <a:latin typeface="Roboto Condensed Light" panose="02000000000000000000" pitchFamily="2" charset="0"/>
              </a:rPr>
              <a:t> (</a:t>
            </a:r>
            <a:r>
              <a:rPr lang="ru-RU" dirty="0" err="1">
                <a:latin typeface="Roboto Condensed Light" panose="02000000000000000000" pitchFamily="2" charset="0"/>
              </a:rPr>
              <a:t>зокрема</a:t>
            </a:r>
            <a:r>
              <a:rPr lang="ru-RU" dirty="0">
                <a:latin typeface="Roboto Condensed Light" panose="02000000000000000000" pitchFamily="2" charset="0"/>
              </a:rPr>
              <a:t> </a:t>
            </a:r>
            <a:r>
              <a:rPr lang="ru-RU" dirty="0" err="1">
                <a:latin typeface="Roboto Condensed Light" panose="02000000000000000000" pitchFamily="2" charset="0"/>
              </a:rPr>
              <a:t>протягом</a:t>
            </a:r>
            <a:r>
              <a:rPr lang="ru-RU" dirty="0">
                <a:latin typeface="Roboto Condensed Light" panose="02000000000000000000" pitchFamily="2" charset="0"/>
              </a:rPr>
              <a:t> </a:t>
            </a:r>
            <a:r>
              <a:rPr lang="ru-RU" dirty="0" err="1">
                <a:latin typeface="Roboto Condensed Light" panose="02000000000000000000" pitchFamily="2" charset="0"/>
              </a:rPr>
              <a:t>місячного</a:t>
            </a:r>
            <a:r>
              <a:rPr lang="ru-RU" dirty="0">
                <a:latin typeface="Roboto Condensed Light" panose="02000000000000000000" pitchFamily="2" charset="0"/>
              </a:rPr>
              <a:t> </a:t>
            </a:r>
            <a:r>
              <a:rPr lang="ru-RU" dirty="0" err="1">
                <a:latin typeface="Roboto Condensed Light" panose="02000000000000000000" pitchFamily="2" charset="0"/>
              </a:rPr>
              <a:t>періоду</a:t>
            </a:r>
            <a:r>
              <a:rPr lang="ru-RU" dirty="0">
                <a:latin typeface="Roboto Condensed Light" panose="02000000000000000000" pitchFamily="2" charset="0"/>
              </a:rPr>
              <a:t>, </a:t>
            </a:r>
            <a:r>
              <a:rPr lang="ru-RU" dirty="0" err="1">
                <a:latin typeface="Roboto Condensed Light" panose="02000000000000000000" pitchFamily="2" charset="0"/>
              </a:rPr>
              <a:t>визначеного</a:t>
            </a:r>
            <a:r>
              <a:rPr lang="ru-RU" dirty="0">
                <a:latin typeface="Roboto Condensed Light" panose="02000000000000000000" pitchFamily="2" charset="0"/>
              </a:rPr>
              <a:t> </a:t>
            </a:r>
            <a:r>
              <a:rPr lang="ru-RU" dirty="0" err="1">
                <a:latin typeface="Roboto Condensed Light" panose="02000000000000000000" pitchFamily="2" charset="0"/>
              </a:rPr>
              <a:t>частиною</a:t>
            </a:r>
            <a:r>
              <a:rPr lang="ru-RU" dirty="0">
                <a:latin typeface="Roboto Condensed Light" panose="02000000000000000000" pitchFamily="2" charset="0"/>
              </a:rPr>
              <a:t> </a:t>
            </a:r>
            <a:r>
              <a:rPr lang="ru-RU" dirty="0" err="1">
                <a:latin typeface="Roboto Condensed Light" panose="02000000000000000000" pitchFamily="2" charset="0"/>
              </a:rPr>
              <a:t>шостою</a:t>
            </a:r>
            <a:r>
              <a:rPr lang="ru-RU" dirty="0">
                <a:latin typeface="Roboto Condensed Light" panose="02000000000000000000" pitchFamily="2" charset="0"/>
              </a:rPr>
              <a:t> </a:t>
            </a:r>
            <a:r>
              <a:rPr lang="ru-RU" dirty="0" err="1">
                <a:latin typeface="Roboto Condensed Light" panose="02000000000000000000" pitchFamily="2" charset="0"/>
              </a:rPr>
              <a:t>статті</a:t>
            </a:r>
            <a:r>
              <a:rPr lang="ru-RU" dirty="0">
                <a:latin typeface="Roboto Condensed Light" panose="02000000000000000000" pitchFamily="2" charset="0"/>
              </a:rPr>
              <a:t> 34 </a:t>
            </a:r>
            <a:r>
              <a:rPr lang="ru-RU" dirty="0" err="1">
                <a:latin typeface="Roboto Condensed Light" panose="02000000000000000000" pitchFamily="2" charset="0"/>
              </a:rPr>
              <a:t>КУзПБ</a:t>
            </a:r>
            <a:r>
              <a:rPr lang="ru-RU" dirty="0">
                <a:latin typeface="Roboto Condensed Light" panose="02000000000000000000" pitchFamily="2" charset="0"/>
              </a:rPr>
              <a:t>) </a:t>
            </a:r>
            <a:r>
              <a:rPr lang="ru-RU" dirty="0" err="1">
                <a:latin typeface="Roboto Condensed Light" panose="02000000000000000000" pitchFamily="2" charset="0"/>
              </a:rPr>
              <a:t>наявність</a:t>
            </a:r>
            <a:r>
              <a:rPr lang="ru-RU" dirty="0">
                <a:latin typeface="Roboto Condensed Light" panose="02000000000000000000" pitchFamily="2" charset="0"/>
              </a:rPr>
              <a:t>, в свою </a:t>
            </a:r>
            <a:r>
              <a:rPr lang="ru-RU" dirty="0" err="1">
                <a:latin typeface="Roboto Condensed Light" panose="02000000000000000000" pitchFamily="2" charset="0"/>
              </a:rPr>
              <a:t>чергу</a:t>
            </a:r>
            <a:r>
              <a:rPr lang="ru-RU" dirty="0">
                <a:latin typeface="Roboto Condensed Light" panose="02000000000000000000" pitchFamily="2" charset="0"/>
              </a:rPr>
              <a:t>, таких </a:t>
            </a:r>
            <a:r>
              <a:rPr lang="ru-RU" dirty="0" err="1">
                <a:latin typeface="Roboto Condensed Light" panose="02000000000000000000" pitchFamily="2" charset="0"/>
              </a:rPr>
              <a:t>юридичних</a:t>
            </a:r>
            <a:r>
              <a:rPr lang="ru-RU" dirty="0">
                <a:latin typeface="Roboto Condensed Light" panose="02000000000000000000" pitchFamily="2" charset="0"/>
              </a:rPr>
              <a:t> </a:t>
            </a:r>
            <a:r>
              <a:rPr lang="ru-RU" dirty="0" err="1">
                <a:latin typeface="Roboto Condensed Light" panose="02000000000000000000" pitchFamily="2" charset="0"/>
              </a:rPr>
              <a:t>фактів</a:t>
            </a:r>
            <a:r>
              <a:rPr lang="ru-RU" dirty="0">
                <a:latin typeface="Roboto Condensed Light" panose="02000000000000000000" pitchFamily="2" charset="0"/>
              </a:rPr>
              <a:t>:</a:t>
            </a:r>
          </a:p>
          <a:p>
            <a:pPr algn="just"/>
            <a:r>
              <a:rPr lang="uk-UA" b="1" dirty="0">
                <a:solidFill>
                  <a:srgbClr val="FFFF00"/>
                </a:solidFill>
                <a:latin typeface="Roboto Condensed Light" panose="02000000000000000000" pitchFamily="2" charset="0"/>
              </a:rPr>
              <a:t>(1)</a:t>
            </a:r>
            <a:r>
              <a:rPr lang="uk-UA" dirty="0">
                <a:solidFill>
                  <a:srgbClr val="FFFF00"/>
                </a:solidFill>
                <a:latin typeface="Roboto Condensed Light" panose="02000000000000000000" pitchFamily="2" charset="0"/>
              </a:rPr>
              <a:t> </a:t>
            </a:r>
            <a:r>
              <a:rPr lang="uk-UA" dirty="0">
                <a:latin typeface="Roboto Condensed Light" panose="02000000000000000000" pitchFamily="2" charset="0"/>
              </a:rPr>
              <a:t>існування у боржника щонайменше перед двома кредиторами зобов'язань, строк виконання яких настав та визначається за правилами закону, що регулює відповідні правовідносини (купівлі-продажу, поставки, </a:t>
            </a:r>
            <a:r>
              <a:rPr lang="uk-UA" dirty="0" err="1">
                <a:latin typeface="Roboto Condensed Light" panose="02000000000000000000" pitchFamily="2" charset="0"/>
              </a:rPr>
              <a:t>підряду</a:t>
            </a:r>
            <a:r>
              <a:rPr lang="uk-UA" dirty="0">
                <a:latin typeface="Roboto Condensed Light" panose="02000000000000000000" pitchFamily="2" charset="0"/>
              </a:rPr>
              <a:t>, позики, бюджетні та податкові тощо);</a:t>
            </a:r>
          </a:p>
          <a:p>
            <a:pPr algn="just"/>
            <a:r>
              <a:rPr lang="ru-RU" b="1" dirty="0">
                <a:solidFill>
                  <a:srgbClr val="FFFF00"/>
                </a:solidFill>
                <a:latin typeface="Roboto Condensed Light" panose="02000000000000000000" pitchFamily="2" charset="0"/>
              </a:rPr>
              <a:t>(2)</a:t>
            </a:r>
            <a:r>
              <a:rPr lang="ru-RU" dirty="0">
                <a:solidFill>
                  <a:srgbClr val="FFFF00"/>
                </a:solidFill>
                <a:latin typeface="Roboto Condensed Light" panose="02000000000000000000" pitchFamily="2" charset="0"/>
              </a:rPr>
              <a:t> </a:t>
            </a:r>
            <a:r>
              <a:rPr lang="ru-RU" dirty="0" err="1">
                <a:latin typeface="Roboto Condensed Light" panose="02000000000000000000" pitchFamily="2" charset="0"/>
              </a:rPr>
              <a:t>розмір</a:t>
            </a:r>
            <a:r>
              <a:rPr lang="ru-RU" dirty="0">
                <a:latin typeface="Roboto Condensed Light" panose="02000000000000000000" pitchFamily="2" charset="0"/>
              </a:rPr>
              <a:t> </a:t>
            </a:r>
            <a:r>
              <a:rPr lang="ru-RU" dirty="0" err="1">
                <a:latin typeface="Roboto Condensed Light" panose="02000000000000000000" pitchFamily="2" charset="0"/>
              </a:rPr>
              <a:t>всіх</a:t>
            </a:r>
            <a:r>
              <a:rPr lang="ru-RU" dirty="0">
                <a:latin typeface="Roboto Condensed Light" panose="02000000000000000000" pitchFamily="2" charset="0"/>
              </a:rPr>
              <a:t> </a:t>
            </a:r>
            <a:r>
              <a:rPr lang="ru-RU" dirty="0" err="1">
                <a:latin typeface="Roboto Condensed Light" panose="02000000000000000000" pitchFamily="2" charset="0"/>
              </a:rPr>
              <a:t>активів</a:t>
            </a:r>
            <a:r>
              <a:rPr lang="ru-RU" dirty="0">
                <a:latin typeface="Roboto Condensed Light" panose="02000000000000000000" pitchFamily="2" charset="0"/>
              </a:rPr>
              <a:t> </a:t>
            </a:r>
            <a:r>
              <a:rPr lang="ru-RU" dirty="0" err="1">
                <a:latin typeface="Roboto Condensed Light" panose="02000000000000000000" pitchFamily="2" charset="0"/>
              </a:rPr>
              <a:t>боржника</a:t>
            </a:r>
            <a:r>
              <a:rPr lang="ru-RU" dirty="0">
                <a:latin typeface="Roboto Condensed Light" panose="02000000000000000000" pitchFamily="2" charset="0"/>
              </a:rPr>
              <a:t> є </a:t>
            </a:r>
            <a:r>
              <a:rPr lang="ru-RU" dirty="0" err="1">
                <a:latin typeface="Roboto Condensed Light" panose="02000000000000000000" pitchFamily="2" charset="0"/>
              </a:rPr>
              <a:t>меншим</a:t>
            </a:r>
            <a:r>
              <a:rPr lang="ru-RU" dirty="0">
                <a:latin typeface="Roboto Condensed Light" panose="02000000000000000000" pitchFamily="2" charset="0"/>
              </a:rPr>
              <a:t>, </a:t>
            </a:r>
            <a:r>
              <a:rPr lang="ru-RU" dirty="0" err="1">
                <a:latin typeface="Roboto Condensed Light" panose="02000000000000000000" pitchFamily="2" charset="0"/>
              </a:rPr>
              <a:t>ніж</a:t>
            </a:r>
            <a:r>
              <a:rPr lang="ru-RU" dirty="0">
                <a:latin typeface="Roboto Condensed Light" panose="02000000000000000000" pitchFamily="2" charset="0"/>
              </a:rPr>
              <a:t> </a:t>
            </a:r>
            <a:r>
              <a:rPr lang="ru-RU" dirty="0" err="1">
                <a:latin typeface="Roboto Condensed Light" panose="02000000000000000000" pitchFamily="2" charset="0"/>
              </a:rPr>
              <a:t>сумарний</a:t>
            </a:r>
            <a:r>
              <a:rPr lang="ru-RU" dirty="0">
                <a:latin typeface="Roboto Condensed Light" panose="02000000000000000000" pitchFamily="2" charset="0"/>
              </a:rPr>
              <a:t> </a:t>
            </a:r>
            <a:r>
              <a:rPr lang="ru-RU" dirty="0" err="1">
                <a:latin typeface="Roboto Condensed Light" panose="02000000000000000000" pitchFamily="2" charset="0"/>
              </a:rPr>
              <a:t>розмір</a:t>
            </a:r>
            <a:r>
              <a:rPr lang="ru-RU" dirty="0">
                <a:latin typeface="Roboto Condensed Light" panose="02000000000000000000" pitchFamily="2" charset="0"/>
              </a:rPr>
              <a:t> </a:t>
            </a:r>
            <a:r>
              <a:rPr lang="ru-RU" dirty="0" err="1">
                <a:latin typeface="Roboto Condensed Light" panose="02000000000000000000" pitchFamily="2" charset="0"/>
              </a:rPr>
              <a:t>зобов'язань</a:t>
            </a:r>
            <a:r>
              <a:rPr lang="ru-RU" dirty="0">
                <a:latin typeface="Roboto Condensed Light" panose="02000000000000000000" pitchFamily="2" charset="0"/>
              </a:rPr>
              <a:t> перед </a:t>
            </a:r>
            <a:r>
              <a:rPr lang="ru-RU" dirty="0" err="1">
                <a:latin typeface="Roboto Condensed Light" panose="02000000000000000000" pitchFamily="2" charset="0"/>
              </a:rPr>
              <a:t>всіма</a:t>
            </a:r>
            <a:r>
              <a:rPr lang="ru-RU" dirty="0">
                <a:latin typeface="Roboto Condensed Light" panose="02000000000000000000" pitchFamily="2" charset="0"/>
              </a:rPr>
              <a:t> кредиторами </a:t>
            </a:r>
            <a:r>
              <a:rPr lang="ru-RU" dirty="0" err="1">
                <a:latin typeface="Roboto Condensed Light" panose="02000000000000000000" pitchFamily="2" charset="0"/>
              </a:rPr>
              <a:t>боржника</a:t>
            </a:r>
            <a:r>
              <a:rPr lang="ru-RU" dirty="0">
                <a:latin typeface="Roboto Condensed Light" panose="02000000000000000000" pitchFamily="2" charset="0"/>
              </a:rPr>
              <a:t>, строк </a:t>
            </a:r>
            <a:r>
              <a:rPr lang="ru-RU" dirty="0" err="1">
                <a:latin typeface="Roboto Condensed Light" panose="02000000000000000000" pitchFamily="2" charset="0"/>
              </a:rPr>
              <a:t>виконання</a:t>
            </a:r>
            <a:r>
              <a:rPr lang="ru-RU" dirty="0">
                <a:latin typeface="Roboto Condensed Light" panose="02000000000000000000" pitchFamily="2" charset="0"/>
              </a:rPr>
              <a:t> </a:t>
            </a:r>
            <a:r>
              <a:rPr lang="ru-RU" dirty="0" err="1">
                <a:latin typeface="Roboto Condensed Light" panose="02000000000000000000" pitchFamily="2" charset="0"/>
              </a:rPr>
              <a:t>яких</a:t>
            </a:r>
            <a:r>
              <a:rPr lang="ru-RU" dirty="0">
                <a:latin typeface="Roboto Condensed Light" panose="02000000000000000000" pitchFamily="2" charset="0"/>
              </a:rPr>
              <a:t> настав за правилами закону, </a:t>
            </a:r>
            <a:r>
              <a:rPr lang="ru-RU" dirty="0" err="1">
                <a:latin typeface="Roboto Condensed Light" panose="02000000000000000000" pitchFamily="2" charset="0"/>
              </a:rPr>
              <a:t>що</a:t>
            </a:r>
            <a:r>
              <a:rPr lang="ru-RU" dirty="0">
                <a:latin typeface="Roboto Condensed Light" panose="02000000000000000000" pitchFamily="2" charset="0"/>
              </a:rPr>
              <a:t> </a:t>
            </a:r>
            <a:r>
              <a:rPr lang="ru-RU" dirty="0" err="1">
                <a:latin typeface="Roboto Condensed Light" panose="02000000000000000000" pitchFamily="2" charset="0"/>
              </a:rPr>
              <a:t>регулює</a:t>
            </a:r>
            <a:r>
              <a:rPr lang="ru-RU" dirty="0">
                <a:latin typeface="Roboto Condensed Light" panose="02000000000000000000" pitchFamily="2" charset="0"/>
              </a:rPr>
              <a:t> </a:t>
            </a:r>
            <a:r>
              <a:rPr lang="ru-RU" dirty="0" err="1">
                <a:latin typeface="Roboto Condensed Light" panose="02000000000000000000" pitchFamily="2" charset="0"/>
              </a:rPr>
              <a:t>відповідні</a:t>
            </a:r>
            <a:r>
              <a:rPr lang="ru-RU" dirty="0">
                <a:latin typeface="Roboto Condensed Light" panose="02000000000000000000" pitchFamily="2" charset="0"/>
              </a:rPr>
              <a:t> </a:t>
            </a:r>
            <a:r>
              <a:rPr lang="ru-RU" dirty="0" err="1">
                <a:latin typeface="Roboto Condensed Light" panose="02000000000000000000" pitchFamily="2" charset="0"/>
              </a:rPr>
              <a:t>правовідносини</a:t>
            </a:r>
            <a:r>
              <a:rPr lang="ru-RU" dirty="0">
                <a:latin typeface="Roboto Condensed Light" panose="02000000000000000000" pitchFamily="2" charset="0"/>
              </a:rPr>
              <a:t> (</a:t>
            </a:r>
            <a:r>
              <a:rPr lang="ru-RU" dirty="0" err="1">
                <a:latin typeface="Roboto Condensed Light" panose="02000000000000000000" pitchFamily="2" charset="0"/>
              </a:rPr>
              <a:t>купівлі</a:t>
            </a:r>
            <a:r>
              <a:rPr lang="ru-RU" dirty="0">
                <a:latin typeface="Roboto Condensed Light" panose="02000000000000000000" pitchFamily="2" charset="0"/>
              </a:rPr>
              <a:t>-продажу, поставки, </a:t>
            </a:r>
            <a:r>
              <a:rPr lang="ru-RU" dirty="0" err="1">
                <a:latin typeface="Roboto Condensed Light" panose="02000000000000000000" pitchFamily="2" charset="0"/>
              </a:rPr>
              <a:t>підряду</a:t>
            </a:r>
            <a:r>
              <a:rPr lang="ru-RU" dirty="0">
                <a:latin typeface="Roboto Condensed Light" panose="02000000000000000000" pitchFamily="2" charset="0"/>
              </a:rPr>
              <a:t>, </a:t>
            </a:r>
            <a:r>
              <a:rPr lang="ru-RU" dirty="0" err="1">
                <a:latin typeface="Roboto Condensed Light" panose="02000000000000000000" pitchFamily="2" charset="0"/>
              </a:rPr>
              <a:t>позики</a:t>
            </a:r>
            <a:r>
              <a:rPr lang="ru-RU" dirty="0">
                <a:latin typeface="Roboto Condensed Light" panose="02000000000000000000" pitchFamily="2" charset="0"/>
              </a:rPr>
              <a:t>, </a:t>
            </a:r>
            <a:r>
              <a:rPr lang="ru-RU" dirty="0" err="1">
                <a:latin typeface="Roboto Condensed Light" panose="02000000000000000000" pitchFamily="2" charset="0"/>
              </a:rPr>
              <a:t>бюджетні</a:t>
            </a:r>
            <a:r>
              <a:rPr lang="ru-RU" dirty="0">
                <a:latin typeface="Roboto Condensed Light" panose="02000000000000000000" pitchFamily="2" charset="0"/>
              </a:rPr>
              <a:t> та </a:t>
            </a:r>
            <a:r>
              <a:rPr lang="ru-RU" dirty="0" err="1">
                <a:latin typeface="Roboto Condensed Light" panose="02000000000000000000" pitchFamily="2" charset="0"/>
              </a:rPr>
              <a:t>податкові</a:t>
            </a:r>
            <a:r>
              <a:rPr lang="ru-RU" dirty="0">
                <a:latin typeface="Roboto Condensed Light" panose="02000000000000000000" pitchFamily="2" charset="0"/>
              </a:rPr>
              <a:t> </a:t>
            </a:r>
            <a:r>
              <a:rPr lang="ru-RU" dirty="0" err="1">
                <a:latin typeface="Roboto Condensed Light" panose="02000000000000000000" pitchFamily="2" charset="0"/>
              </a:rPr>
              <a:t>тощо</a:t>
            </a:r>
            <a:r>
              <a:rPr lang="ru-RU" dirty="0">
                <a:latin typeface="Roboto Condensed Light" panose="02000000000000000000" pitchFamily="2" charset="0"/>
              </a:rPr>
              <a:t>), </a:t>
            </a:r>
            <a:r>
              <a:rPr lang="ru-RU" dirty="0" err="1">
                <a:latin typeface="Roboto Condensed Light" panose="02000000000000000000" pitchFamily="2" charset="0"/>
              </a:rPr>
              <a:t>тобто</a:t>
            </a:r>
            <a:r>
              <a:rPr lang="ru-RU" dirty="0">
                <a:latin typeface="Roboto Condensed Light" panose="02000000000000000000" pitchFamily="2" charset="0"/>
              </a:rPr>
              <a:t> </a:t>
            </a:r>
            <a:r>
              <a:rPr lang="ru-RU" dirty="0" err="1">
                <a:latin typeface="Roboto Condensed Light" panose="02000000000000000000" pitchFamily="2" charset="0"/>
              </a:rPr>
              <a:t>такий</a:t>
            </a:r>
            <a:r>
              <a:rPr lang="ru-RU" dirty="0">
                <a:latin typeface="Roboto Condensed Light" panose="02000000000000000000" pitchFamily="2" charset="0"/>
              </a:rPr>
              <a:t> </a:t>
            </a:r>
            <a:r>
              <a:rPr lang="ru-RU" dirty="0" err="1">
                <a:latin typeface="Roboto Condensed Light" panose="02000000000000000000" pitchFamily="2" charset="0"/>
              </a:rPr>
              <a:t>майновий</a:t>
            </a:r>
            <a:r>
              <a:rPr lang="ru-RU" dirty="0">
                <a:latin typeface="Roboto Condensed Light" panose="02000000000000000000" pitchFamily="2" charset="0"/>
              </a:rPr>
              <a:t> стан </a:t>
            </a:r>
            <a:r>
              <a:rPr lang="ru-RU" dirty="0" err="1">
                <a:latin typeface="Roboto Condensed Light" panose="02000000000000000000" pitchFamily="2" charset="0"/>
              </a:rPr>
              <a:t>боржника</a:t>
            </a:r>
            <a:r>
              <a:rPr lang="ru-RU" dirty="0">
                <a:latin typeface="Roboto Condensed Light" panose="02000000000000000000" pitchFamily="2" charset="0"/>
              </a:rPr>
              <a:t> за </a:t>
            </a:r>
            <a:r>
              <a:rPr lang="ru-RU" dirty="0" err="1">
                <a:latin typeface="Roboto Condensed Light" panose="02000000000000000000" pitchFamily="2" charset="0"/>
              </a:rPr>
              <a:t>всіма</a:t>
            </a:r>
            <a:r>
              <a:rPr lang="ru-RU" dirty="0">
                <a:latin typeface="Roboto Condensed Light" panose="02000000000000000000" pitchFamily="2" charset="0"/>
              </a:rPr>
              <a:t> </a:t>
            </a:r>
            <a:r>
              <a:rPr lang="ru-RU" dirty="0" err="1">
                <a:latin typeface="Roboto Condensed Light" panose="02000000000000000000" pitchFamily="2" charset="0"/>
              </a:rPr>
              <a:t>його</a:t>
            </a:r>
            <a:r>
              <a:rPr lang="ru-RU" dirty="0">
                <a:latin typeface="Roboto Condensed Light" panose="02000000000000000000" pitchFamily="2" charset="0"/>
              </a:rPr>
              <a:t> </a:t>
            </a:r>
            <a:r>
              <a:rPr lang="ru-RU" dirty="0" err="1">
                <a:latin typeface="Roboto Condensed Light" panose="02000000000000000000" pitchFamily="2" charset="0"/>
              </a:rPr>
              <a:t>показниками</a:t>
            </a:r>
            <a:r>
              <a:rPr lang="ru-RU" dirty="0">
                <a:latin typeface="Roboto Condensed Light" panose="02000000000000000000" pitchFamily="2" charset="0"/>
              </a:rPr>
              <a:t> (</a:t>
            </a:r>
            <a:r>
              <a:rPr lang="ru-RU" dirty="0" err="1">
                <a:latin typeface="Roboto Condensed Light" panose="02000000000000000000" pitchFamily="2" charset="0"/>
              </a:rPr>
              <a:t>основними</a:t>
            </a:r>
            <a:r>
              <a:rPr lang="ru-RU" dirty="0">
                <a:latin typeface="Roboto Condensed Light" panose="02000000000000000000" pitchFamily="2" charset="0"/>
              </a:rPr>
              <a:t> фондами, </a:t>
            </a:r>
            <a:r>
              <a:rPr lang="ru-RU" dirty="0" err="1">
                <a:latin typeface="Roboto Condensed Light" panose="02000000000000000000" pitchFamily="2" charset="0"/>
              </a:rPr>
              <a:t>дебіторською</a:t>
            </a:r>
            <a:r>
              <a:rPr lang="ru-RU" dirty="0">
                <a:latin typeface="Roboto Condensed Light" panose="02000000000000000000" pitchFamily="2" charset="0"/>
              </a:rPr>
              <a:t> </a:t>
            </a:r>
            <a:r>
              <a:rPr lang="ru-RU" dirty="0" err="1">
                <a:latin typeface="Roboto Condensed Light" panose="02000000000000000000" pitchFamily="2" charset="0"/>
              </a:rPr>
              <a:t>заборгованістю</a:t>
            </a:r>
            <a:r>
              <a:rPr lang="ru-RU" dirty="0">
                <a:latin typeface="Roboto Condensed Light" panose="02000000000000000000" pitchFamily="2" charset="0"/>
              </a:rPr>
              <a:t>, строк </a:t>
            </a:r>
            <a:r>
              <a:rPr lang="ru-RU" dirty="0" err="1">
                <a:latin typeface="Roboto Condensed Light" panose="02000000000000000000" pitchFamily="2" charset="0"/>
              </a:rPr>
              <a:t>виконання</a:t>
            </a:r>
            <a:r>
              <a:rPr lang="ru-RU" dirty="0">
                <a:latin typeface="Roboto Condensed Light" panose="02000000000000000000" pitchFamily="2" charset="0"/>
              </a:rPr>
              <a:t> </a:t>
            </a:r>
            <a:r>
              <a:rPr lang="ru-RU" dirty="0" err="1">
                <a:latin typeface="Roboto Condensed Light" panose="02000000000000000000" pitchFamily="2" charset="0"/>
              </a:rPr>
              <a:t>зобов'язань</a:t>
            </a:r>
            <a:r>
              <a:rPr lang="ru-RU" dirty="0">
                <a:latin typeface="Roboto Condensed Light" panose="02000000000000000000" pitchFamily="2" charset="0"/>
              </a:rPr>
              <a:t> </a:t>
            </a:r>
            <a:r>
              <a:rPr lang="ru-RU" dirty="0" err="1">
                <a:latin typeface="Roboto Condensed Light" panose="02000000000000000000" pitchFamily="2" charset="0"/>
              </a:rPr>
              <a:t>щодо</a:t>
            </a:r>
            <a:r>
              <a:rPr lang="ru-RU" dirty="0">
                <a:latin typeface="Roboto Condensed Light" panose="02000000000000000000" pitchFamily="2" charset="0"/>
              </a:rPr>
              <a:t> </a:t>
            </a:r>
            <a:r>
              <a:rPr lang="ru-RU" dirty="0" err="1">
                <a:latin typeface="Roboto Condensed Light" panose="02000000000000000000" pitchFamily="2" charset="0"/>
              </a:rPr>
              <a:t>якої</a:t>
            </a:r>
            <a:r>
              <a:rPr lang="ru-RU" dirty="0">
                <a:latin typeface="Roboto Condensed Light" panose="02000000000000000000" pitchFamily="2" charset="0"/>
              </a:rPr>
              <a:t> настав, </a:t>
            </a:r>
            <a:r>
              <a:rPr lang="ru-RU" dirty="0" err="1">
                <a:latin typeface="Roboto Condensed Light" panose="02000000000000000000" pitchFamily="2" charset="0"/>
              </a:rPr>
              <a:t>тощо</a:t>
            </a:r>
            <a:r>
              <a:rPr lang="ru-RU" dirty="0">
                <a:latin typeface="Roboto Condensed Light" panose="02000000000000000000" pitchFamily="2" charset="0"/>
              </a:rPr>
              <a:t>), </a:t>
            </a:r>
            <a:r>
              <a:rPr lang="ru-RU" dirty="0" err="1">
                <a:latin typeface="Roboto Condensed Light" panose="02000000000000000000" pitchFamily="2" charset="0"/>
              </a:rPr>
              <a:t>який</a:t>
            </a:r>
            <a:r>
              <a:rPr lang="ru-RU" dirty="0">
                <a:latin typeface="Roboto Condensed Light" panose="02000000000000000000" pitchFamily="2" charset="0"/>
              </a:rPr>
              <a:t> за </a:t>
            </a:r>
            <a:r>
              <a:rPr lang="ru-RU" dirty="0" err="1">
                <a:latin typeface="Roboto Condensed Light" panose="02000000000000000000" pitchFamily="2" charset="0"/>
              </a:rPr>
              <a:t>оцінкою</a:t>
            </a:r>
            <a:r>
              <a:rPr lang="ru-RU" dirty="0">
                <a:latin typeface="Roboto Condensed Light" panose="02000000000000000000" pitchFamily="2" charset="0"/>
              </a:rPr>
              <a:t> </a:t>
            </a:r>
            <a:r>
              <a:rPr lang="ru-RU" dirty="0" err="1">
                <a:latin typeface="Roboto Condensed Light" panose="02000000000000000000" pitchFamily="2" charset="0"/>
              </a:rPr>
              <a:t>сукупної</a:t>
            </a:r>
            <a:r>
              <a:rPr lang="ru-RU" dirty="0">
                <a:latin typeface="Roboto Condensed Light" panose="02000000000000000000" pitchFamily="2" charset="0"/>
              </a:rPr>
              <a:t> </a:t>
            </a:r>
            <a:r>
              <a:rPr lang="ru-RU" dirty="0" err="1">
                <a:latin typeface="Roboto Condensed Light" panose="02000000000000000000" pitchFamily="2" charset="0"/>
              </a:rPr>
              <a:t>вартості</a:t>
            </a:r>
            <a:r>
              <a:rPr lang="ru-RU" dirty="0">
                <a:latin typeface="Roboto Condensed Light" panose="02000000000000000000" pitchFamily="2" charset="0"/>
              </a:rPr>
              <a:t> </a:t>
            </a:r>
            <a:r>
              <a:rPr lang="ru-RU" dirty="0" err="1">
                <a:latin typeface="Roboto Condensed Light" panose="02000000000000000000" pitchFamily="2" charset="0"/>
              </a:rPr>
              <a:t>всіх</a:t>
            </a:r>
            <a:r>
              <a:rPr lang="ru-RU" dirty="0">
                <a:latin typeface="Roboto Condensed Light" panose="02000000000000000000" pitchFamily="2" charset="0"/>
              </a:rPr>
              <a:t> </a:t>
            </a:r>
            <a:r>
              <a:rPr lang="ru-RU" dirty="0" err="1">
                <a:latin typeface="Roboto Condensed Light" panose="02000000000000000000" pitchFamily="2" charset="0"/>
              </a:rPr>
              <a:t>активів</a:t>
            </a:r>
            <a:r>
              <a:rPr lang="ru-RU" dirty="0">
                <a:latin typeface="Roboto Condensed Light" panose="02000000000000000000" pitchFamily="2" charset="0"/>
              </a:rPr>
              <a:t> </a:t>
            </a:r>
            <a:r>
              <a:rPr lang="ru-RU" dirty="0" err="1">
                <a:latin typeface="Roboto Condensed Light" panose="02000000000000000000" pitchFamily="2" charset="0"/>
              </a:rPr>
              <a:t>Боржника</a:t>
            </a:r>
            <a:r>
              <a:rPr lang="ru-RU" dirty="0">
                <a:latin typeface="Roboto Condensed Light" panose="02000000000000000000" pitchFamily="2" charset="0"/>
              </a:rPr>
              <a:t> очевидно не </a:t>
            </a:r>
            <a:r>
              <a:rPr lang="ru-RU" dirty="0" err="1">
                <a:latin typeface="Roboto Condensed Light" panose="02000000000000000000" pitchFamily="2" charset="0"/>
              </a:rPr>
              <a:t>здатний</a:t>
            </a:r>
            <a:r>
              <a:rPr lang="ru-RU" dirty="0">
                <a:latin typeface="Roboto Condensed Light" panose="02000000000000000000" pitchFamily="2" charset="0"/>
              </a:rPr>
              <a:t> </a:t>
            </a:r>
            <a:r>
              <a:rPr lang="ru-RU" dirty="0" err="1">
                <a:latin typeface="Roboto Condensed Light" panose="02000000000000000000" pitchFamily="2" charset="0"/>
              </a:rPr>
              <a:t>забезпечити</a:t>
            </a:r>
            <a:r>
              <a:rPr lang="ru-RU" dirty="0">
                <a:latin typeface="Roboto Condensed Light" panose="02000000000000000000" pitchFamily="2" charset="0"/>
              </a:rPr>
              <a:t> </a:t>
            </a:r>
            <a:r>
              <a:rPr lang="ru-RU" dirty="0" err="1">
                <a:latin typeface="Roboto Condensed Light" panose="02000000000000000000" pitchFamily="2" charset="0"/>
              </a:rPr>
              <a:t>задоволення</a:t>
            </a:r>
            <a:r>
              <a:rPr lang="ru-RU" dirty="0">
                <a:latin typeface="Roboto Condensed Light" panose="02000000000000000000" pitchFamily="2" charset="0"/>
              </a:rPr>
              <a:t> </a:t>
            </a:r>
            <a:r>
              <a:rPr lang="ru-RU" dirty="0" err="1">
                <a:latin typeface="Roboto Condensed Light" panose="02000000000000000000" pitchFamily="2" charset="0"/>
              </a:rPr>
              <a:t>вимог</a:t>
            </a:r>
            <a:r>
              <a:rPr lang="ru-RU" dirty="0">
                <a:latin typeface="Roboto Condensed Light" panose="02000000000000000000" pitchFamily="2" charset="0"/>
              </a:rPr>
              <a:t> </a:t>
            </a:r>
            <a:r>
              <a:rPr lang="ru-RU" dirty="0" err="1">
                <a:latin typeface="Roboto Condensed Light" panose="02000000000000000000" pitchFamily="2" charset="0"/>
              </a:rPr>
              <a:t>виконання</a:t>
            </a:r>
            <a:r>
              <a:rPr lang="ru-RU" dirty="0">
                <a:latin typeface="Roboto Condensed Light" panose="02000000000000000000" pitchFamily="2" charset="0"/>
              </a:rPr>
              <a:t> </a:t>
            </a:r>
            <a:r>
              <a:rPr lang="ru-RU" dirty="0" err="1">
                <a:latin typeface="Roboto Condensed Light" panose="02000000000000000000" pitchFamily="2" charset="0"/>
              </a:rPr>
              <a:t>зобов'язань</a:t>
            </a:r>
            <a:r>
              <a:rPr lang="ru-RU" dirty="0">
                <a:latin typeface="Roboto Condensed Light" panose="02000000000000000000" pitchFamily="2" charset="0"/>
              </a:rPr>
              <a:t> перед </a:t>
            </a:r>
            <a:r>
              <a:rPr lang="ru-RU" dirty="0" err="1">
                <a:latin typeface="Roboto Condensed Light" panose="02000000000000000000" pitchFamily="2" charset="0"/>
              </a:rPr>
              <a:t>всіма</a:t>
            </a:r>
            <a:r>
              <a:rPr lang="ru-RU" dirty="0">
                <a:latin typeface="Roboto Condensed Light" panose="02000000000000000000" pitchFamily="2" charset="0"/>
              </a:rPr>
              <a:t> кредиторами, строк </a:t>
            </a:r>
            <a:r>
              <a:rPr lang="ru-RU" dirty="0" err="1">
                <a:latin typeface="Roboto Condensed Light" panose="02000000000000000000" pitchFamily="2" charset="0"/>
              </a:rPr>
              <a:t>виконання</a:t>
            </a:r>
            <a:r>
              <a:rPr lang="ru-RU" dirty="0">
                <a:latin typeface="Roboto Condensed Light" panose="02000000000000000000" pitchFamily="2" charset="0"/>
              </a:rPr>
              <a:t> </a:t>
            </a:r>
            <a:r>
              <a:rPr lang="ru-RU" dirty="0" err="1">
                <a:latin typeface="Roboto Condensed Light" panose="02000000000000000000" pitchFamily="2" charset="0"/>
              </a:rPr>
              <a:t>яких</a:t>
            </a:r>
            <a:r>
              <a:rPr lang="ru-RU" dirty="0">
                <a:latin typeface="Roboto Condensed Light" panose="02000000000000000000" pitchFamily="2" charset="0"/>
              </a:rPr>
              <a:t> настав, </a:t>
            </a:r>
            <a:r>
              <a:rPr lang="ru-RU" dirty="0" err="1">
                <a:latin typeface="Roboto Condensed Light" panose="02000000000000000000" pitchFamily="2" charset="0"/>
              </a:rPr>
              <a:t>ні</a:t>
            </a:r>
            <a:r>
              <a:rPr lang="ru-RU" dirty="0">
                <a:latin typeface="Roboto Condensed Light" panose="02000000000000000000" pitchFamily="2" charset="0"/>
              </a:rPr>
              <a:t> у </a:t>
            </a:r>
            <a:r>
              <a:rPr lang="ru-RU" dirty="0" err="1">
                <a:latin typeface="Roboto Condensed Light" panose="02000000000000000000" pitchFamily="2" charset="0"/>
              </a:rPr>
              <a:t>добровільному</a:t>
            </a:r>
            <a:r>
              <a:rPr lang="ru-RU" dirty="0">
                <a:latin typeface="Roboto Condensed Light" panose="02000000000000000000" pitchFamily="2" charset="0"/>
              </a:rPr>
              <a:t>, </a:t>
            </a:r>
            <a:r>
              <a:rPr lang="ru-RU" dirty="0" err="1">
                <a:latin typeface="Roboto Condensed Light" panose="02000000000000000000" pitchFamily="2" charset="0"/>
              </a:rPr>
              <a:t>ні</a:t>
            </a:r>
            <a:r>
              <a:rPr lang="ru-RU" dirty="0">
                <a:latin typeface="Roboto Condensed Light" panose="02000000000000000000" pitchFamily="2" charset="0"/>
              </a:rPr>
              <a:t> у </a:t>
            </a:r>
            <a:r>
              <a:rPr lang="ru-RU" dirty="0" err="1">
                <a:latin typeface="Roboto Condensed Light" panose="02000000000000000000" pitchFamily="2" charset="0"/>
              </a:rPr>
              <a:t>передбаченому</a:t>
            </a:r>
            <a:r>
              <a:rPr lang="ru-RU" dirty="0">
                <a:latin typeface="Roboto Condensed Light" panose="02000000000000000000" pitchFamily="2" charset="0"/>
              </a:rPr>
              <a:t> законом </a:t>
            </a:r>
            <a:r>
              <a:rPr lang="ru-RU" dirty="0" err="1">
                <a:latin typeface="Roboto Condensed Light" panose="02000000000000000000" pitchFamily="2" charset="0"/>
              </a:rPr>
              <a:t>примусовому</a:t>
            </a:r>
            <a:r>
              <a:rPr lang="ru-RU" dirty="0">
                <a:latin typeface="Roboto Condensed Light" panose="02000000000000000000" pitchFamily="2" charset="0"/>
              </a:rPr>
              <a:t> порядку. </a:t>
            </a:r>
          </a:p>
          <a:p>
            <a:pPr algn="just"/>
            <a:endParaRPr lang="ru-RU" sz="200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21798" y="0"/>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08608" y="461665"/>
            <a:ext cx="10897890" cy="40040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latin typeface="Roboto Condensed Light" panose="02000000000000000000" pitchFamily="2" charset="0"/>
                <a:ea typeface="Roboto Condensed Light" panose="02000000000000000000" pitchFamily="2" charset="0"/>
              </a:rPr>
              <a:t>Постанова КГС ВС від 15.06.2021 у справі № 910/2971/20 </a:t>
            </a:r>
            <a:endParaRPr lang="uk-UA" sz="20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268821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71916" y="918186"/>
            <a:ext cx="11719456" cy="5113646"/>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r>
              <a:rPr lang="uk-UA" dirty="0">
                <a:latin typeface="Roboto Condensed Light" panose="02000000000000000000" pitchFamily="2" charset="0"/>
              </a:rPr>
              <a:t>Притягнення керівників, засновників (учасників, акціонерів) боржника, інших осіб боржника до солідарної та субсидіарної відповідальності </a:t>
            </a:r>
            <a:r>
              <a:rPr lang="uk-UA" b="1" dirty="0">
                <a:latin typeface="Roboto Condensed Light" panose="02000000000000000000" pitchFamily="2" charset="0"/>
              </a:rPr>
              <a:t>є </a:t>
            </a:r>
            <a:r>
              <a:rPr lang="uk-UA" b="1" dirty="0">
                <a:solidFill>
                  <a:srgbClr val="FFFF00"/>
                </a:solidFill>
                <a:latin typeface="Roboto Condensed Light" panose="02000000000000000000" pitchFamily="2" charset="0"/>
              </a:rPr>
              <a:t>винятковим механізмом відновлення порушених прав кредиторів</a:t>
            </a:r>
            <a:r>
              <a:rPr lang="uk-UA" dirty="0">
                <a:latin typeface="Roboto Condensed Light" panose="02000000000000000000" pitchFamily="2" charset="0"/>
              </a:rPr>
              <a:t>. Істотна та явна диспропорція між зобов'язаннями та активами по суті неплатоспроможного боржника та </a:t>
            </a:r>
            <a:r>
              <a:rPr lang="uk-UA" b="1" dirty="0">
                <a:solidFill>
                  <a:srgbClr val="FFFF00"/>
                </a:solidFill>
                <a:latin typeface="Roboto Condensed Light" panose="02000000000000000000" pitchFamily="2" charset="0"/>
              </a:rPr>
              <a:t>непоінформованість про це кредиторів цілком очевидно порушують права останніх</a:t>
            </a:r>
            <a:r>
              <a:rPr lang="uk-UA" dirty="0">
                <a:latin typeface="Roboto Condensed Light" panose="02000000000000000000" pitchFamily="2" charset="0"/>
              </a:rPr>
              <a:t>. У зв'язку з цим </a:t>
            </a:r>
            <a:r>
              <a:rPr lang="uk-UA" b="1" dirty="0">
                <a:latin typeface="Roboto Condensed Light" panose="02000000000000000000" pitchFamily="2" charset="0"/>
              </a:rPr>
              <a:t>для захисту майнових інтересів кредиторів боржника запроваджено правове регулювання своєчасного інформування керівником юридичної особи його кредиторів про неплатоспроможність</a:t>
            </a:r>
            <a:r>
              <a:rPr lang="uk-UA" dirty="0">
                <a:latin typeface="Roboto Condensed Light" panose="02000000000000000000" pitchFamily="2" charset="0"/>
              </a:rPr>
              <a:t> (недостатність майна) боржника</a:t>
            </a:r>
            <a:r>
              <a:rPr lang="uk-UA" dirty="0" smtClean="0">
                <a:latin typeface="Roboto Condensed Light" panose="02000000000000000000" pitchFamily="2" charset="0"/>
              </a:rPr>
              <a:t>.</a:t>
            </a:r>
          </a:p>
          <a:p>
            <a:pPr algn="just"/>
            <a:endParaRPr lang="uk-UA" dirty="0">
              <a:latin typeface="Roboto Condensed Light" panose="02000000000000000000" pitchFamily="2" charset="0"/>
            </a:endParaRPr>
          </a:p>
          <a:p>
            <a:pPr algn="just"/>
            <a:r>
              <a:rPr lang="uk-UA" b="1" dirty="0" smtClean="0">
                <a:latin typeface="Roboto Condensed Light" panose="02000000000000000000" pitchFamily="2" charset="0"/>
              </a:rPr>
              <a:t>Сутність </a:t>
            </a:r>
            <a:r>
              <a:rPr lang="uk-UA" b="1" dirty="0">
                <a:latin typeface="Roboto Condensed Light" panose="02000000000000000000" pitchFamily="2" charset="0"/>
              </a:rPr>
              <a:t>солідарної відповідальності</a:t>
            </a:r>
            <a:r>
              <a:rPr lang="uk-UA" dirty="0">
                <a:latin typeface="Roboto Condensed Light" panose="02000000000000000000" pitchFamily="2" charset="0"/>
              </a:rPr>
              <a:t> </a:t>
            </a:r>
            <a:r>
              <a:rPr lang="uk-UA" b="1" dirty="0">
                <a:latin typeface="Roboto Condensed Light" panose="02000000000000000000" pitchFamily="2" charset="0"/>
              </a:rPr>
              <a:t>полягає у залученні керівника боржника – юридичної особи </a:t>
            </a:r>
            <a:r>
              <a:rPr lang="uk-UA" dirty="0">
                <a:latin typeface="Roboto Condensed Light" panose="02000000000000000000" pitchFamily="2" charset="0"/>
              </a:rPr>
              <a:t>щодо якої здійснюється провадження у справі про банкрутство, </a:t>
            </a:r>
            <a:r>
              <a:rPr lang="uk-UA" b="1" dirty="0">
                <a:latin typeface="Roboto Condensed Light" panose="02000000000000000000" pitchFamily="2" charset="0"/>
              </a:rPr>
              <a:t>до солідарного обов’язку з виконання грошових зобов'язань боржника як правового механізму захисту та </a:t>
            </a:r>
            <a:r>
              <a:rPr lang="uk-UA" b="1" dirty="0">
                <a:solidFill>
                  <a:srgbClr val="FFFF00"/>
                </a:solidFill>
                <a:latin typeface="Roboto Condensed Light" panose="02000000000000000000" pitchFamily="2" charset="0"/>
              </a:rPr>
              <a:t>відновлення прав кредиторів, які будучи своєчасно необізнаними з його вини про стан неплатоспроможності боржника</a:t>
            </a:r>
            <a:r>
              <a:rPr lang="uk-UA" dirty="0">
                <a:latin typeface="Roboto Condensed Light" panose="02000000000000000000" pitchFamily="2" charset="0"/>
              </a:rPr>
              <a:t>, а саме про суттєву диспропорцію між обсягом зобов'язань боржника і розміром його активів, вступили з ним у правовідносини (хоча могли б не вступати) внаслідок чого позбавлені можливості задовольнити наявні в них вимоги до боржника.</a:t>
            </a:r>
          </a:p>
          <a:p>
            <a:pPr algn="just"/>
            <a:endParaRPr lang="uk-UA" dirty="0">
              <a:latin typeface="Roboto Condensed Light" panose="02000000000000000000" pitchFamily="2" charset="0"/>
            </a:endParaRPr>
          </a:p>
          <a:p>
            <a:pPr algn="just"/>
            <a:r>
              <a:rPr lang="uk-UA" dirty="0">
                <a:latin typeface="Roboto Condensed Light" panose="02000000000000000000" pitchFamily="2" charset="0"/>
              </a:rPr>
              <a:t>Тлумачення змісту частини шостої статті 34 </a:t>
            </a:r>
            <a:r>
              <a:rPr lang="uk-UA" dirty="0" err="1">
                <a:latin typeface="Roboto Condensed Light" panose="02000000000000000000" pitchFamily="2" charset="0"/>
              </a:rPr>
              <a:t>КУзПБ</a:t>
            </a:r>
            <a:r>
              <a:rPr lang="uk-UA" dirty="0">
                <a:latin typeface="Roboto Condensed Light" panose="02000000000000000000" pitchFamily="2" charset="0"/>
              </a:rPr>
              <a:t> свідчить, що </a:t>
            </a:r>
            <a:r>
              <a:rPr lang="uk-UA" b="1" dirty="0">
                <a:latin typeface="Roboto Condensed Light" panose="02000000000000000000" pitchFamily="2" charset="0"/>
              </a:rPr>
              <a:t>суб'єктом солідарної відповідальності </a:t>
            </a:r>
            <a:r>
              <a:rPr lang="uk-UA" dirty="0">
                <a:latin typeface="Roboto Condensed Light" panose="02000000000000000000" pitchFamily="2" charset="0"/>
              </a:rPr>
              <a:t>є виключно </a:t>
            </a:r>
            <a:r>
              <a:rPr lang="uk-UA" b="1" dirty="0">
                <a:latin typeface="Roboto Condensed Light" panose="02000000000000000000" pitchFamily="2" charset="0"/>
              </a:rPr>
              <a:t>керівник боржника</a:t>
            </a:r>
            <a:r>
              <a:rPr lang="uk-UA" dirty="0">
                <a:latin typeface="Roboto Condensed Light" panose="02000000000000000000" pitchFamily="2" charset="0"/>
              </a:rPr>
              <a:t>, в тому числі колишній керівник, оскільки наведена норма не містить жодних обмежень покладення такої відповідальності на керівника боржника, </a:t>
            </a:r>
            <a:r>
              <a:rPr lang="uk-UA" b="1" dirty="0">
                <a:latin typeface="Roboto Condensed Light" panose="02000000000000000000" pitchFamily="2" charset="0"/>
              </a:rPr>
              <a:t>повноваження якого</a:t>
            </a:r>
            <a:r>
              <a:rPr lang="uk-UA" dirty="0">
                <a:latin typeface="Roboto Condensed Light" panose="02000000000000000000" pitchFamily="2" charset="0"/>
              </a:rPr>
              <a:t> на час відкриття/здійснення провадження у справі про банкрутство </a:t>
            </a:r>
            <a:r>
              <a:rPr lang="uk-UA" b="1" dirty="0">
                <a:latin typeface="Roboto Condensed Light" panose="02000000000000000000" pitchFamily="2" charset="0"/>
              </a:rPr>
              <a:t>припинились</a:t>
            </a:r>
            <a:r>
              <a:rPr lang="uk-UA" dirty="0">
                <a:latin typeface="Roboto Condensed Light" panose="02000000000000000000" pitchFamily="2" charset="0"/>
              </a:rPr>
              <a:t>. </a:t>
            </a:r>
          </a:p>
          <a:p>
            <a:pPr algn="just"/>
            <a:endParaRPr lang="ru-RU" sz="200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917728" y="-18790"/>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31756" y="420112"/>
            <a:ext cx="10897890" cy="40040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09.06.2022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904/76/21</a:t>
            </a:r>
          </a:p>
        </p:txBody>
      </p:sp>
    </p:spTree>
    <p:extLst>
      <p:ext uri="{BB962C8B-B14F-4D97-AF65-F5344CB8AC3E}">
        <p14:creationId xmlns:p14="http://schemas.microsoft.com/office/powerpoint/2010/main" val="409296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71917" y="1001666"/>
            <a:ext cx="11724152" cy="5030166"/>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r>
              <a:rPr lang="uk-UA" sz="2000" dirty="0" smtClean="0">
                <a:latin typeface="Roboto Condensed Light" panose="02000000000000000000" pitchFamily="2" charset="0"/>
              </a:rPr>
              <a:t>Тлумачення </a:t>
            </a:r>
            <a:r>
              <a:rPr lang="uk-UA" sz="2000" dirty="0">
                <a:latin typeface="Roboto Condensed Light" panose="02000000000000000000" pitchFamily="2" charset="0"/>
              </a:rPr>
              <a:t>норм статей 13, 92 ЦК України у взаємозв'язку з положеннями статті 34 </a:t>
            </a:r>
            <a:r>
              <a:rPr lang="uk-UA" sz="2000" dirty="0" err="1">
                <a:latin typeface="Roboto Condensed Light" panose="02000000000000000000" pitchFamily="2" charset="0"/>
              </a:rPr>
              <a:t>КУзПБ</a:t>
            </a:r>
            <a:r>
              <a:rPr lang="uk-UA" sz="2000" dirty="0">
                <a:latin typeface="Roboto Condensed Light" panose="02000000000000000000" pitchFamily="2" charset="0"/>
              </a:rPr>
              <a:t> свідчить, що </a:t>
            </a:r>
            <a:r>
              <a:rPr lang="uk-UA" sz="2000" b="1" dirty="0">
                <a:solidFill>
                  <a:srgbClr val="FFFF00"/>
                </a:solidFill>
                <a:latin typeface="Roboto Condensed Light" panose="02000000000000000000" pitchFamily="2" charset="0"/>
              </a:rPr>
              <a:t>керівник боржника зобов'язаний діяти добросовісно, розумно не лише по відношенню до юридичної особи, а й щодо кредиторів</a:t>
            </a:r>
            <a:r>
              <a:rPr lang="uk-UA" sz="2000" dirty="0">
                <a:latin typeface="Roboto Condensed Light" panose="02000000000000000000" pitchFamily="2" charset="0"/>
              </a:rPr>
              <a:t> та враховуючи права та законні інтереси останніх, зокрема,</a:t>
            </a:r>
            <a:r>
              <a:rPr lang="uk-UA" sz="2000" b="1" dirty="0">
                <a:latin typeface="Roboto Condensed Light" panose="02000000000000000000" pitchFamily="2" charset="0"/>
              </a:rPr>
              <a:t> </a:t>
            </a:r>
            <a:r>
              <a:rPr lang="uk-UA" sz="2000" b="1" dirty="0">
                <a:solidFill>
                  <a:srgbClr val="FFFF00"/>
                </a:solidFill>
                <a:latin typeface="Roboto Condensed Light" panose="02000000000000000000" pitchFamily="2" charset="0"/>
              </a:rPr>
              <a:t>повинен своєчасно їх інформувати про стан неплатоспроможності боржника, сприяти їм в отриманні такої інформації, що має вплив на прийняття ними рішень щодо порядку взаємодії з боржником</a:t>
            </a:r>
            <a:r>
              <a:rPr lang="uk-UA" sz="2000" dirty="0">
                <a:latin typeface="Roboto Condensed Light" panose="02000000000000000000" pitchFamily="2" charset="0"/>
              </a:rPr>
              <a:t>.</a:t>
            </a:r>
          </a:p>
          <a:p>
            <a:pPr algn="just"/>
            <a:endParaRPr lang="uk-UA" sz="2000" b="1" dirty="0">
              <a:latin typeface="Roboto Condensed Light" panose="02000000000000000000" pitchFamily="2" charset="0"/>
            </a:endParaRPr>
          </a:p>
          <a:p>
            <a:pPr algn="just"/>
            <a:r>
              <a:rPr lang="uk-UA" sz="2000" dirty="0">
                <a:latin typeface="Roboto Condensed Light" panose="02000000000000000000" pitchFamily="2" charset="0"/>
              </a:rPr>
              <a:t>Невиконання керівником вимог абзацу першого частини шостої статті 34 </a:t>
            </a:r>
            <a:r>
              <a:rPr lang="uk-UA" sz="2000" dirty="0" err="1">
                <a:latin typeface="Roboto Condensed Light" panose="02000000000000000000" pitchFamily="2" charset="0"/>
              </a:rPr>
              <a:t>КУзПБ</a:t>
            </a:r>
            <a:r>
              <a:rPr lang="uk-UA" sz="2000" dirty="0">
                <a:latin typeface="Roboto Condensed Light" panose="02000000000000000000" pitchFamily="2" charset="0"/>
              </a:rPr>
              <a:t> щодо звернення до суду в місячний строк за наявності визначених цією нормою підстав із заявою про відкриття провадження у справі про банкрутство боржника </a:t>
            </a:r>
            <a:r>
              <a:rPr lang="uk-UA" sz="2000" b="1" dirty="0">
                <a:solidFill>
                  <a:srgbClr val="FFFF00"/>
                </a:solidFill>
                <a:latin typeface="Roboto Condensed Light" panose="02000000000000000000" pitchFamily="2" charset="0"/>
              </a:rPr>
              <a:t>свідчить по суті про недобросовісне приховування ним від кредиторів інформації щодо незадовільного майнового становища боржника</a:t>
            </a:r>
            <a:r>
              <a:rPr lang="uk-UA" sz="2000" dirty="0">
                <a:latin typeface="Roboto Condensed Light" panose="02000000000000000000" pitchFamily="2" charset="0"/>
              </a:rPr>
              <a:t>. </a:t>
            </a:r>
          </a:p>
          <a:p>
            <a:pPr algn="just"/>
            <a:endParaRPr lang="uk-UA" sz="2000" b="1" dirty="0">
              <a:latin typeface="Roboto Condensed Light" panose="02000000000000000000" pitchFamily="2" charset="0"/>
            </a:endParaRPr>
          </a:p>
          <a:p>
            <a:pPr algn="just"/>
            <a:r>
              <a:rPr lang="uk-UA" sz="2000" dirty="0">
                <a:latin typeface="Roboto Condensed Light" panose="02000000000000000000" pitchFamily="2" charset="0"/>
              </a:rPr>
              <a:t>Така поведінка керівника боржника</a:t>
            </a:r>
            <a:r>
              <a:rPr lang="uk-UA" sz="2000" b="1" dirty="0">
                <a:latin typeface="Roboto Condensed Light" panose="02000000000000000000" pitchFamily="2" charset="0"/>
              </a:rPr>
              <a:t> </a:t>
            </a:r>
            <a:r>
              <a:rPr lang="uk-UA" sz="2000" b="1" dirty="0">
                <a:solidFill>
                  <a:srgbClr val="FFFF00"/>
                </a:solidFill>
                <a:latin typeface="Roboto Condensed Light" panose="02000000000000000000" pitchFamily="2" charset="0"/>
              </a:rPr>
              <a:t>має наслідком нерозумне та недобросовісне прийняття неплатоспроможним боржником додаткових боргових зобов'язань</a:t>
            </a:r>
            <a:r>
              <a:rPr lang="uk-UA" sz="2000" dirty="0">
                <a:latin typeface="Roboto Condensed Light" panose="02000000000000000000" pitchFamily="2" charset="0"/>
              </a:rPr>
              <a:t> за умов, коли не можуть бути виконані існуючі</a:t>
            </a:r>
            <a:r>
              <a:rPr lang="uk-UA" sz="2000" b="1" dirty="0">
                <a:latin typeface="Roboto Condensed Light" panose="02000000000000000000" pitchFamily="2" charset="0"/>
              </a:rPr>
              <a:t>, </a:t>
            </a:r>
            <a:r>
              <a:rPr lang="uk-UA" sz="2000" b="1" dirty="0">
                <a:solidFill>
                  <a:srgbClr val="FFFF00"/>
                </a:solidFill>
                <a:latin typeface="Roboto Condensed Light" panose="02000000000000000000" pitchFamily="2" charset="0"/>
              </a:rPr>
              <a:t>свідому неможливість задоволення боржником вимог нових кредиторів від яких були приховані дійсні факти</a:t>
            </a:r>
            <a:r>
              <a:rPr lang="uk-UA" sz="2000" b="1" dirty="0">
                <a:latin typeface="Roboto Condensed Light" panose="02000000000000000000" pitchFamily="2" charset="0"/>
              </a:rPr>
              <a:t>, </a:t>
            </a:r>
            <a:r>
              <a:rPr lang="uk-UA" sz="2000" dirty="0">
                <a:latin typeface="Roboto Condensed Light" panose="02000000000000000000" pitchFamily="2" charset="0"/>
              </a:rPr>
              <a:t>і як наслідок виникнення збитків в цих кредиторів введених в оману щодо стану платоспроможності боржника</a:t>
            </a:r>
            <a:r>
              <a:rPr lang="uk-UA" sz="2000" dirty="0" smtClean="0">
                <a:latin typeface="Roboto Condensed Light" panose="02000000000000000000" pitchFamily="2" charset="0"/>
              </a:rPr>
              <a:t>.</a:t>
            </a:r>
            <a:endParaRPr lang="ru-RU" sz="20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21797" y="0"/>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31756" y="503592"/>
            <a:ext cx="10897890" cy="40040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09.06.2022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904/76/21</a:t>
            </a:r>
          </a:p>
        </p:txBody>
      </p:sp>
    </p:spTree>
    <p:extLst>
      <p:ext uri="{BB962C8B-B14F-4D97-AF65-F5344CB8AC3E}">
        <p14:creationId xmlns:p14="http://schemas.microsoft.com/office/powerpoint/2010/main" val="51177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73620" y="951105"/>
            <a:ext cx="11857173" cy="5080727"/>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r>
              <a:rPr lang="uk-UA" dirty="0">
                <a:latin typeface="Roboto Condensed Light" panose="02000000000000000000" pitchFamily="2" charset="0"/>
              </a:rPr>
              <a:t>Тлумачення абзацу другого частини шостої статті 34 КУЗПБ із застосуванням філологічного та логічного способів його інтерпретації для цілей покладення на керівника боржника, у разі допущення ним порушення вимог наведених в абзаці першому цієї норми, солідарної відповідальності за незадоволення вимог кредиторів дозволяє виокремити такі </a:t>
            </a:r>
            <a:r>
              <a:rPr lang="uk-UA" b="1" dirty="0">
                <a:solidFill>
                  <a:srgbClr val="FFFF00"/>
                </a:solidFill>
                <a:latin typeface="Roboto Condensed Light" panose="02000000000000000000" pitchFamily="2" charset="0"/>
              </a:rPr>
              <a:t>два взаємопов’язаних між собою</a:t>
            </a:r>
            <a:r>
              <a:rPr lang="uk-UA" dirty="0">
                <a:solidFill>
                  <a:srgbClr val="FFFF00"/>
                </a:solidFill>
                <a:latin typeface="Roboto Condensed Light" panose="02000000000000000000" pitchFamily="2" charset="0"/>
              </a:rPr>
              <a:t> </a:t>
            </a:r>
            <a:r>
              <a:rPr lang="uk-UA" b="1" dirty="0">
                <a:solidFill>
                  <a:srgbClr val="FFFF00"/>
                </a:solidFill>
                <a:latin typeface="Roboto Condensed Light" panose="02000000000000000000" pitchFamily="2" charset="0"/>
              </a:rPr>
              <a:t>етапи порядку її застосування</a:t>
            </a:r>
            <a:r>
              <a:rPr lang="uk-UA" dirty="0" smtClean="0">
                <a:latin typeface="Roboto Condensed Light" panose="02000000000000000000" pitchFamily="2" charset="0"/>
              </a:rPr>
              <a:t>:</a:t>
            </a:r>
          </a:p>
          <a:p>
            <a:pPr algn="just"/>
            <a:r>
              <a:rPr lang="uk-UA" b="1" dirty="0" smtClean="0">
                <a:solidFill>
                  <a:srgbClr val="FFFF00"/>
                </a:solidFill>
                <a:latin typeface="Roboto Condensed Light" panose="02000000000000000000" pitchFamily="2" charset="0"/>
              </a:rPr>
              <a:t>І </a:t>
            </a:r>
            <a:r>
              <a:rPr lang="uk-UA" b="1" dirty="0">
                <a:solidFill>
                  <a:srgbClr val="FFFF00"/>
                </a:solidFill>
                <a:latin typeface="Roboto Condensed Light" panose="02000000000000000000" pitchFamily="2" charset="0"/>
              </a:rPr>
              <a:t>етап</a:t>
            </a:r>
            <a:r>
              <a:rPr lang="uk-UA" dirty="0">
                <a:solidFill>
                  <a:srgbClr val="FFFF00"/>
                </a:solidFill>
                <a:latin typeface="Roboto Condensed Light" panose="02000000000000000000" pitchFamily="2" charset="0"/>
              </a:rPr>
              <a:t> – </a:t>
            </a:r>
            <a:r>
              <a:rPr lang="uk-UA" b="1" dirty="0">
                <a:solidFill>
                  <a:srgbClr val="FFFF00"/>
                </a:solidFill>
                <a:latin typeface="Roboto Condensed Light" panose="02000000000000000000" pitchFamily="2" charset="0"/>
              </a:rPr>
              <a:t>розгляд господарським судом питання</a:t>
            </a:r>
            <a:r>
              <a:rPr lang="uk-UA" dirty="0">
                <a:solidFill>
                  <a:srgbClr val="FFFF00"/>
                </a:solidFill>
                <a:latin typeface="Roboto Condensed Light" panose="02000000000000000000" pitchFamily="2" charset="0"/>
              </a:rPr>
              <a:t> </a:t>
            </a:r>
            <a:r>
              <a:rPr lang="uk-UA" b="1" dirty="0">
                <a:solidFill>
                  <a:srgbClr val="FFFF00"/>
                </a:solidFill>
                <a:latin typeface="Roboto Condensed Light" panose="02000000000000000000" pitchFamily="2" charset="0"/>
              </a:rPr>
              <a:t>наявності підстав</a:t>
            </a:r>
            <a:r>
              <a:rPr lang="uk-UA" dirty="0">
                <a:solidFill>
                  <a:srgbClr val="FFFF00"/>
                </a:solidFill>
                <a:latin typeface="Roboto Condensed Light" panose="02000000000000000000" pitchFamily="2" charset="0"/>
              </a:rPr>
              <a:t> </a:t>
            </a:r>
            <a:r>
              <a:rPr lang="uk-UA" b="1" dirty="0">
                <a:solidFill>
                  <a:srgbClr val="FFFF00"/>
                </a:solidFill>
                <a:latin typeface="Roboto Condensed Light" panose="02000000000000000000" pitchFamily="2" charset="0"/>
              </a:rPr>
              <a:t>для покладення на керівника боржника солідарної відповідальності</a:t>
            </a:r>
            <a:r>
              <a:rPr lang="uk-UA" dirty="0">
                <a:latin typeface="Roboto Condensed Light" panose="02000000000000000000" pitchFamily="2" charset="0"/>
              </a:rPr>
              <a:t>, що передбачає з'ясування дотримання керівником боржника вимог абзацу першого цієї норми, в тому числі наявності ознак загрози неплатоспроможності, моменту виникнення загрози неплатоспроможності боржника, належного та своєчасного виконання відповідного обов'язку керівником боржника тощо; </a:t>
            </a:r>
          </a:p>
          <a:p>
            <a:pPr algn="just"/>
            <a:r>
              <a:rPr lang="ru-RU" b="1" dirty="0">
                <a:solidFill>
                  <a:srgbClr val="FFFF00"/>
                </a:solidFill>
                <a:latin typeface="Roboto Condensed Light" panose="02000000000000000000" pitchFamily="2" charset="0"/>
              </a:rPr>
              <a:t>ІІ </a:t>
            </a:r>
            <a:r>
              <a:rPr lang="ru-RU" b="1" dirty="0" err="1">
                <a:solidFill>
                  <a:srgbClr val="FFFF00"/>
                </a:solidFill>
                <a:latin typeface="Roboto Condensed Light" panose="02000000000000000000" pitchFamily="2" charset="0"/>
              </a:rPr>
              <a:t>етап</a:t>
            </a:r>
            <a:r>
              <a:rPr lang="ru-RU" b="1" dirty="0">
                <a:solidFill>
                  <a:srgbClr val="FFFF00"/>
                </a:solidFill>
                <a:latin typeface="Roboto Condensed Light" panose="02000000000000000000" pitchFamily="2" charset="0"/>
              </a:rPr>
              <a:t> </a:t>
            </a:r>
            <a:r>
              <a:rPr lang="ru-RU"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звернення</a:t>
            </a:r>
            <a:r>
              <a:rPr lang="ru-RU"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кредиторів</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після</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встановлення</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ухвалою</a:t>
            </a:r>
            <a:r>
              <a:rPr lang="ru-RU" b="1" dirty="0">
                <a:solidFill>
                  <a:srgbClr val="FFFF00"/>
                </a:solidFill>
                <a:latin typeface="Roboto Condensed Light" panose="02000000000000000000" pitchFamily="2" charset="0"/>
              </a:rPr>
              <a:t> суду </a:t>
            </a:r>
            <a:r>
              <a:rPr lang="ru-RU" b="1" dirty="0" err="1">
                <a:solidFill>
                  <a:srgbClr val="FFFF00"/>
                </a:solidFill>
                <a:latin typeface="Roboto Condensed Light" panose="02000000000000000000" pitchFamily="2" charset="0"/>
              </a:rPr>
              <a:t>порушення</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зі</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сторони</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керівника</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боржника</a:t>
            </a:r>
            <a:r>
              <a:rPr lang="ru-RU" b="1" dirty="0">
                <a:solidFill>
                  <a:srgbClr val="FFFF00"/>
                </a:solidFill>
                <a:latin typeface="Roboto Condensed Light" panose="02000000000000000000" pitchFamily="2" charset="0"/>
              </a:rPr>
              <a:t>) з </a:t>
            </a:r>
            <a:r>
              <a:rPr lang="ru-RU" b="1" dirty="0" err="1">
                <a:solidFill>
                  <a:srgbClr val="FFFF00"/>
                </a:solidFill>
                <a:latin typeface="Roboto Condensed Light" panose="02000000000000000000" pitchFamily="2" charset="0"/>
              </a:rPr>
              <a:t>грошовими</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вимогами</a:t>
            </a:r>
            <a:r>
              <a:rPr lang="ru-RU" dirty="0">
                <a:solidFill>
                  <a:srgbClr val="FFFF00"/>
                </a:solidFill>
                <a:latin typeface="Roboto Condensed Light" panose="02000000000000000000" pitchFamily="2" charset="0"/>
              </a:rPr>
              <a:t> </a:t>
            </a:r>
            <a:r>
              <a:rPr lang="ru-RU" dirty="0">
                <a:latin typeface="Roboto Condensed Light" panose="02000000000000000000" pitchFamily="2" charset="0"/>
              </a:rPr>
              <a:t>(</a:t>
            </a:r>
            <a:r>
              <a:rPr lang="ru-RU" dirty="0" err="1">
                <a:latin typeface="Roboto Condensed Light" panose="02000000000000000000" pitchFamily="2" charset="0"/>
              </a:rPr>
              <a:t>попередньо</a:t>
            </a:r>
            <a:r>
              <a:rPr lang="ru-RU" dirty="0">
                <a:latin typeface="Roboto Condensed Light" panose="02000000000000000000" pitchFamily="2" charset="0"/>
              </a:rPr>
              <a:t> </a:t>
            </a:r>
            <a:r>
              <a:rPr lang="ru-RU" dirty="0" err="1">
                <a:latin typeface="Roboto Condensed Light" panose="02000000000000000000" pitchFamily="2" charset="0"/>
              </a:rPr>
              <a:t>визнаними</a:t>
            </a:r>
            <a:r>
              <a:rPr lang="ru-RU" dirty="0">
                <a:latin typeface="Roboto Condensed Light" panose="02000000000000000000" pitchFamily="2" charset="0"/>
              </a:rPr>
              <a:t> судом) </a:t>
            </a:r>
            <a:r>
              <a:rPr lang="ru-RU" b="1" dirty="0">
                <a:solidFill>
                  <a:srgbClr val="FFFF00"/>
                </a:solidFill>
                <a:latin typeface="Roboto Condensed Light" panose="02000000000000000000" pitchFamily="2" charset="0"/>
              </a:rPr>
              <a:t>до </a:t>
            </a:r>
            <a:r>
              <a:rPr lang="ru-RU" b="1" dirty="0" err="1">
                <a:solidFill>
                  <a:srgbClr val="FFFF00"/>
                </a:solidFill>
                <a:latin typeface="Roboto Condensed Light" panose="02000000000000000000" pitchFamily="2" charset="0"/>
              </a:rPr>
              <a:t>керівника</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боржника</a:t>
            </a:r>
            <a:r>
              <a:rPr lang="ru-RU" dirty="0">
                <a:solidFill>
                  <a:srgbClr val="FFFF00"/>
                </a:solidFill>
                <a:latin typeface="Roboto Condensed Light" panose="02000000000000000000" pitchFamily="2" charset="0"/>
              </a:rPr>
              <a:t> </a:t>
            </a:r>
            <a:r>
              <a:rPr lang="ru-RU" dirty="0">
                <a:latin typeface="Roboto Condensed Light" panose="02000000000000000000" pitchFamily="2" charset="0"/>
              </a:rPr>
              <a:t>та </a:t>
            </a:r>
            <a:r>
              <a:rPr lang="ru-RU" dirty="0" err="1">
                <a:latin typeface="Roboto Condensed Light" panose="02000000000000000000" pitchFamily="2" charset="0"/>
              </a:rPr>
              <a:t>розгляд</a:t>
            </a:r>
            <a:r>
              <a:rPr lang="ru-RU" dirty="0">
                <a:latin typeface="Roboto Condensed Light" panose="02000000000000000000" pitchFamily="2" charset="0"/>
              </a:rPr>
              <a:t> </a:t>
            </a:r>
            <a:r>
              <a:rPr lang="ru-RU" dirty="0" err="1">
                <a:latin typeface="Roboto Condensed Light" panose="02000000000000000000" pitchFamily="2" charset="0"/>
              </a:rPr>
              <a:t>їх</a:t>
            </a:r>
            <a:r>
              <a:rPr lang="ru-RU" dirty="0">
                <a:latin typeface="Roboto Condensed Light" panose="02000000000000000000" pitchFamily="2" charset="0"/>
              </a:rPr>
              <a:t> судом.</a:t>
            </a:r>
          </a:p>
          <a:p>
            <a:pPr algn="just"/>
            <a:r>
              <a:rPr lang="uk-UA" dirty="0" smtClean="0">
                <a:latin typeface="Roboto Condensed Light" panose="02000000000000000000" pitchFamily="2" charset="0"/>
              </a:rPr>
              <a:t>Розгляд </a:t>
            </a:r>
            <a:r>
              <a:rPr lang="uk-UA" dirty="0">
                <a:latin typeface="Roboto Condensed Light" panose="02000000000000000000" pitchFamily="2" charset="0"/>
              </a:rPr>
              <a:t>вимог про стягнення грошових коштів з керівника боржника на підставі приписів частини шостої статті 34 </a:t>
            </a:r>
            <a:r>
              <a:rPr lang="uk-UA" dirty="0" err="1">
                <a:latin typeface="Roboto Condensed Light" panose="02000000000000000000" pitchFamily="2" charset="0"/>
              </a:rPr>
              <a:t>КУзПБ</a:t>
            </a:r>
            <a:r>
              <a:rPr lang="uk-UA" dirty="0">
                <a:latin typeface="Roboto Condensed Light" panose="02000000000000000000" pitchFamily="2" charset="0"/>
              </a:rPr>
              <a:t>, як і вимог про покладення солідарної відповідальності, </a:t>
            </a:r>
            <a:r>
              <a:rPr lang="uk-UA" b="1" dirty="0">
                <a:solidFill>
                  <a:srgbClr val="FFFF00"/>
                </a:solidFill>
                <a:latin typeface="Roboto Condensed Light" panose="02000000000000000000" pitchFamily="2" charset="0"/>
              </a:rPr>
              <a:t>здійснюється за правилами ГПК України в порядку визначеному статтею 7 </a:t>
            </a:r>
            <a:r>
              <a:rPr lang="uk-UA" b="1" dirty="0" err="1">
                <a:solidFill>
                  <a:srgbClr val="FFFF00"/>
                </a:solidFill>
                <a:latin typeface="Roboto Condensed Light" panose="02000000000000000000" pitchFamily="2" charset="0"/>
              </a:rPr>
              <a:t>КУзПБ</a:t>
            </a:r>
            <a:r>
              <a:rPr lang="uk-UA" b="1" dirty="0">
                <a:solidFill>
                  <a:srgbClr val="FFFF00"/>
                </a:solidFill>
                <a:latin typeface="Roboto Condensed Light" panose="02000000000000000000" pitchFamily="2" charset="0"/>
              </a:rPr>
              <a:t> у межах справи про банкрутство</a:t>
            </a:r>
            <a:r>
              <a:rPr lang="uk-UA" dirty="0">
                <a:latin typeface="Roboto Condensed Light" panose="02000000000000000000" pitchFamily="2" charset="0"/>
              </a:rPr>
              <a:t>, в </a:t>
            </a:r>
            <a:r>
              <a:rPr lang="uk-UA" dirty="0" err="1">
                <a:latin typeface="Roboto Condensed Light" panose="02000000000000000000" pitchFamily="2" charset="0"/>
              </a:rPr>
              <a:t>т.ч</a:t>
            </a:r>
            <a:r>
              <a:rPr lang="uk-UA" dirty="0">
                <a:latin typeface="Roboto Condensed Light" panose="02000000000000000000" pitchFamily="2" charset="0"/>
              </a:rPr>
              <a:t>. </a:t>
            </a:r>
            <a:r>
              <a:rPr lang="uk-UA" b="1" dirty="0">
                <a:latin typeface="Roboto Condensed Light" panose="02000000000000000000" pitchFamily="2" charset="0"/>
              </a:rPr>
              <a:t>із урахуванням можливості застосування процесуального інституту об'єднання позовів</a:t>
            </a:r>
            <a:r>
              <a:rPr lang="uk-UA" dirty="0">
                <a:latin typeface="Roboto Condensed Light" panose="02000000000000000000" pitchFamily="2" charset="0"/>
              </a:rPr>
              <a:t> (стаття 173 ГПК України</a:t>
            </a:r>
            <a:r>
              <a:rPr lang="uk-UA" dirty="0" smtClean="0">
                <a:latin typeface="Roboto Condensed Light" panose="02000000000000000000" pitchFamily="2" charset="0"/>
              </a:rPr>
              <a:t>).</a:t>
            </a:r>
          </a:p>
          <a:p>
            <a:pPr algn="just"/>
            <a:endParaRPr lang="uk-UA" dirty="0">
              <a:latin typeface="Roboto Condensed Light" panose="02000000000000000000" pitchFamily="2" charset="0"/>
            </a:endParaRPr>
          </a:p>
          <a:p>
            <a:pPr algn="just"/>
            <a:r>
              <a:rPr lang="ru-RU" dirty="0" err="1" smtClean="0">
                <a:latin typeface="Roboto Condensed Light" panose="02000000000000000000" pitchFamily="2" charset="0"/>
              </a:rPr>
              <a:t>Приймаючи</a:t>
            </a:r>
            <a:r>
              <a:rPr lang="ru-RU" dirty="0" smtClean="0">
                <a:latin typeface="Roboto Condensed Light" panose="02000000000000000000" pitchFamily="2" charset="0"/>
              </a:rPr>
              <a:t> </a:t>
            </a:r>
            <a:r>
              <a:rPr lang="ru-RU" dirty="0">
                <a:latin typeface="Roboto Condensed Light" panose="02000000000000000000" pitchFamily="2" charset="0"/>
              </a:rPr>
              <a:t>до </a:t>
            </a:r>
            <a:r>
              <a:rPr lang="ru-RU" dirty="0" err="1">
                <a:latin typeface="Roboto Condensed Light" panose="02000000000000000000" pitchFamily="2" charset="0"/>
              </a:rPr>
              <a:t>уваги</a:t>
            </a:r>
            <a:r>
              <a:rPr lang="ru-RU" dirty="0">
                <a:latin typeface="Roboto Condensed Light" panose="02000000000000000000" pitchFamily="2" charset="0"/>
              </a:rPr>
              <a:t> </a:t>
            </a:r>
            <a:r>
              <a:rPr lang="ru-RU" b="1" u="sng" dirty="0">
                <a:solidFill>
                  <a:srgbClr val="FFFF00"/>
                </a:solidFill>
                <a:latin typeface="Roboto Condensed Light" panose="02000000000000000000" pitchFamily="2" charset="0"/>
              </a:rPr>
              <a:t>принцип конкурсного </a:t>
            </a:r>
            <a:r>
              <a:rPr lang="ru-RU" b="1" u="sng" dirty="0" err="1">
                <a:solidFill>
                  <a:srgbClr val="FFFF00"/>
                </a:solidFill>
                <a:latin typeface="Roboto Condensed Light" panose="02000000000000000000" pitchFamily="2" charset="0"/>
              </a:rPr>
              <a:t>імунітету</a:t>
            </a:r>
            <a:r>
              <a:rPr lang="ru-RU" dirty="0">
                <a:solidFill>
                  <a:srgbClr val="FFFF00"/>
                </a:solidFill>
                <a:latin typeface="Roboto Condensed Light" panose="02000000000000000000" pitchFamily="2" charset="0"/>
              </a:rPr>
              <a:t>, </a:t>
            </a:r>
            <a:r>
              <a:rPr lang="ru-RU" b="1" dirty="0">
                <a:solidFill>
                  <a:srgbClr val="FFFF00"/>
                </a:solidFill>
                <a:latin typeface="Roboto Condensed Light" panose="02000000000000000000" pitchFamily="2" charset="0"/>
              </a:rPr>
              <a:t>не </a:t>
            </a:r>
            <a:r>
              <a:rPr lang="ru-RU" b="1" dirty="0" err="1">
                <a:solidFill>
                  <a:srgbClr val="FFFF00"/>
                </a:solidFill>
                <a:latin typeface="Roboto Condensed Light" panose="02000000000000000000" pitchFamily="2" charset="0"/>
              </a:rPr>
              <a:t>допускається</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стягнення</a:t>
            </a:r>
            <a:r>
              <a:rPr lang="ru-RU" b="1" dirty="0">
                <a:solidFill>
                  <a:srgbClr val="FFFF00"/>
                </a:solidFill>
                <a:latin typeface="Roboto Condensed Light" panose="02000000000000000000" pitchFamily="2" charset="0"/>
              </a:rPr>
              <a:t> кредитором(-</a:t>
            </a:r>
            <a:r>
              <a:rPr lang="ru-RU" b="1" dirty="0" err="1">
                <a:solidFill>
                  <a:srgbClr val="FFFF00"/>
                </a:solidFill>
                <a:latin typeface="Roboto Condensed Light" panose="02000000000000000000" pitchFamily="2" charset="0"/>
              </a:rPr>
              <a:t>ами</a:t>
            </a:r>
            <a:r>
              <a:rPr lang="ru-RU" b="1" dirty="0">
                <a:solidFill>
                  <a:srgbClr val="FFFF00"/>
                </a:solidFill>
                <a:latin typeface="Roboto Condensed Light" panose="02000000000000000000" pitchFamily="2" charset="0"/>
              </a:rPr>
              <a:t>) з </a:t>
            </a:r>
            <a:r>
              <a:rPr lang="ru-RU" b="1" dirty="0" err="1">
                <a:solidFill>
                  <a:srgbClr val="FFFF00"/>
                </a:solidFill>
                <a:latin typeface="Roboto Condensed Light" panose="02000000000000000000" pitchFamily="2" charset="0"/>
              </a:rPr>
              <a:t>керівника</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боржника</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грошових</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коштів</a:t>
            </a:r>
            <a:r>
              <a:rPr lang="ru-RU" b="1" dirty="0">
                <a:solidFill>
                  <a:srgbClr val="FFFF00"/>
                </a:solidFill>
                <a:latin typeface="Roboto Condensed Light" panose="02000000000000000000" pitchFamily="2" charset="0"/>
              </a:rPr>
              <a:t> в </a:t>
            </a:r>
            <a:r>
              <a:rPr lang="ru-RU" b="1" dirty="0" err="1">
                <a:solidFill>
                  <a:srgbClr val="FFFF00"/>
                </a:solidFill>
                <a:latin typeface="Roboto Condensed Light" panose="02000000000000000000" pitchFamily="2" charset="0"/>
              </a:rPr>
              <a:t>рахунок</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індивідуального</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погашення</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заявлених</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вимог</a:t>
            </a:r>
            <a:r>
              <a:rPr lang="ru-RU" b="1" dirty="0">
                <a:solidFill>
                  <a:srgbClr val="FFFF00"/>
                </a:solidFill>
                <a:latin typeface="Roboto Condensed Light" panose="02000000000000000000" pitchFamily="2" charset="0"/>
              </a:rPr>
              <a:t> поза межами </a:t>
            </a:r>
            <a:r>
              <a:rPr lang="ru-RU" b="1" dirty="0" err="1">
                <a:solidFill>
                  <a:srgbClr val="FFFF00"/>
                </a:solidFill>
                <a:latin typeface="Roboto Condensed Light" panose="02000000000000000000" pitchFamily="2" charset="0"/>
              </a:rPr>
              <a:t>конкретної</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конкурсної</a:t>
            </a:r>
            <a:r>
              <a:rPr lang="ru-RU" b="1" dirty="0">
                <a:solidFill>
                  <a:srgbClr val="FFFF00"/>
                </a:solidFill>
                <a:latin typeface="Roboto Condensed Light" panose="02000000000000000000" pitchFamily="2" charset="0"/>
              </a:rPr>
              <a:t> </a:t>
            </a:r>
            <a:r>
              <a:rPr lang="ru-RU" b="1" dirty="0" err="1">
                <a:solidFill>
                  <a:srgbClr val="FFFF00"/>
                </a:solidFill>
                <a:latin typeface="Roboto Condensed Light" panose="02000000000000000000" pitchFamily="2" charset="0"/>
              </a:rPr>
              <a:t>процедури</a:t>
            </a:r>
            <a:r>
              <a:rPr lang="ru-RU" dirty="0">
                <a:latin typeface="Roboto Condensed Light" panose="02000000000000000000" pitchFamily="2" charset="0"/>
              </a:rPr>
              <a:t>.</a:t>
            </a: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56521" y="0"/>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31756" y="428619"/>
            <a:ext cx="10897890" cy="40040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09.06.2022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904/76/21</a:t>
            </a:r>
          </a:p>
        </p:txBody>
      </p:sp>
    </p:spTree>
    <p:extLst>
      <p:ext uri="{BB962C8B-B14F-4D97-AF65-F5344CB8AC3E}">
        <p14:creationId xmlns:p14="http://schemas.microsoft.com/office/powerpoint/2010/main" val="23338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391390" y="850392"/>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i="1" dirty="0">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3) Регулювання статусу забезпечених кредиторів.</a:t>
            </a:r>
          </a:p>
          <a:p>
            <a:pPr algn="just"/>
            <a:endParaRPr lang="ru-RU"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80529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391390" y="850392"/>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sz="2000" i="1" dirty="0">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1) Притягнення </a:t>
            </a:r>
            <a:r>
              <a:rPr lang="uk-UA" sz="2000" b="1" dirty="0">
                <a:solidFill>
                  <a:schemeClr val="bg1"/>
                </a:solidFill>
                <a:latin typeface="Roboto Condensed Light" panose="02000000000000000000" pitchFamily="2" charset="0"/>
                <a:ea typeface="Roboto Condensed Light" panose="02000000000000000000" pitchFamily="2" charset="0"/>
              </a:rPr>
              <a:t>до субсидіарної </a:t>
            </a:r>
            <a:r>
              <a:rPr lang="uk-UA" sz="2000" b="1" dirty="0" smtClean="0">
                <a:solidFill>
                  <a:schemeClr val="bg1"/>
                </a:solidFill>
                <a:latin typeface="Roboto Condensed Light" panose="02000000000000000000" pitchFamily="2" charset="0"/>
                <a:ea typeface="Roboto Condensed Light" panose="02000000000000000000" pitchFamily="2" charset="0"/>
              </a:rPr>
              <a:t>відповідальності </a:t>
            </a:r>
            <a:r>
              <a:rPr lang="uk-UA" sz="2000" b="1" dirty="0">
                <a:solidFill>
                  <a:schemeClr val="bg1"/>
                </a:solidFill>
                <a:latin typeface="Roboto Condensed Light" panose="02000000000000000000" pitchFamily="2" charset="0"/>
                <a:ea typeface="Roboto Condensed Light" panose="02000000000000000000" pitchFamily="2" charset="0"/>
              </a:rPr>
              <a:t>у справах про </a:t>
            </a:r>
            <a:r>
              <a:rPr lang="uk-UA" sz="2000" b="1" dirty="0" smtClean="0">
                <a:solidFill>
                  <a:schemeClr val="bg1"/>
                </a:solidFill>
                <a:latin typeface="Roboto Condensed Light" panose="02000000000000000000" pitchFamily="2" charset="0"/>
                <a:ea typeface="Roboto Condensed Light" panose="02000000000000000000" pitchFamily="2" charset="0"/>
              </a:rPr>
              <a:t>банкрутство.</a:t>
            </a:r>
          </a:p>
          <a:p>
            <a:pPr algn="just"/>
            <a:endParaRPr lang="uk-UA" sz="2000" b="1" dirty="0" smtClean="0">
              <a:solidFill>
                <a:schemeClr val="bg1"/>
              </a:solidFill>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2) Притягнення до солідарної відповідальності керівника боржника.</a:t>
            </a:r>
          </a:p>
          <a:p>
            <a:pPr marL="342900" indent="-342900" algn="just">
              <a:buAutoNum type="arabicParenR"/>
            </a:pPr>
            <a:endParaRPr lang="uk-UA" sz="2000" b="1" dirty="0">
              <a:solidFill>
                <a:schemeClr val="bg1"/>
              </a:solidFill>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3) Регулювання статусу забезпечених кредиторів.</a:t>
            </a:r>
          </a:p>
          <a:p>
            <a:pPr algn="just"/>
            <a:endParaRPr lang="uk-UA" sz="2000" b="1" dirty="0">
              <a:solidFill>
                <a:schemeClr val="bg1"/>
              </a:solidFill>
              <a:effectLst/>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4) Проблемні питання.</a:t>
            </a:r>
            <a:endParaRPr lang="ru-RU" sz="2000" b="1"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48351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56339" y="6213231"/>
            <a:ext cx="8804030" cy="39389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47296" y="0"/>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a:t>
            </a:r>
          </a:p>
        </p:txBody>
      </p:sp>
      <p:sp>
        <p:nvSpPr>
          <p:cNvPr id="9" name="Місце для тексту 4">
            <a:extLst>
              <a:ext uri="{FF2B5EF4-FFF2-40B4-BE49-F238E27FC236}">
                <a16:creationId xmlns:a16="http://schemas.microsoft.com/office/drawing/2014/main" id="{D6A2F0AA-C57C-4FAB-9A5F-974E51153931}"/>
              </a:ext>
            </a:extLst>
          </p:cNvPr>
          <p:cNvSpPr txBox="1">
            <a:spLocks/>
          </p:cNvSpPr>
          <p:nvPr/>
        </p:nvSpPr>
        <p:spPr>
          <a:xfrm>
            <a:off x="837603" y="413453"/>
            <a:ext cx="5080159" cy="41147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uk-UA" dirty="0" smtClean="0">
                <a:solidFill>
                  <a:srgbClr val="FF0000"/>
                </a:solidFill>
              </a:rPr>
              <a:t>Закон про банкрутство</a:t>
            </a:r>
            <a:endParaRPr lang="uk-UA" dirty="0">
              <a:solidFill>
                <a:srgbClr val="FF0000"/>
              </a:solidFill>
            </a:endParaRPr>
          </a:p>
        </p:txBody>
      </p:sp>
      <p:sp>
        <p:nvSpPr>
          <p:cNvPr id="10" name="Місце для тексту 8">
            <a:extLst>
              <a:ext uri="{FF2B5EF4-FFF2-40B4-BE49-F238E27FC236}">
                <a16:creationId xmlns:a16="http://schemas.microsoft.com/office/drawing/2014/main" id="{3CD37669-314E-4028-883F-93715173D2D5}"/>
              </a:ext>
            </a:extLst>
          </p:cNvPr>
          <p:cNvSpPr txBox="1">
            <a:spLocks/>
          </p:cNvSpPr>
          <p:nvPr/>
        </p:nvSpPr>
        <p:spPr>
          <a:xfrm>
            <a:off x="6396456" y="461665"/>
            <a:ext cx="4855464" cy="39319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uk-UA" smtClean="0">
                <a:solidFill>
                  <a:srgbClr val="FF0000"/>
                </a:solidFill>
              </a:rPr>
              <a:t>КУзПБ</a:t>
            </a:r>
            <a:endParaRPr lang="uk-UA" dirty="0">
              <a:solidFill>
                <a:srgbClr val="FF0000"/>
              </a:solidFill>
            </a:endParaRPr>
          </a:p>
        </p:txBody>
      </p:sp>
      <p:sp>
        <p:nvSpPr>
          <p:cNvPr id="11" name="Місце для вмісту 7">
            <a:extLst>
              <a:ext uri="{FF2B5EF4-FFF2-40B4-BE49-F238E27FC236}">
                <a16:creationId xmlns:a16="http://schemas.microsoft.com/office/drawing/2014/main" id="{744ABF6E-9E23-47B2-B2D8-293187549659}"/>
              </a:ext>
            </a:extLst>
          </p:cNvPr>
          <p:cNvSpPr>
            <a:spLocks noGrp="1"/>
          </p:cNvSpPr>
          <p:nvPr>
            <p:ph sz="half" idx="4294967295"/>
          </p:nvPr>
        </p:nvSpPr>
        <p:spPr>
          <a:xfrm>
            <a:off x="635920" y="824932"/>
            <a:ext cx="5483526" cy="5036607"/>
          </a:xfrm>
          <a:prstGeom prst="rect">
            <a:avLst/>
          </a:prstGeom>
          <a:ln>
            <a:solidFill>
              <a:schemeClr val="bg1"/>
            </a:solidFill>
          </a:ln>
        </p:spPr>
        <p:txBody>
          <a:bodyPr>
            <a:normAutofit fontScale="25000" lnSpcReduction="20000"/>
          </a:bodyPr>
          <a:lstStyle/>
          <a:p>
            <a:pPr algn="just"/>
            <a:endParaRPr lang="uk-UA" sz="1400" dirty="0" smtClean="0">
              <a:solidFill>
                <a:schemeClr val="bg1"/>
              </a:solidFill>
              <a:latin typeface="Roboto Condensed Light" panose="02000000000000000000" pitchFamily="2" charset="0"/>
              <a:ea typeface="Roboto Condensed Light" panose="02000000000000000000" pitchFamily="2" charset="0"/>
            </a:endParaRPr>
          </a:p>
          <a:p>
            <a:pPr algn="just"/>
            <a:endParaRPr lang="uk-UA" sz="1400" dirty="0">
              <a:solidFill>
                <a:schemeClr val="bg1"/>
              </a:solidFill>
              <a:latin typeface="Roboto Condensed Light" panose="02000000000000000000" pitchFamily="2" charset="0"/>
              <a:ea typeface="Roboto Condensed Light" panose="02000000000000000000" pitchFamily="2" charset="0"/>
            </a:endParaRPr>
          </a:p>
          <a:p>
            <a:pPr algn="just"/>
            <a:r>
              <a:rPr lang="uk-UA" sz="6400" dirty="0">
                <a:solidFill>
                  <a:schemeClr val="bg1"/>
                </a:solidFill>
                <a:latin typeface="Roboto Condensed Light" panose="02000000000000000000" pitchFamily="2" charset="0"/>
                <a:ea typeface="Roboto Condensed Light" panose="02000000000000000000" pitchFamily="2" charset="0"/>
              </a:rPr>
              <a:t>З</a:t>
            </a:r>
            <a:r>
              <a:rPr lang="uk-UA" sz="6400" dirty="0">
                <a:solidFill>
                  <a:schemeClr val="bg1"/>
                </a:solidFill>
                <a:effectLst/>
                <a:latin typeface="Roboto Condensed Light" panose="02000000000000000000" pitchFamily="2" charset="0"/>
                <a:ea typeface="Roboto Condensed Light" panose="02000000000000000000" pitchFamily="2" charset="0"/>
              </a:rPr>
              <a:t>абезпечені кредитори зобов'язані подати заяву з грошовими вимогами до боржника під час провадження у справі про банкрутство лише в частині вимог, що є незабезпеченими, або за умови відмови від забезпечення. </a:t>
            </a:r>
          </a:p>
          <a:p>
            <a:pPr algn="just"/>
            <a:r>
              <a:rPr lang="uk-UA" sz="6400" dirty="0">
                <a:solidFill>
                  <a:schemeClr val="bg1"/>
                </a:solidFill>
                <a:effectLst/>
                <a:latin typeface="Roboto Condensed Light" panose="02000000000000000000" pitchFamily="2" charset="0"/>
                <a:ea typeface="Roboto Condensed Light" panose="02000000000000000000" pitchFamily="2" charset="0"/>
              </a:rPr>
              <a:t>Заяви з вимогами забезпечених кредиторів, у тому числі щодо яких є заперечення боржника чи інших кредиторів, розглядаються господарським судом у попередньому засіданні суду, за наслідками розгляду яких господарський суд ухвалою визнає чи відхиляє (повністю або частково) вимоги таких кредиторів. </a:t>
            </a:r>
          </a:p>
          <a:p>
            <a:pPr algn="just"/>
            <a:r>
              <a:rPr lang="uk-UA" sz="6400" dirty="0">
                <a:solidFill>
                  <a:schemeClr val="bg1"/>
                </a:solidFill>
                <a:effectLst/>
                <a:latin typeface="Roboto Condensed Light" panose="02000000000000000000" pitchFamily="2" charset="0"/>
                <a:ea typeface="Roboto Condensed Light" panose="02000000000000000000" pitchFamily="2" charset="0"/>
              </a:rPr>
              <a:t>Розпорядник майна зобов'язаний окремо </a:t>
            </a:r>
            <a:r>
              <a:rPr lang="uk-UA" sz="6400" dirty="0" err="1">
                <a:solidFill>
                  <a:schemeClr val="bg1"/>
                </a:solidFill>
                <a:effectLst/>
                <a:latin typeface="Roboto Condensed Light" panose="02000000000000000000" pitchFamily="2" charset="0"/>
                <a:ea typeface="Roboto Condensed Light" panose="02000000000000000000" pitchFamily="2" charset="0"/>
              </a:rPr>
              <a:t>внести</a:t>
            </a:r>
            <a:r>
              <a:rPr lang="uk-UA" sz="6400" dirty="0">
                <a:solidFill>
                  <a:schemeClr val="bg1"/>
                </a:solidFill>
                <a:effectLst/>
                <a:latin typeface="Roboto Condensed Light" panose="02000000000000000000" pitchFamily="2" charset="0"/>
                <a:ea typeface="Roboto Condensed Light" panose="02000000000000000000" pitchFamily="2" charset="0"/>
              </a:rPr>
              <a:t> до реєстру вимоги кредиторів, які забезпечені заставою майна боржника, згідно з їхніми заявами, а за їх відсутності - </a:t>
            </a:r>
            <a:r>
              <a:rPr lang="uk-UA" sz="6400" b="1" dirty="0">
                <a:solidFill>
                  <a:schemeClr val="bg1"/>
                </a:solidFill>
                <a:effectLst/>
                <a:latin typeface="Roboto Condensed Light" panose="02000000000000000000" pitchFamily="2" charset="0"/>
                <a:ea typeface="Roboto Condensed Light" panose="02000000000000000000" pitchFamily="2" charset="0"/>
              </a:rPr>
              <a:t>згідно з даними обліку боржника</a:t>
            </a:r>
            <a:r>
              <a:rPr lang="uk-UA" sz="6400" dirty="0">
                <a:solidFill>
                  <a:schemeClr val="bg1"/>
                </a:solidFill>
                <a:effectLst/>
                <a:latin typeface="Roboto Condensed Light" panose="02000000000000000000" pitchFamily="2" charset="0"/>
                <a:ea typeface="Roboto Condensed Light" panose="02000000000000000000" pitchFamily="2" charset="0"/>
              </a:rPr>
              <a:t>, а також </a:t>
            </a:r>
            <a:r>
              <a:rPr lang="uk-UA" sz="6400" dirty="0" err="1">
                <a:solidFill>
                  <a:schemeClr val="bg1"/>
                </a:solidFill>
                <a:effectLst/>
                <a:latin typeface="Roboto Condensed Light" panose="02000000000000000000" pitchFamily="2" charset="0"/>
                <a:ea typeface="Roboto Condensed Light" panose="02000000000000000000" pitchFamily="2" charset="0"/>
              </a:rPr>
              <a:t>внести</a:t>
            </a:r>
            <a:r>
              <a:rPr lang="uk-UA" sz="6400" dirty="0">
                <a:solidFill>
                  <a:schemeClr val="bg1"/>
                </a:solidFill>
                <a:effectLst/>
                <a:latin typeface="Roboto Condensed Light" panose="02000000000000000000" pitchFamily="2" charset="0"/>
                <a:ea typeface="Roboto Condensed Light" panose="02000000000000000000" pitchFamily="2" charset="0"/>
              </a:rPr>
              <a:t> окремо до реєстру відомості про майно боржника, яке є предметом застави згідно з державним реєстром застав (</a:t>
            </a:r>
            <a:r>
              <a:rPr lang="uk-UA" sz="6400" dirty="0">
                <a:solidFill>
                  <a:schemeClr val="accent6"/>
                </a:solidFill>
                <a:effectLst/>
                <a:latin typeface="Roboto Condensed Light" panose="02000000000000000000" pitchFamily="2" charset="0"/>
                <a:ea typeface="Roboto Condensed Light" panose="02000000000000000000" pitchFamily="2" charset="0"/>
              </a:rPr>
              <a:t>частини друга, шоста, восьма статті 23 Закону про банкрутство</a:t>
            </a:r>
            <a:r>
              <a:rPr lang="uk-UA" sz="6400" dirty="0">
                <a:solidFill>
                  <a:schemeClr val="bg1"/>
                </a:solidFill>
                <a:effectLst/>
                <a:latin typeface="Roboto Condensed Light" panose="02000000000000000000" pitchFamily="2" charset="0"/>
                <a:ea typeface="Roboto Condensed Light" panose="02000000000000000000" pitchFamily="2" charset="0"/>
              </a:rPr>
              <a:t>).</a:t>
            </a:r>
            <a:endParaRPr lang="uk-UA" sz="6400" dirty="0">
              <a:solidFill>
                <a:schemeClr val="bg1"/>
              </a:solidFill>
              <a:latin typeface="Roboto Condensed Light" panose="02000000000000000000" pitchFamily="2" charset="0"/>
              <a:ea typeface="Roboto Condensed Light" panose="02000000000000000000" pitchFamily="2" charset="0"/>
            </a:endParaRPr>
          </a:p>
        </p:txBody>
      </p:sp>
      <p:sp>
        <p:nvSpPr>
          <p:cNvPr id="12" name="Місце для вмісту 9">
            <a:extLst>
              <a:ext uri="{FF2B5EF4-FFF2-40B4-BE49-F238E27FC236}">
                <a16:creationId xmlns:a16="http://schemas.microsoft.com/office/drawing/2014/main" id="{91E977C1-D08F-473E-800B-EC6CC3CAA0E4}"/>
              </a:ext>
            </a:extLst>
          </p:cNvPr>
          <p:cNvSpPr>
            <a:spLocks noGrp="1"/>
          </p:cNvSpPr>
          <p:nvPr>
            <p:ph sz="quarter" idx="4294967295"/>
          </p:nvPr>
        </p:nvSpPr>
        <p:spPr>
          <a:xfrm>
            <a:off x="6445972" y="813357"/>
            <a:ext cx="5489718" cy="5048182"/>
          </a:xfrm>
          <a:prstGeom prst="rect">
            <a:avLst/>
          </a:prstGeom>
          <a:ln>
            <a:solidFill>
              <a:schemeClr val="bg1"/>
            </a:solidFill>
          </a:ln>
        </p:spPr>
        <p:txBody>
          <a:bodyPr>
            <a:normAutofit fontScale="25000" lnSpcReduction="20000"/>
          </a:bodyPr>
          <a:lstStyle/>
          <a:p>
            <a:pPr algn="just"/>
            <a:endParaRPr lang="uk-UA" sz="6000" dirty="0" smtClean="0">
              <a:solidFill>
                <a:schemeClr val="bg1"/>
              </a:solidFill>
              <a:latin typeface="Roboto Condensed Light" panose="02000000000000000000" pitchFamily="2" charset="0"/>
              <a:ea typeface="Roboto Condensed Light" panose="02000000000000000000" pitchFamily="2" charset="0"/>
            </a:endParaRPr>
          </a:p>
          <a:p>
            <a:pPr algn="just"/>
            <a:r>
              <a:rPr lang="uk-UA" sz="6400" dirty="0" smtClean="0">
                <a:solidFill>
                  <a:schemeClr val="bg1"/>
                </a:solidFill>
                <a:latin typeface="Roboto Condensed Light" panose="02000000000000000000" pitchFamily="2" charset="0"/>
                <a:ea typeface="Roboto Condensed Light" panose="02000000000000000000" pitchFamily="2" charset="0"/>
              </a:rPr>
              <a:t>Забезпечені </a:t>
            </a:r>
            <a:r>
              <a:rPr lang="uk-UA" sz="6400" dirty="0">
                <a:solidFill>
                  <a:schemeClr val="bg1"/>
                </a:solidFill>
                <a:latin typeface="Roboto Condensed Light" panose="02000000000000000000" pitchFamily="2" charset="0"/>
                <a:ea typeface="Roboto Condensed Light" panose="02000000000000000000" pitchFamily="2" charset="0"/>
              </a:rPr>
              <a:t>кредитори зобов'язані подати заяву з грошовими вимогами до боржника під час провадження у справі про банкрутство в частині вимог, що є незабезпеченими, або за умови відмови від забезпечення.</a:t>
            </a:r>
          </a:p>
          <a:p>
            <a:pPr algn="just"/>
            <a:r>
              <a:rPr lang="uk-UA" sz="6400" dirty="0">
                <a:solidFill>
                  <a:schemeClr val="bg1"/>
                </a:solidFill>
                <a:latin typeface="Roboto Condensed Light" panose="02000000000000000000" pitchFamily="2" charset="0"/>
                <a:ea typeface="Roboto Condensed Light" panose="02000000000000000000" pitchFamily="2" charset="0"/>
              </a:rPr>
              <a:t>Забезпечені кредитори можуть повністю або частково відмовитися від забезпечення. </a:t>
            </a:r>
            <a:r>
              <a:rPr lang="uk-UA" sz="6400" dirty="0">
                <a:solidFill>
                  <a:srgbClr val="FFFF00"/>
                </a:solidFill>
                <a:latin typeface="Roboto Condensed Light" panose="02000000000000000000" pitchFamily="2" charset="0"/>
                <a:ea typeface="Roboto Condensed Light" panose="02000000000000000000" pitchFamily="2" charset="0"/>
              </a:rPr>
              <a:t>Якщо вартості застави недостатньо для покриття всієї вимоги, кредитор повинен розглядатися як забезпечений </a:t>
            </a:r>
            <a:r>
              <a:rPr lang="uk-UA" sz="6400" u="sng" dirty="0">
                <a:solidFill>
                  <a:schemeClr val="bg1"/>
                </a:solidFill>
                <a:latin typeface="Roboto Condensed Light" panose="02000000000000000000" pitchFamily="2" charset="0"/>
                <a:ea typeface="Roboto Condensed Light" panose="02000000000000000000" pitchFamily="2" charset="0"/>
              </a:rPr>
              <a:t>лише в частині вартості предмета застави</a:t>
            </a:r>
            <a:r>
              <a:rPr lang="uk-UA" sz="6400" dirty="0">
                <a:solidFill>
                  <a:srgbClr val="FFFF00"/>
                </a:solidFill>
                <a:latin typeface="Roboto Condensed Light" panose="02000000000000000000" pitchFamily="2" charset="0"/>
                <a:ea typeface="Roboto Condensed Light" panose="02000000000000000000" pitchFamily="2" charset="0"/>
              </a:rPr>
              <a:t>. Залишок вимог вважається незабезпеченим</a:t>
            </a:r>
            <a:r>
              <a:rPr lang="uk-UA" sz="6400" dirty="0">
                <a:solidFill>
                  <a:schemeClr val="bg1"/>
                </a:solidFill>
                <a:latin typeface="Roboto Condensed Light" panose="02000000000000000000" pitchFamily="2" charset="0"/>
                <a:ea typeface="Roboto Condensed Light" panose="02000000000000000000" pitchFamily="2" charset="0"/>
              </a:rPr>
              <a:t>.</a:t>
            </a:r>
          </a:p>
          <a:p>
            <a:pPr algn="just"/>
            <a:r>
              <a:rPr lang="ru-RU" sz="6400" dirty="0">
                <a:solidFill>
                  <a:schemeClr val="bg1"/>
                </a:solidFill>
                <a:latin typeface="Roboto Condensed Light" panose="02000000000000000000" pitchFamily="2" charset="0"/>
                <a:ea typeface="Roboto Condensed Light" panose="02000000000000000000" pitchFamily="2" charset="0"/>
              </a:rPr>
              <a:t>Заяви з </a:t>
            </a:r>
            <a:r>
              <a:rPr lang="ru-RU" sz="6400" dirty="0" err="1">
                <a:solidFill>
                  <a:schemeClr val="bg1"/>
                </a:solidFill>
                <a:latin typeface="Roboto Condensed Light" panose="02000000000000000000" pitchFamily="2" charset="0"/>
                <a:ea typeface="Roboto Condensed Light" panose="02000000000000000000" pitchFamily="2" charset="0"/>
              </a:rPr>
              <a:t>вимогами</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конкурсних</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кредиторів</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або</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забезпечених</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кредиторів</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подані</a:t>
            </a:r>
            <a:r>
              <a:rPr lang="ru-RU" sz="6400" dirty="0">
                <a:solidFill>
                  <a:schemeClr val="bg1"/>
                </a:solidFill>
                <a:latin typeface="Roboto Condensed Light" panose="02000000000000000000" pitchFamily="2" charset="0"/>
                <a:ea typeface="Roboto Condensed Light" panose="02000000000000000000" pitchFamily="2" charset="0"/>
              </a:rPr>
              <a:t> в межах строку, </a:t>
            </a:r>
            <a:r>
              <a:rPr lang="ru-RU" sz="6400" dirty="0" err="1">
                <a:solidFill>
                  <a:schemeClr val="bg1"/>
                </a:solidFill>
                <a:latin typeface="Roboto Condensed Light" panose="02000000000000000000" pitchFamily="2" charset="0"/>
                <a:ea typeface="Roboto Condensed Light" panose="02000000000000000000" pitchFamily="2" charset="0"/>
              </a:rPr>
              <a:t>визначеного</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частиною</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першою</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цієї</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статті</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розглядаються</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господарським</a:t>
            </a:r>
            <a:r>
              <a:rPr lang="ru-RU" sz="6400" dirty="0">
                <a:solidFill>
                  <a:schemeClr val="bg1"/>
                </a:solidFill>
                <a:latin typeface="Roboto Condensed Light" panose="02000000000000000000" pitchFamily="2" charset="0"/>
                <a:ea typeface="Roboto Condensed Light" panose="02000000000000000000" pitchFamily="2" charset="0"/>
              </a:rPr>
              <a:t> судом у </a:t>
            </a:r>
            <a:r>
              <a:rPr lang="ru-RU" sz="6400" dirty="0" err="1">
                <a:solidFill>
                  <a:schemeClr val="bg1"/>
                </a:solidFill>
                <a:latin typeface="Roboto Condensed Light" panose="02000000000000000000" pitchFamily="2" charset="0"/>
                <a:ea typeface="Roboto Condensed Light" panose="02000000000000000000" pitchFamily="2" charset="0"/>
              </a:rPr>
              <a:t>попередньому</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засіданні</a:t>
            </a:r>
            <a:r>
              <a:rPr lang="ru-RU" sz="6400" dirty="0">
                <a:solidFill>
                  <a:schemeClr val="bg1"/>
                </a:solidFill>
                <a:latin typeface="Roboto Condensed Light" panose="02000000000000000000" pitchFamily="2" charset="0"/>
                <a:ea typeface="Roboto Condensed Light" panose="02000000000000000000" pitchFamily="2" charset="0"/>
              </a:rPr>
              <a:t> суду. За результатами </a:t>
            </a:r>
            <a:r>
              <a:rPr lang="ru-RU" sz="6400" dirty="0" err="1">
                <a:solidFill>
                  <a:schemeClr val="bg1"/>
                </a:solidFill>
                <a:latin typeface="Roboto Condensed Light" panose="02000000000000000000" pitchFamily="2" charset="0"/>
                <a:ea typeface="Roboto Condensed Light" panose="02000000000000000000" pitchFamily="2" charset="0"/>
              </a:rPr>
              <a:t>розгляду</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зазначених</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заяв</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господарський</a:t>
            </a:r>
            <a:r>
              <a:rPr lang="ru-RU" sz="6400" dirty="0">
                <a:solidFill>
                  <a:schemeClr val="bg1"/>
                </a:solidFill>
                <a:latin typeface="Roboto Condensed Light" panose="02000000000000000000" pitchFamily="2" charset="0"/>
                <a:ea typeface="Roboto Condensed Light" panose="02000000000000000000" pitchFamily="2" charset="0"/>
              </a:rPr>
              <a:t> суд </a:t>
            </a:r>
            <a:r>
              <a:rPr lang="ru-RU" sz="6400" dirty="0" err="1">
                <a:solidFill>
                  <a:schemeClr val="bg1"/>
                </a:solidFill>
                <a:latin typeface="Roboto Condensed Light" panose="02000000000000000000" pitchFamily="2" charset="0"/>
                <a:ea typeface="Roboto Condensed Light" panose="02000000000000000000" pitchFamily="2" charset="0"/>
              </a:rPr>
              <a:t>постановляє</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ухвалу</a:t>
            </a:r>
            <a:r>
              <a:rPr lang="ru-RU" sz="6400" dirty="0">
                <a:solidFill>
                  <a:schemeClr val="bg1"/>
                </a:solidFill>
                <a:latin typeface="Roboto Condensed Light" panose="02000000000000000000" pitchFamily="2" charset="0"/>
                <a:ea typeface="Roboto Condensed Light" panose="02000000000000000000" pitchFamily="2" charset="0"/>
              </a:rPr>
              <a:t> про </a:t>
            </a:r>
            <a:r>
              <a:rPr lang="ru-RU" sz="6400" dirty="0" err="1">
                <a:solidFill>
                  <a:schemeClr val="bg1"/>
                </a:solidFill>
                <a:latin typeface="Roboto Condensed Light" panose="02000000000000000000" pitchFamily="2" charset="0"/>
                <a:ea typeface="Roboto Condensed Light" panose="02000000000000000000" pitchFamily="2" charset="0"/>
              </a:rPr>
              <a:t>визнання</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чи</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відхилення</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повністю</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або</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частково</a:t>
            </a:r>
            <a:r>
              <a:rPr lang="ru-RU" sz="6400" dirty="0">
                <a:solidFill>
                  <a:schemeClr val="bg1"/>
                </a:solidFill>
                <a:latin typeface="Roboto Condensed Light" panose="02000000000000000000" pitchFamily="2" charset="0"/>
                <a:ea typeface="Roboto Condensed Light" panose="02000000000000000000" pitchFamily="2" charset="0"/>
              </a:rPr>
              <a:t>) </a:t>
            </a:r>
            <a:r>
              <a:rPr lang="ru-RU" sz="6400" dirty="0" err="1">
                <a:solidFill>
                  <a:schemeClr val="bg1"/>
                </a:solidFill>
                <a:latin typeface="Roboto Condensed Light" panose="02000000000000000000" pitchFamily="2" charset="0"/>
                <a:ea typeface="Roboto Condensed Light" panose="02000000000000000000" pitchFamily="2" charset="0"/>
              </a:rPr>
              <a:t>вимог</a:t>
            </a:r>
            <a:r>
              <a:rPr lang="ru-RU" sz="6400" dirty="0">
                <a:solidFill>
                  <a:schemeClr val="bg1"/>
                </a:solidFill>
                <a:latin typeface="Roboto Condensed Light" panose="02000000000000000000" pitchFamily="2" charset="0"/>
                <a:ea typeface="Roboto Condensed Light" panose="02000000000000000000" pitchFamily="2" charset="0"/>
              </a:rPr>
              <a:t> таких </a:t>
            </a:r>
            <a:r>
              <a:rPr lang="ru-RU" sz="6400" dirty="0" err="1">
                <a:solidFill>
                  <a:schemeClr val="bg1"/>
                </a:solidFill>
                <a:latin typeface="Roboto Condensed Light" panose="02000000000000000000" pitchFamily="2" charset="0"/>
                <a:ea typeface="Roboto Condensed Light" panose="02000000000000000000" pitchFamily="2" charset="0"/>
              </a:rPr>
              <a:t>кредиторів</a:t>
            </a:r>
            <a:r>
              <a:rPr lang="ru-RU" sz="6400" dirty="0">
                <a:solidFill>
                  <a:schemeClr val="bg1"/>
                </a:solidFill>
                <a:latin typeface="Roboto Condensed Light" panose="02000000000000000000" pitchFamily="2" charset="0"/>
                <a:ea typeface="Roboto Condensed Light" panose="02000000000000000000" pitchFamily="2" charset="0"/>
              </a:rPr>
              <a:t>.</a:t>
            </a:r>
          </a:p>
          <a:p>
            <a:pPr algn="just"/>
            <a:r>
              <a:rPr lang="uk-UA" sz="6400" dirty="0">
                <a:solidFill>
                  <a:schemeClr val="bg1"/>
                </a:solidFill>
                <a:latin typeface="Roboto Condensed Light" panose="02000000000000000000" pitchFamily="2" charset="0"/>
                <a:ea typeface="Roboto Condensed Light" panose="02000000000000000000" pitchFamily="2" charset="0"/>
              </a:rPr>
              <a:t>Розпорядник майна зобов'язаний окремо повідомити господарський суд про вимоги кредиторів, які забезпечені заставою майна боржника, згідно з їхніми заявами, а за відсутності таких заяв - згідно з даними обліку боржника, а також </a:t>
            </a:r>
            <a:r>
              <a:rPr lang="uk-UA" sz="6400" dirty="0" err="1">
                <a:solidFill>
                  <a:schemeClr val="bg1"/>
                </a:solidFill>
                <a:latin typeface="Roboto Condensed Light" panose="02000000000000000000" pitchFamily="2" charset="0"/>
                <a:ea typeface="Roboto Condensed Light" panose="02000000000000000000" pitchFamily="2" charset="0"/>
              </a:rPr>
              <a:t>внести</a:t>
            </a:r>
            <a:r>
              <a:rPr lang="uk-UA" sz="6400" dirty="0">
                <a:solidFill>
                  <a:schemeClr val="bg1"/>
                </a:solidFill>
                <a:latin typeface="Roboto Condensed Light" panose="02000000000000000000" pitchFamily="2" charset="0"/>
                <a:ea typeface="Roboto Condensed Light" panose="02000000000000000000" pitchFamily="2" charset="0"/>
              </a:rPr>
              <a:t> окремо до реєстру відомості про майно боржника, яке є предметом застави згідно з відповідним державним реєстром </a:t>
            </a:r>
            <a:r>
              <a:rPr lang="uk-UA" sz="6400" dirty="0">
                <a:solidFill>
                  <a:schemeClr val="bg1"/>
                </a:solidFill>
                <a:effectLst/>
                <a:latin typeface="Roboto Condensed Light" panose="02000000000000000000" pitchFamily="2" charset="0"/>
                <a:ea typeface="Roboto Condensed Light" panose="02000000000000000000" pitchFamily="2" charset="0"/>
              </a:rPr>
              <a:t>(</a:t>
            </a:r>
            <a:r>
              <a:rPr lang="uk-UA" sz="6400" dirty="0">
                <a:solidFill>
                  <a:schemeClr val="accent6"/>
                </a:solidFill>
                <a:effectLst/>
                <a:latin typeface="Roboto Condensed Light" panose="02000000000000000000" pitchFamily="2" charset="0"/>
                <a:ea typeface="Roboto Condensed Light" panose="02000000000000000000" pitchFamily="2" charset="0"/>
              </a:rPr>
              <a:t>частини друга, шоста, восьма статті 45 </a:t>
            </a:r>
            <a:r>
              <a:rPr lang="uk-UA" sz="6400" dirty="0" err="1">
                <a:solidFill>
                  <a:schemeClr val="accent6"/>
                </a:solidFill>
                <a:effectLst/>
                <a:latin typeface="Roboto Condensed Light" panose="02000000000000000000" pitchFamily="2" charset="0"/>
                <a:ea typeface="Roboto Condensed Light" panose="02000000000000000000" pitchFamily="2" charset="0"/>
              </a:rPr>
              <a:t>КУзПБ</a:t>
            </a:r>
            <a:r>
              <a:rPr lang="uk-UA" sz="6400" dirty="0">
                <a:solidFill>
                  <a:schemeClr val="bg1"/>
                </a:solidFill>
                <a:effectLst/>
                <a:latin typeface="Roboto Condensed Light" panose="02000000000000000000" pitchFamily="2" charset="0"/>
                <a:ea typeface="Roboto Condensed Light" panose="02000000000000000000" pitchFamily="2" charset="0"/>
              </a:rPr>
              <a:t>).</a:t>
            </a:r>
            <a:endParaRPr lang="uk-UA" sz="6400" dirty="0">
              <a:solidFill>
                <a:schemeClr val="bg1"/>
              </a:solidFill>
              <a:latin typeface="Roboto Condensed Light" panose="02000000000000000000" pitchFamily="2" charset="0"/>
              <a:ea typeface="Roboto Condensed Light" panose="02000000000000000000" pitchFamily="2" charset="0"/>
            </a:endParaRPr>
          </a:p>
          <a:p>
            <a:endParaRPr lang="uk-UA" dirty="0"/>
          </a:p>
        </p:txBody>
      </p:sp>
    </p:spTree>
    <p:extLst>
      <p:ext uri="{BB962C8B-B14F-4D97-AF65-F5344CB8AC3E}">
        <p14:creationId xmlns:p14="http://schemas.microsoft.com/office/powerpoint/2010/main" val="2527752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55374" y="1355934"/>
            <a:ext cx="11617569" cy="4396693"/>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sz="2000" b="1" i="1" dirty="0">
              <a:solidFill>
                <a:srgbClr val="FFFF00"/>
              </a:solidFill>
              <a:latin typeface="Roboto Condensed Light" panose="02000000000000000000" pitchFamily="2" charset="0"/>
            </a:endParaRPr>
          </a:p>
          <a:p>
            <a:pPr lvl="0" algn="just">
              <a:defRPr/>
            </a:pPr>
            <a:r>
              <a:rPr lang="uk-UA" sz="2000" dirty="0">
                <a:solidFill>
                  <a:prstClr val="white"/>
                </a:solidFill>
                <a:latin typeface="Roboto Condensed Light" panose="02000000000000000000" pitchFamily="2" charset="0"/>
                <a:ea typeface="Roboto Condensed Light" panose="02000000000000000000" pitchFamily="2" charset="0"/>
              </a:rPr>
              <a:t>Передбачені Законом про банкрутство наслідки, що настають з моменту порушення справи про банкрутство, полягають, зокрема, </a:t>
            </a:r>
            <a:r>
              <a:rPr lang="uk-UA" sz="2000" dirty="0">
                <a:solidFill>
                  <a:srgbClr val="FFFF00"/>
                </a:solidFill>
                <a:latin typeface="Roboto Condensed Light" panose="02000000000000000000" pitchFamily="2" charset="0"/>
                <a:ea typeface="Roboto Condensed Light" panose="02000000000000000000" pitchFamily="2" charset="0"/>
              </a:rPr>
              <a:t>в обмеженні прав заставодержателя майна боржника вільно обирати способи та процедуру звернення стягнення на передане в заставу (іпотеку) майно, а також в особливостях задоволення вимог забезпечених кредиторів до боржника</a:t>
            </a:r>
            <a:r>
              <a:rPr lang="uk-UA" sz="2000" dirty="0">
                <a:solidFill>
                  <a:prstClr val="white"/>
                </a:solidFill>
                <a:latin typeface="Roboto Condensed Light" panose="02000000000000000000" pitchFamily="2" charset="0"/>
                <a:ea typeface="Roboto Condensed Light" panose="02000000000000000000" pitchFamily="2" charset="0"/>
              </a:rPr>
              <a:t>: </a:t>
            </a:r>
            <a:r>
              <a:rPr lang="uk-UA" sz="2000" u="sng" dirty="0">
                <a:solidFill>
                  <a:srgbClr val="00B050"/>
                </a:solidFill>
                <a:latin typeface="Roboto Condensed Light" panose="02000000000000000000" pitchFamily="2" charset="0"/>
                <a:ea typeface="Roboto Condensed Light" panose="02000000000000000000" pitchFamily="2" charset="0"/>
              </a:rPr>
              <a:t>лише в порядку, встановленому Законом, та в межах провадження у справі про банкрутство</a:t>
            </a:r>
            <a:r>
              <a:rPr lang="uk-UA" sz="2000" dirty="0">
                <a:solidFill>
                  <a:prstClr val="white"/>
                </a:solidFill>
                <a:latin typeface="Roboto Condensed Light" panose="02000000000000000000" pitchFamily="2" charset="0"/>
                <a:ea typeface="Roboto Condensed Light" panose="02000000000000000000" pitchFamily="2" charset="0"/>
              </a:rPr>
              <a:t>.</a:t>
            </a:r>
          </a:p>
          <a:p>
            <a:pPr lvl="0" algn="just">
              <a:defRPr/>
            </a:pPr>
            <a:r>
              <a:rPr lang="uk-UA" sz="2000" dirty="0">
                <a:solidFill>
                  <a:prstClr val="white"/>
                </a:solidFill>
                <a:latin typeface="Roboto Condensed Light" panose="02000000000000000000" pitchFamily="2" charset="0"/>
                <a:ea typeface="Roboto Condensed Light" panose="02000000000000000000" pitchFamily="2" charset="0"/>
              </a:rPr>
              <a:t>Тож </a:t>
            </a:r>
            <a:r>
              <a:rPr lang="uk-UA" sz="2000" b="1" u="sng" dirty="0">
                <a:solidFill>
                  <a:srgbClr val="FFFF00"/>
                </a:solidFill>
                <a:latin typeface="Roboto Condensed Light" panose="02000000000000000000" pitchFamily="2" charset="0"/>
                <a:ea typeface="Roboto Condensed Light" panose="02000000000000000000" pitchFamily="2" charset="0"/>
              </a:rPr>
              <a:t>ухвала про відкриття провадження у справі про банкрутство має наслідком зміну порядку задоволення вимог заставодержателя майна боржника</a:t>
            </a:r>
            <a:r>
              <a:rPr lang="uk-UA" sz="2000" dirty="0">
                <a:solidFill>
                  <a:prstClr val="white"/>
                </a:solidFill>
                <a:latin typeface="Roboto Condensed Light" panose="02000000000000000000" pitchFamily="2" charset="0"/>
                <a:ea typeface="Roboto Condensed Light" panose="02000000000000000000" pitchFamily="2" charset="0"/>
              </a:rPr>
              <a:t>. У зв'язку з цим </a:t>
            </a:r>
            <a:r>
              <a:rPr lang="uk-UA" sz="2000" b="1" u="sng" dirty="0">
                <a:solidFill>
                  <a:srgbClr val="FF0000"/>
                </a:solidFill>
                <a:latin typeface="Roboto Condensed Light" panose="02000000000000000000" pitchFamily="2" charset="0"/>
                <a:ea typeface="Roboto Condensed Light" panose="02000000000000000000" pitchFamily="2" charset="0"/>
              </a:rPr>
              <a:t>вона є судовим рішенням про права та інтереси особи</a:t>
            </a:r>
            <a:r>
              <a:rPr lang="uk-UA" sz="2000" dirty="0">
                <a:solidFill>
                  <a:prstClr val="white"/>
                </a:solidFill>
                <a:latin typeface="Roboto Condensed Light" panose="02000000000000000000" pitchFamily="2" charset="0"/>
                <a:ea typeface="Roboto Condensed Light" panose="02000000000000000000" pitchFamily="2" charset="0"/>
              </a:rPr>
              <a:t>, що надає заставодержателю право заперечувати у підготовчому засіданні проти відкриття провадження у справі про банкрутство боржника з наділенням у такому разі заставодержателя процесуальними правами учасника у справі про банкрутство щодо подання клопотань, надання доказів тощо і, відповідно, процесуальним правом на оскарження ухвали про відкриття провадження у справі про банкрутство в розумінні частини першої статті 254 ГПК України.</a:t>
            </a:r>
          </a:p>
          <a:p>
            <a:pPr algn="just"/>
            <a:endParaRPr lang="ru-RU"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255374" y="140353"/>
            <a:ext cx="11274272" cy="400110"/>
          </a:xfrm>
          <a:prstGeom prst="rect">
            <a:avLst/>
          </a:prstGeom>
          <a:noFill/>
        </p:spPr>
        <p:txBody>
          <a:bodyPr wrap="square" rtlCol="0">
            <a:spAutoFit/>
          </a:bodyPr>
          <a:lstStyle/>
          <a:p>
            <a:pPr algn="ctr"/>
            <a:r>
              <a:rPr lang="uk-UA" sz="2000" b="1" dirty="0" smtClean="0">
                <a:solidFill>
                  <a:srgbClr val="FFFF00"/>
                </a:solidFill>
                <a:latin typeface="Roboto Condensed Light" panose="02000000000000000000" pitchFamily="2" charset="0"/>
                <a:ea typeface="Roboto Condensed Light" panose="02000000000000000000" pitchFamily="2" charset="0"/>
              </a:rPr>
              <a:t>Щодо </a:t>
            </a:r>
            <a:r>
              <a:rPr lang="uk-UA" sz="2000" b="1" dirty="0">
                <a:solidFill>
                  <a:srgbClr val="FFFF00"/>
                </a:solidFill>
                <a:latin typeface="Roboto Condensed Light" panose="02000000000000000000" pitchFamily="2" charset="0"/>
                <a:ea typeface="Roboto Condensed Light" panose="02000000000000000000" pitchFamily="2" charset="0"/>
              </a:rPr>
              <a:t>моменту набуття прав у справі про банкрутство забезпеченим </a:t>
            </a:r>
            <a:r>
              <a:rPr lang="uk-UA" sz="2000" b="1" dirty="0" smtClean="0">
                <a:solidFill>
                  <a:srgbClr val="FFFF00"/>
                </a:solidFill>
                <a:latin typeface="Roboto Condensed Light" panose="02000000000000000000" pitchFamily="2" charset="0"/>
                <a:ea typeface="Roboto Condensed Light" panose="02000000000000000000" pitchFamily="2" charset="0"/>
              </a:rPr>
              <a:t>кредитором</a:t>
            </a:r>
            <a:endParaRPr lang="uk-UA"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98380" y="608386"/>
            <a:ext cx="11009260" cy="568329"/>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prstClr val="white"/>
                </a:solidFill>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22.10.2019 у справі                                 №  910/11946/18</a:t>
            </a:r>
            <a:endParaRPr lang="ru-RU" sz="2000" b="1"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656073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640968" y="1710625"/>
            <a:ext cx="11107336" cy="4030418"/>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lvl="0" algn="just">
              <a:defRPr/>
            </a:pPr>
            <a:endParaRPr lang="uk-UA" sz="1600" b="1" dirty="0" smtClean="0">
              <a:solidFill>
                <a:srgbClr val="70AD47"/>
              </a:solidFill>
              <a:latin typeface="Roboto Condensed Light" panose="02000000000000000000" pitchFamily="2" charset="0"/>
              <a:ea typeface="Roboto Condensed Light" panose="02000000000000000000" pitchFamily="2" charset="0"/>
            </a:endParaRPr>
          </a:p>
          <a:p>
            <a:pPr algn="just"/>
            <a:r>
              <a:rPr lang="ru-RU" sz="2000" b="1" dirty="0" err="1">
                <a:solidFill>
                  <a:srgbClr val="FF0000"/>
                </a:solidFill>
                <a:latin typeface="Roboto Condensed Light" panose="02000000000000000000" pitchFamily="2" charset="0"/>
              </a:rPr>
              <a:t>Фактичні</a:t>
            </a:r>
            <a:r>
              <a:rPr lang="ru-RU" sz="2000" b="1" dirty="0">
                <a:solidFill>
                  <a:srgbClr val="FF0000"/>
                </a:solidFill>
                <a:latin typeface="Roboto Condensed Light" panose="02000000000000000000" pitchFamily="2" charset="0"/>
              </a:rPr>
              <a:t> </a:t>
            </a:r>
            <a:r>
              <a:rPr lang="ru-RU" sz="2000" b="1" dirty="0" err="1">
                <a:solidFill>
                  <a:srgbClr val="FF0000"/>
                </a:solidFill>
                <a:latin typeface="Roboto Condensed Light" panose="02000000000000000000" pitchFamily="2" charset="0"/>
              </a:rPr>
              <a:t>обставини</a:t>
            </a:r>
            <a:r>
              <a:rPr lang="ru-RU" sz="2000" b="1" dirty="0">
                <a:solidFill>
                  <a:srgbClr val="FF0000"/>
                </a:solidFill>
                <a:latin typeface="Roboto Condensed Light" panose="02000000000000000000" pitchFamily="2" charset="0"/>
              </a:rPr>
              <a:t> </a:t>
            </a:r>
            <a:r>
              <a:rPr lang="ru-RU" sz="2000" b="1" dirty="0" err="1">
                <a:solidFill>
                  <a:srgbClr val="FF0000"/>
                </a:solidFill>
                <a:latin typeface="Roboto Condensed Light" panose="02000000000000000000" pitchFamily="2" charset="0"/>
              </a:rPr>
              <a:t>справи</a:t>
            </a:r>
            <a:endParaRPr lang="ru-RU" sz="2000" b="1" dirty="0">
              <a:solidFill>
                <a:srgbClr val="FF0000"/>
              </a:solidFill>
              <a:latin typeface="Roboto Condensed Light" panose="02000000000000000000" pitchFamily="2" charset="0"/>
            </a:endParaRPr>
          </a:p>
          <a:p>
            <a:pPr algn="just"/>
            <a:endParaRPr lang="uk-UA" sz="2000" dirty="0">
              <a:solidFill>
                <a:srgbClr val="FFFF00"/>
              </a:solidFill>
              <a:latin typeface="Roboto Condensed Light" panose="02000000000000000000" pitchFamily="2" charset="0"/>
            </a:endParaRPr>
          </a:p>
          <a:p>
            <a:pPr algn="just"/>
            <a:r>
              <a:rPr lang="uk-UA" sz="2000" dirty="0">
                <a:solidFill>
                  <a:srgbClr val="FFFF00"/>
                </a:solidFill>
                <a:latin typeface="Roboto Condensed Light" panose="02000000000000000000" pitchFamily="2" charset="0"/>
              </a:rPr>
              <a:t>Заявлено</a:t>
            </a:r>
            <a:r>
              <a:rPr lang="uk-UA" sz="2000" dirty="0">
                <a:latin typeface="Roboto Condensed Light" panose="02000000000000000000" pitchFamily="2" charset="0"/>
              </a:rPr>
              <a:t> АТ "Банк Кредит Дніпро" грошові вимоги до ТзОВ "</a:t>
            </a:r>
            <a:r>
              <a:rPr lang="uk-UA" sz="2000" dirty="0" err="1">
                <a:latin typeface="Roboto Condensed Light" panose="02000000000000000000" pitchFamily="2" charset="0"/>
              </a:rPr>
              <a:t>Дніпротехінвест</a:t>
            </a:r>
            <a:r>
              <a:rPr lang="uk-UA" sz="2000" dirty="0">
                <a:latin typeface="Roboto Condensed Light" panose="02000000000000000000" pitchFamily="2" charset="0"/>
              </a:rPr>
              <a:t> " в розмірі </a:t>
            </a:r>
            <a:r>
              <a:rPr lang="uk-UA" sz="2000" dirty="0" smtClean="0">
                <a:latin typeface="Roboto Condensed Light" panose="02000000000000000000" pitchFamily="2" charset="0"/>
              </a:rPr>
              <a:t>                                      </a:t>
            </a:r>
            <a:r>
              <a:rPr lang="uk-UA" sz="2000" dirty="0" smtClean="0">
                <a:solidFill>
                  <a:srgbClr val="FFFF00"/>
                </a:solidFill>
                <a:latin typeface="Roboto Condensed Light" panose="02000000000000000000" pitchFamily="2" charset="0"/>
              </a:rPr>
              <a:t>63 </a:t>
            </a:r>
            <a:r>
              <a:rPr lang="uk-UA" sz="2000" dirty="0">
                <a:solidFill>
                  <a:srgbClr val="FFFF00"/>
                </a:solidFill>
                <a:latin typeface="Roboto Condensed Light" panose="02000000000000000000" pitchFamily="2" charset="0"/>
              </a:rPr>
              <a:t>094 624,07 </a:t>
            </a:r>
            <a:r>
              <a:rPr lang="uk-UA" sz="2000" dirty="0">
                <a:latin typeface="Roboto Condensed Light" panose="02000000000000000000" pitchFamily="2" charset="0"/>
              </a:rPr>
              <a:t>грн як такі, що забезпечені заставою майна боржника (</a:t>
            </a:r>
            <a:r>
              <a:rPr lang="uk-UA" sz="2000" dirty="0">
                <a:solidFill>
                  <a:srgbClr val="FFFF00"/>
                </a:solidFill>
                <a:latin typeface="Roboto Condensed Light" panose="02000000000000000000" pitchFamily="2" charset="0"/>
              </a:rPr>
              <a:t>акції вартістю 3 144 875,13 </a:t>
            </a:r>
            <a:r>
              <a:rPr lang="uk-UA" sz="2000" dirty="0">
                <a:latin typeface="Roboto Condensed Light" panose="02000000000000000000" pitchFamily="2" charset="0"/>
              </a:rPr>
              <a:t>грн) </a:t>
            </a:r>
            <a:r>
              <a:rPr lang="ru-RU" sz="2000" dirty="0">
                <a:latin typeface="Roboto Condensed Light" panose="02000000000000000000" pitchFamily="2" charset="0"/>
                <a:ea typeface="Roboto Condensed Light" panose="02000000000000000000" pitchFamily="2" charset="0"/>
              </a:rPr>
              <a:t>як </a:t>
            </a:r>
            <a:r>
              <a:rPr lang="ru-RU" sz="2000" dirty="0" err="1">
                <a:latin typeface="Roboto Condensed Light" panose="02000000000000000000" pitchFamily="2" charset="0"/>
                <a:ea typeface="Roboto Condensed Light" panose="02000000000000000000" pitchFamily="2" charset="0"/>
              </a:rPr>
              <a:t>майнового</a:t>
            </a:r>
            <a:r>
              <a:rPr lang="ru-RU" sz="2000" dirty="0">
                <a:latin typeface="Roboto Condensed Light" panose="02000000000000000000" pitchFamily="2" charset="0"/>
                <a:ea typeface="Roboto Condensed Light" panose="02000000000000000000" pitchFamily="2" charset="0"/>
              </a:rPr>
              <a:t> поручителя за </a:t>
            </a:r>
            <a:r>
              <a:rPr lang="ru-RU" sz="2000" dirty="0" err="1">
                <a:latin typeface="Roboto Condensed Light" panose="02000000000000000000" pitchFamily="2" charset="0"/>
                <a:ea typeface="Roboto Condensed Light" panose="02000000000000000000" pitchFamily="2" charset="0"/>
              </a:rPr>
              <a:t>кредитними</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зобов'язаннями</a:t>
            </a:r>
            <a:r>
              <a:rPr lang="ru-RU" sz="2000" dirty="0">
                <a:latin typeface="Roboto Condensed Light" panose="02000000000000000000" pitchFamily="2" charset="0"/>
                <a:ea typeface="Roboto Condensed Light" panose="02000000000000000000" pitchFamily="2" charset="0"/>
              </a:rPr>
              <a:t> </a:t>
            </a:r>
            <a:r>
              <a:rPr lang="ru-RU" sz="2000" dirty="0" smtClean="0">
                <a:latin typeface="Roboto Condensed Light" panose="02000000000000000000" pitchFamily="2" charset="0"/>
                <a:ea typeface="Roboto Condensed Light" panose="02000000000000000000" pitchFamily="2" charset="0"/>
              </a:rPr>
              <a:t>АТ </a:t>
            </a:r>
            <a:r>
              <a:rPr lang="uk-UA" sz="2000" dirty="0">
                <a:latin typeface="Roboto Condensed Light" panose="02000000000000000000" pitchFamily="2" charset="0"/>
              </a:rPr>
              <a:t>" </a:t>
            </a:r>
            <a:r>
              <a:rPr lang="uk-UA" sz="2000" dirty="0" err="1">
                <a:latin typeface="Roboto Condensed Light" panose="02000000000000000000" pitchFamily="2" charset="0"/>
              </a:rPr>
              <a:t>Веста</a:t>
            </a:r>
            <a:r>
              <a:rPr lang="uk-UA" sz="2000" dirty="0">
                <a:latin typeface="Roboto Condensed Light" panose="02000000000000000000" pitchFamily="2" charset="0"/>
              </a:rPr>
              <a:t> Дніпро" </a:t>
            </a:r>
            <a:r>
              <a:rPr lang="ru-RU" sz="2000" dirty="0">
                <a:latin typeface="Roboto Condensed Light" panose="02000000000000000000" pitchFamily="2" charset="0"/>
                <a:ea typeface="Roboto Condensed Light" panose="02000000000000000000" pitchFamily="2" charset="0"/>
              </a:rPr>
              <a:t>перед Банком.</a:t>
            </a:r>
            <a:endParaRPr lang="uk-UA" sz="2000" dirty="0">
              <a:latin typeface="Roboto Condensed Light" panose="02000000000000000000" pitchFamily="2" charset="0"/>
            </a:endParaRPr>
          </a:p>
          <a:p>
            <a:pPr algn="just"/>
            <a:endParaRPr lang="uk-UA" sz="2000" dirty="0">
              <a:latin typeface="Roboto Condensed Light" panose="02000000000000000000" pitchFamily="2" charset="0"/>
            </a:endParaRPr>
          </a:p>
          <a:p>
            <a:pPr algn="just"/>
            <a:r>
              <a:rPr lang="ru-RU" sz="2000" dirty="0" err="1">
                <a:solidFill>
                  <a:srgbClr val="FFFF00"/>
                </a:solidFill>
                <a:latin typeface="Roboto Condensed Light" panose="02000000000000000000" pitchFamily="2" charset="0"/>
              </a:rPr>
              <a:t>Визнано</a:t>
            </a:r>
            <a:r>
              <a:rPr lang="ru-RU" sz="2000" dirty="0">
                <a:latin typeface="Roboto Condensed Light" panose="02000000000000000000" pitchFamily="2" charset="0"/>
              </a:rPr>
              <a:t> судом </a:t>
            </a:r>
            <a:r>
              <a:rPr lang="ru-RU" sz="2000" dirty="0" err="1">
                <a:latin typeface="Roboto Condensed Light" panose="02000000000000000000" pitchFamily="2" charset="0"/>
              </a:rPr>
              <a:t>першої</a:t>
            </a:r>
            <a:r>
              <a:rPr lang="ru-RU" sz="2000" dirty="0">
                <a:latin typeface="Roboto Condensed Light" panose="02000000000000000000" pitchFamily="2" charset="0"/>
              </a:rPr>
              <a:t> та </a:t>
            </a:r>
            <a:r>
              <a:rPr lang="ru-RU" sz="2000" dirty="0" err="1">
                <a:latin typeface="Roboto Condensed Light" panose="02000000000000000000" pitchFamily="2" charset="0"/>
              </a:rPr>
              <a:t>апеляційної</a:t>
            </a:r>
            <a:r>
              <a:rPr lang="ru-RU" sz="2000" dirty="0">
                <a:latin typeface="Roboto Condensed Light" panose="02000000000000000000" pitchFamily="2" charset="0"/>
              </a:rPr>
              <a:t> </a:t>
            </a:r>
            <a:r>
              <a:rPr lang="ru-RU" sz="2000" dirty="0" err="1">
                <a:latin typeface="Roboto Condensed Light" panose="02000000000000000000" pitchFamily="2" charset="0"/>
              </a:rPr>
              <a:t>інстанцій</a:t>
            </a:r>
            <a:r>
              <a:rPr lang="ru-RU" sz="2000" dirty="0">
                <a:latin typeface="Roboto Condensed Light" panose="02000000000000000000" pitchFamily="2" charset="0"/>
              </a:rPr>
              <a:t> </a:t>
            </a:r>
            <a:r>
              <a:rPr lang="ru-RU" sz="2000" dirty="0" err="1">
                <a:latin typeface="Roboto Condensed Light" panose="02000000000000000000" pitchFamily="2" charset="0"/>
              </a:rPr>
              <a:t>кредиторські</a:t>
            </a:r>
            <a:r>
              <a:rPr lang="ru-RU" sz="2000" dirty="0">
                <a:latin typeface="Roboto Condensed Light" panose="02000000000000000000" pitchFamily="2" charset="0"/>
              </a:rPr>
              <a:t> </a:t>
            </a:r>
            <a:r>
              <a:rPr lang="ru-RU" sz="2000" dirty="0" err="1">
                <a:latin typeface="Roboto Condensed Light" panose="02000000000000000000" pitchFamily="2" charset="0"/>
              </a:rPr>
              <a:t>вимоги</a:t>
            </a:r>
            <a:r>
              <a:rPr lang="ru-RU" sz="2000" dirty="0">
                <a:latin typeface="Roboto Condensed Light" panose="02000000000000000000" pitchFamily="2" charset="0"/>
              </a:rPr>
              <a:t> </a:t>
            </a:r>
            <a:r>
              <a:rPr lang="ru-RU" sz="2000" dirty="0">
                <a:solidFill>
                  <a:srgbClr val="FFFF00"/>
                </a:solidFill>
                <a:latin typeface="Roboto Condensed Light" panose="02000000000000000000" pitchFamily="2" charset="0"/>
              </a:rPr>
              <a:t>на суму </a:t>
            </a:r>
            <a:r>
              <a:rPr lang="uk-UA" sz="2000" dirty="0">
                <a:solidFill>
                  <a:srgbClr val="FFFF00"/>
                </a:solidFill>
                <a:latin typeface="Roboto Condensed Light" panose="02000000000000000000" pitchFamily="2" charset="0"/>
              </a:rPr>
              <a:t>59 949 748,94 </a:t>
            </a:r>
            <a:r>
              <a:rPr lang="uk-UA" sz="2000" dirty="0">
                <a:latin typeface="Roboto Condensed Light" panose="02000000000000000000" pitchFamily="2" charset="0"/>
              </a:rPr>
              <a:t>грн – четверта черга задоволення вимог кредиторів; окремо внесені вимоги кредиторів, </a:t>
            </a:r>
            <a:r>
              <a:rPr lang="uk-UA" sz="2000" dirty="0">
                <a:solidFill>
                  <a:srgbClr val="FFFF00"/>
                </a:solidFill>
                <a:latin typeface="Roboto Condensed Light" panose="02000000000000000000" pitchFamily="2" charset="0"/>
              </a:rPr>
              <a:t>забезпечені заставою </a:t>
            </a:r>
            <a:r>
              <a:rPr lang="uk-UA" sz="2000" dirty="0">
                <a:latin typeface="Roboto Condensed Light" panose="02000000000000000000" pitchFamily="2" charset="0"/>
              </a:rPr>
              <a:t>АТ "Банк Кредит Дніпро" в розмірі </a:t>
            </a:r>
            <a:r>
              <a:rPr lang="uk-UA" sz="2000" dirty="0">
                <a:solidFill>
                  <a:srgbClr val="FFFF00"/>
                </a:solidFill>
                <a:latin typeface="Roboto Condensed Light" panose="02000000000000000000" pitchFamily="2" charset="0"/>
              </a:rPr>
              <a:t>3 144 875,13 </a:t>
            </a:r>
            <a:r>
              <a:rPr lang="uk-UA" sz="2000" dirty="0">
                <a:latin typeface="Roboto Condensed Light" panose="02000000000000000000" pitchFamily="2" charset="0"/>
              </a:rPr>
              <a:t>грн</a:t>
            </a:r>
            <a:endParaRPr lang="ru-RU" sz="2000" dirty="0">
              <a:latin typeface="Roboto Condensed Light" panose="02000000000000000000" pitchFamily="2" charset="0"/>
            </a:endParaRPr>
          </a:p>
          <a:p>
            <a:pPr algn="just"/>
            <a:endParaRPr lang="ru-RU"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255373" y="234462"/>
            <a:ext cx="11617570" cy="707886"/>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визначення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розміру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вимог</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забезпеченого</a:t>
            </a:r>
            <a:r>
              <a:rPr lang="ru-RU" sz="2000" b="1" dirty="0">
                <a:solidFill>
                  <a:srgbClr val="FFFF00"/>
                </a:solidFill>
                <a:latin typeface="Roboto Condensed Light" panose="02000000000000000000" pitchFamily="2" charset="0"/>
                <a:ea typeface="Roboto Condensed Light" panose="02000000000000000000" pitchFamily="2" charset="0"/>
              </a:rPr>
              <a:t> кредитора до </a:t>
            </a:r>
            <a:r>
              <a:rPr lang="ru-RU" sz="2000" b="1" dirty="0" err="1">
                <a:solidFill>
                  <a:srgbClr val="FFFF00"/>
                </a:solidFill>
                <a:latin typeface="Roboto Condensed Light" panose="02000000000000000000" pitchFamily="2" charset="0"/>
                <a:ea typeface="Roboto Condensed Light" panose="02000000000000000000" pitchFamily="2" charset="0"/>
              </a:rPr>
              <a:t>майнового</a:t>
            </a:r>
            <a:r>
              <a:rPr lang="ru-RU" sz="2000" b="1" dirty="0">
                <a:solidFill>
                  <a:srgbClr val="FFFF00"/>
                </a:solidFill>
                <a:latin typeface="Roboto Condensed Light" panose="02000000000000000000" pitchFamily="2" charset="0"/>
                <a:ea typeface="Roboto Condensed Light" panose="02000000000000000000" pitchFamily="2" charset="0"/>
              </a:rPr>
              <a:t> поручителя, </a:t>
            </a:r>
            <a:r>
              <a:rPr lang="ru-RU" sz="2000" b="1" dirty="0" err="1">
                <a:solidFill>
                  <a:srgbClr val="FFFF00"/>
                </a:solidFill>
                <a:latin typeface="Roboto Condensed Light" panose="02000000000000000000" pitchFamily="2" charset="0"/>
                <a:ea typeface="Roboto Condensed Light" panose="02000000000000000000" pitchFamily="2" charset="0"/>
              </a:rPr>
              <a:t>який</a:t>
            </a:r>
            <a:r>
              <a:rPr lang="ru-RU" sz="2000" b="1" dirty="0">
                <a:solidFill>
                  <a:srgbClr val="FFFF00"/>
                </a:solidFill>
                <a:latin typeface="Roboto Condensed Light" panose="02000000000000000000" pitchFamily="2" charset="0"/>
                <a:ea typeface="Roboto Condensed Light" panose="02000000000000000000" pitchFamily="2" charset="0"/>
              </a:rPr>
              <a:t> не є </a:t>
            </a:r>
            <a:r>
              <a:rPr lang="ru-RU" sz="2000" b="1" dirty="0" err="1">
                <a:solidFill>
                  <a:srgbClr val="FFFF00"/>
                </a:solidFill>
                <a:latin typeface="Roboto Condensed Light" panose="02000000000000000000" pitchFamily="2" charset="0"/>
                <a:ea typeface="Roboto Condensed Light" panose="02000000000000000000" pitchFamily="2" charset="0"/>
              </a:rPr>
              <a:t>боржником</a:t>
            </a:r>
            <a:r>
              <a:rPr lang="ru-RU" sz="2000" b="1" dirty="0">
                <a:solidFill>
                  <a:srgbClr val="FFFF00"/>
                </a:solidFill>
                <a:latin typeface="Roboto Condensed Light" panose="02000000000000000000" pitchFamily="2" charset="0"/>
                <a:ea typeface="Roboto Condensed Light" panose="02000000000000000000" pitchFamily="2" charset="0"/>
              </a:rPr>
              <a:t> в основному </a:t>
            </a:r>
            <a:r>
              <a:rPr lang="ru-RU" sz="2000" b="1" dirty="0" err="1">
                <a:solidFill>
                  <a:srgbClr val="FFFF00"/>
                </a:solidFill>
                <a:latin typeface="Roboto Condensed Light" panose="02000000000000000000" pitchFamily="2" charset="0"/>
                <a:ea typeface="Roboto Condensed Light" panose="02000000000000000000" pitchFamily="2" charset="0"/>
              </a:rPr>
              <a:t>зобов’язанні</a:t>
            </a:r>
            <a:endParaRPr lang="ru-RU"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565713" y="973205"/>
            <a:ext cx="11079598" cy="63975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prstClr val="white"/>
                </a:solidFill>
                <a:latin typeface="Roboto Condensed Light" panose="02000000000000000000" pitchFamily="2" charset="0"/>
                <a:ea typeface="Roboto Condensed Light" panose="02000000000000000000" pitchFamily="2" charset="0"/>
              </a:rPr>
              <a:t>Постанова </a:t>
            </a:r>
            <a:r>
              <a:rPr lang="ru-RU" sz="2000" b="1" dirty="0" err="1">
                <a:solidFill>
                  <a:prstClr val="white"/>
                </a:solidFill>
                <a:latin typeface="Roboto Condensed Light" panose="02000000000000000000" pitchFamily="2" charset="0"/>
                <a:ea typeface="Roboto Condensed Light" panose="02000000000000000000" pitchFamily="2" charset="0"/>
              </a:rPr>
              <a:t>судової</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err="1">
                <a:solidFill>
                  <a:prstClr val="white"/>
                </a:solidFill>
                <a:latin typeface="Roboto Condensed Light" panose="02000000000000000000" pitchFamily="2" charset="0"/>
                <a:ea typeface="Roboto Condensed Light" panose="02000000000000000000" pitchFamily="2" charset="0"/>
              </a:rPr>
              <a:t>палати</a:t>
            </a:r>
            <a:r>
              <a:rPr lang="ru-RU" sz="2000" b="1" dirty="0">
                <a:solidFill>
                  <a:prstClr val="white"/>
                </a:solidFill>
                <a:latin typeface="Roboto Condensed Light" panose="02000000000000000000" pitchFamily="2" charset="0"/>
                <a:ea typeface="Roboto Condensed Light" panose="02000000000000000000" pitchFamily="2" charset="0"/>
              </a:rPr>
              <a:t> з </a:t>
            </a:r>
            <a:r>
              <a:rPr lang="ru-RU" sz="2000" b="1" dirty="0" err="1">
                <a:solidFill>
                  <a:prstClr val="white"/>
                </a:solidFill>
                <a:latin typeface="Roboto Condensed Light" panose="02000000000000000000" pitchFamily="2" charset="0"/>
                <a:ea typeface="Roboto Condensed Light" panose="02000000000000000000" pitchFamily="2" charset="0"/>
              </a:rPr>
              <a:t>розгляду</a:t>
            </a:r>
            <a:r>
              <a:rPr lang="ru-RU" sz="2000" b="1" dirty="0">
                <a:solidFill>
                  <a:prstClr val="white"/>
                </a:solidFill>
                <a:latin typeface="Roboto Condensed Light" panose="02000000000000000000" pitchFamily="2" charset="0"/>
                <a:ea typeface="Roboto Condensed Light" panose="02000000000000000000" pitchFamily="2" charset="0"/>
              </a:rPr>
              <a:t> справ про </a:t>
            </a:r>
            <a:r>
              <a:rPr lang="ru-RU" sz="2000" b="1" dirty="0" err="1">
                <a:solidFill>
                  <a:prstClr val="white"/>
                </a:solidFill>
                <a:latin typeface="Roboto Condensed Light" panose="02000000000000000000" pitchFamily="2" charset="0"/>
                <a:ea typeface="Roboto Condensed Light" panose="02000000000000000000" pitchFamily="2" charset="0"/>
              </a:rPr>
              <a:t>банкрутство</a:t>
            </a:r>
            <a:r>
              <a:rPr lang="ru-RU" sz="2000" b="1" dirty="0">
                <a:solidFill>
                  <a:prstClr val="white"/>
                </a:solidFill>
                <a:latin typeface="Roboto Condensed Light" panose="02000000000000000000" pitchFamily="2" charset="0"/>
                <a:ea typeface="Roboto Condensed Light" panose="02000000000000000000" pitchFamily="2" charset="0"/>
              </a:rPr>
              <a:t> КГС у </a:t>
            </a:r>
            <a:r>
              <a:rPr lang="ru-RU" sz="2000" b="1" dirty="0" err="1">
                <a:solidFill>
                  <a:prstClr val="white"/>
                </a:solidFill>
                <a:latin typeface="Roboto Condensed Light" panose="02000000000000000000" pitchFamily="2" charset="0"/>
                <a:ea typeface="Roboto Condensed Light" panose="02000000000000000000" pitchFamily="2" charset="0"/>
              </a:rPr>
              <a:t>складі</a:t>
            </a:r>
            <a:r>
              <a:rPr lang="ru-RU" sz="2000" b="1" dirty="0">
                <a:solidFill>
                  <a:prstClr val="white"/>
                </a:solidFill>
                <a:latin typeface="Roboto Condensed Light" panose="02000000000000000000" pitchFamily="2" charset="0"/>
                <a:ea typeface="Roboto Condensed Light" panose="02000000000000000000" pitchFamily="2" charset="0"/>
              </a:rPr>
              <a:t> ВС </a:t>
            </a:r>
            <a:r>
              <a:rPr lang="ru-RU" sz="2000" b="1" dirty="0" err="1">
                <a:solidFill>
                  <a:prstClr val="white"/>
                </a:solidFill>
                <a:latin typeface="Roboto Condensed Light" panose="02000000000000000000" pitchFamily="2" charset="0"/>
                <a:ea typeface="Roboto Condensed Light" panose="02000000000000000000" pitchFamily="2" charset="0"/>
              </a:rPr>
              <a:t>від</a:t>
            </a:r>
            <a:r>
              <a:rPr lang="ru-RU" sz="2000" b="1" dirty="0">
                <a:solidFill>
                  <a:prstClr val="white"/>
                </a:solidFill>
                <a:latin typeface="Roboto Condensed Light" panose="02000000000000000000" pitchFamily="2" charset="0"/>
                <a:ea typeface="Roboto Condensed Light" panose="02000000000000000000" pitchFamily="2" charset="0"/>
              </a:rPr>
              <a:t> 04.02.2021 </a:t>
            </a:r>
            <a:r>
              <a:rPr lang="ru-RU" sz="2000" b="1" dirty="0" smtClean="0">
                <a:solidFill>
                  <a:prstClr val="white"/>
                </a:solidFill>
                <a:latin typeface="Roboto Condensed Light" panose="02000000000000000000" pitchFamily="2" charset="0"/>
                <a:ea typeface="Roboto Condensed Light" panose="02000000000000000000" pitchFamily="2" charset="0"/>
              </a:rPr>
              <a:t>у </a:t>
            </a:r>
            <a:r>
              <a:rPr lang="ru-RU" sz="2000" b="1" dirty="0" err="1">
                <a:solidFill>
                  <a:prstClr val="white"/>
                </a:solidFill>
                <a:latin typeface="Roboto Condensed Light" panose="02000000000000000000" pitchFamily="2" charset="0"/>
                <a:ea typeface="Roboto Condensed Light" panose="02000000000000000000" pitchFamily="2" charset="0"/>
              </a:rPr>
              <a:t>справі</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smtClean="0">
                <a:solidFill>
                  <a:prstClr val="white"/>
                </a:solidFill>
                <a:latin typeface="Roboto Condensed Light" panose="02000000000000000000" pitchFamily="2" charset="0"/>
                <a:ea typeface="Roboto Condensed Light" panose="02000000000000000000" pitchFamily="2" charset="0"/>
              </a:rPr>
              <a:t>                № </a:t>
            </a:r>
            <a:r>
              <a:rPr lang="ru-RU" sz="2000" b="1" dirty="0">
                <a:solidFill>
                  <a:prstClr val="white"/>
                </a:solidFill>
                <a:latin typeface="Roboto Condensed Light" panose="02000000000000000000" pitchFamily="2" charset="0"/>
                <a:ea typeface="Roboto Condensed Light" panose="02000000000000000000" pitchFamily="2" charset="0"/>
              </a:rPr>
              <a:t>904/1360/19</a:t>
            </a:r>
          </a:p>
        </p:txBody>
      </p:sp>
    </p:spTree>
    <p:extLst>
      <p:ext uri="{BB962C8B-B14F-4D97-AF65-F5344CB8AC3E}">
        <p14:creationId xmlns:p14="http://schemas.microsoft.com/office/powerpoint/2010/main" val="3950721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07922" y="1402754"/>
            <a:ext cx="11893064" cy="4645196"/>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lvl="0" algn="just">
              <a:defRPr/>
            </a:pPr>
            <a:endParaRPr lang="uk-UA" sz="1600" b="1" dirty="0" smtClean="0">
              <a:solidFill>
                <a:srgbClr val="70AD47"/>
              </a:solidFill>
              <a:latin typeface="Roboto Condensed Light" panose="02000000000000000000" pitchFamily="2" charset="0"/>
              <a:ea typeface="Roboto Condensed Light" panose="02000000000000000000" pitchFamily="2" charset="0"/>
            </a:endParaRPr>
          </a:p>
          <a:p>
            <a:pPr algn="just"/>
            <a:r>
              <a:rPr lang="uk-UA" b="1" u="sng" dirty="0">
                <a:solidFill>
                  <a:srgbClr val="FF0000"/>
                </a:solidFill>
                <a:latin typeface="Roboto Condensed Light" panose="02000000000000000000" pitchFamily="2" charset="0"/>
                <a:ea typeface="Roboto Condensed Light" panose="02000000000000000000" pitchFamily="2" charset="0"/>
              </a:rPr>
              <a:t>Правова проблема</a:t>
            </a:r>
          </a:p>
          <a:p>
            <a:pPr algn="just"/>
            <a:r>
              <a:rPr lang="uk-UA" b="1" dirty="0" smtClean="0">
                <a:latin typeface="Roboto Condensed Light" panose="02000000000000000000" pitchFamily="2" charset="0"/>
                <a:ea typeface="Times New Roman" panose="02020603050405020304" pitchFamily="18" charset="0"/>
                <a:cs typeface="Times New Roman" panose="02020603050405020304" pitchFamily="18" charset="0"/>
              </a:rPr>
              <a:t>Визначення </a:t>
            </a:r>
            <a:r>
              <a:rPr lang="uk-UA" b="1" dirty="0">
                <a:latin typeface="Roboto Condensed Light" panose="02000000000000000000" pitchFamily="2" charset="0"/>
                <a:ea typeface="Times New Roman" panose="02020603050405020304" pitchFamily="18" charset="0"/>
                <a:cs typeface="Times New Roman" panose="02020603050405020304" pitchFamily="18" charset="0"/>
              </a:rPr>
              <a:t>розміру вимог забезпеченого кредитора з урахуванням статусу боржника у</a:t>
            </a:r>
            <a:r>
              <a:rPr lang="uk-UA" b="1" dirty="0">
                <a:latin typeface="Roboto Condensed Light" panose="02000000000000000000" pitchFamily="2" charset="0"/>
                <a:ea typeface="Calibri" panose="020F0502020204030204" pitchFamily="34" charset="0"/>
                <a:cs typeface="Roboto Condensed Light" panose="02000000000000000000" pitchFamily="2" charset="0"/>
              </a:rPr>
              <a:t> спірних правовідносинах (майновий поручитель або одночасно боржник в основному зобов'язанні і майновий поручитель)</a:t>
            </a:r>
            <a:endParaRPr lang="uk-UA" dirty="0">
              <a:latin typeface="Roboto Condensed Light" panose="02000000000000000000" pitchFamily="2" charset="0"/>
              <a:ea typeface="Times New Roman" panose="02020603050405020304" pitchFamily="18" charset="0"/>
              <a:cs typeface="Times New Roman" panose="02020603050405020304" pitchFamily="18" charset="0"/>
            </a:endParaRPr>
          </a:p>
          <a:p>
            <a:pPr algn="just"/>
            <a:r>
              <a:rPr lang="ru-RU" b="1" u="sng" dirty="0" smtClean="0">
                <a:solidFill>
                  <a:srgbClr val="FF0000"/>
                </a:solidFill>
                <a:latin typeface="Roboto Condensed Light" panose="02000000000000000000" pitchFamily="2" charset="0"/>
              </a:rPr>
              <a:t>I </a:t>
            </a:r>
            <a:r>
              <a:rPr lang="ru-RU" b="1" u="sng" dirty="0" err="1">
                <a:solidFill>
                  <a:srgbClr val="FF0000"/>
                </a:solidFill>
                <a:latin typeface="Roboto Condensed Light" panose="02000000000000000000" pitchFamily="2" charset="0"/>
              </a:rPr>
              <a:t>підхід</a:t>
            </a:r>
            <a:r>
              <a:rPr lang="ru-RU" dirty="0">
                <a:solidFill>
                  <a:srgbClr val="FF0000"/>
                </a:solidFill>
                <a:latin typeface="Roboto Condensed Light" panose="02000000000000000000" pitchFamily="2" charset="0"/>
              </a:rPr>
              <a:t> </a:t>
            </a:r>
            <a:r>
              <a:rPr lang="ru-RU" dirty="0">
                <a:latin typeface="Roboto Condensed Light" panose="02000000000000000000" pitchFamily="2" charset="0"/>
              </a:rPr>
              <a:t>– </a:t>
            </a:r>
            <a:r>
              <a:rPr lang="ru-RU" dirty="0" err="1">
                <a:latin typeface="Roboto Condensed Light" panose="02000000000000000000" pitchFamily="2" charset="0"/>
              </a:rPr>
              <a:t>вимоги</a:t>
            </a:r>
            <a:r>
              <a:rPr lang="ru-RU" dirty="0">
                <a:latin typeface="Roboto Condensed Light" panose="02000000000000000000" pitchFamily="2" charset="0"/>
              </a:rPr>
              <a:t> кредитора, </a:t>
            </a:r>
            <a:r>
              <a:rPr lang="ru-RU" dirty="0" err="1">
                <a:latin typeface="Roboto Condensed Light" panose="02000000000000000000" pitchFamily="2" charset="0"/>
              </a:rPr>
              <a:t>якщо</a:t>
            </a:r>
            <a:r>
              <a:rPr lang="ru-RU" dirty="0">
                <a:latin typeface="Roboto Condensed Light" panose="02000000000000000000" pitchFamily="2" charset="0"/>
              </a:rPr>
              <a:t> </a:t>
            </a:r>
            <a:r>
              <a:rPr lang="ru-RU" dirty="0" err="1">
                <a:latin typeface="Roboto Condensed Light" panose="02000000000000000000" pitchFamily="2" charset="0"/>
              </a:rPr>
              <a:t>інше</a:t>
            </a:r>
            <a:r>
              <a:rPr lang="ru-RU" dirty="0">
                <a:latin typeface="Roboto Condensed Light" panose="02000000000000000000" pitchFamily="2" charset="0"/>
              </a:rPr>
              <a:t> не </a:t>
            </a:r>
            <a:r>
              <a:rPr lang="ru-RU" dirty="0" err="1">
                <a:latin typeface="Roboto Condensed Light" panose="02000000000000000000" pitchFamily="2" charset="0"/>
              </a:rPr>
              <a:t>обумовлено</a:t>
            </a:r>
            <a:r>
              <a:rPr lang="ru-RU" dirty="0">
                <a:latin typeface="Roboto Condensed Light" panose="02000000000000000000" pitchFamily="2" charset="0"/>
              </a:rPr>
              <a:t> договором, </a:t>
            </a:r>
            <a:r>
              <a:rPr lang="ru-RU" dirty="0" err="1">
                <a:latin typeface="Roboto Condensed Light" panose="02000000000000000000" pitchFamily="2" charset="0"/>
              </a:rPr>
              <a:t>визнаються</a:t>
            </a:r>
            <a:r>
              <a:rPr lang="ru-RU" dirty="0">
                <a:latin typeface="Roboto Condensed Light" panose="02000000000000000000" pitchFamily="2" charset="0"/>
              </a:rPr>
              <a:t> </a:t>
            </a:r>
            <a:r>
              <a:rPr lang="ru-RU" dirty="0" err="1">
                <a:latin typeface="Roboto Condensed Light" panose="02000000000000000000" pitchFamily="2" charset="0"/>
              </a:rPr>
              <a:t>забезпеченими</a:t>
            </a:r>
            <a:r>
              <a:rPr lang="ru-RU" dirty="0">
                <a:latin typeface="Roboto Condensed Light" panose="02000000000000000000" pitchFamily="2" charset="0"/>
              </a:rPr>
              <a:t> </a:t>
            </a:r>
            <a:r>
              <a:rPr lang="ru-RU" b="1" dirty="0" err="1">
                <a:latin typeface="Roboto Condensed Light" panose="02000000000000000000" pitchFamily="2" charset="0"/>
              </a:rPr>
              <a:t>лише</a:t>
            </a:r>
            <a:r>
              <a:rPr lang="ru-RU" b="1" dirty="0">
                <a:latin typeface="Roboto Condensed Light" panose="02000000000000000000" pitchFamily="2" charset="0"/>
              </a:rPr>
              <a:t> в </a:t>
            </a:r>
            <a:r>
              <a:rPr lang="ru-RU" b="1" dirty="0" err="1">
                <a:latin typeface="Roboto Condensed Light" panose="02000000000000000000" pitchFamily="2" charset="0"/>
              </a:rPr>
              <a:t>розмірі</a:t>
            </a:r>
            <a:r>
              <a:rPr lang="ru-RU" b="1" dirty="0">
                <a:latin typeface="Roboto Condensed Light" panose="02000000000000000000" pitchFamily="2" charset="0"/>
              </a:rPr>
              <a:t> </a:t>
            </a:r>
            <a:r>
              <a:rPr lang="ru-RU" b="1" dirty="0" err="1">
                <a:latin typeface="Roboto Condensed Light" panose="02000000000000000000" pitchFamily="2" charset="0"/>
              </a:rPr>
              <a:t>вартості</a:t>
            </a:r>
            <a:r>
              <a:rPr lang="ru-RU" b="1" dirty="0">
                <a:latin typeface="Roboto Condensed Light" panose="02000000000000000000" pitchFamily="2" charset="0"/>
              </a:rPr>
              <a:t> предмета </a:t>
            </a:r>
            <a:r>
              <a:rPr lang="ru-RU" b="1" dirty="0" err="1">
                <a:latin typeface="Roboto Condensed Light" panose="02000000000000000000" pitchFamily="2" charset="0"/>
              </a:rPr>
              <a:t>застави</a:t>
            </a:r>
            <a:r>
              <a:rPr lang="ru-RU" b="1" dirty="0">
                <a:latin typeface="Roboto Condensed Light" panose="02000000000000000000" pitchFamily="2" charset="0"/>
              </a:rPr>
              <a:t> (</a:t>
            </a:r>
            <a:r>
              <a:rPr lang="ru-RU" b="1" dirty="0" err="1">
                <a:latin typeface="Roboto Condensed Light" panose="02000000000000000000" pitchFamily="2" charset="0"/>
              </a:rPr>
              <a:t>іпотеки</a:t>
            </a:r>
            <a:r>
              <a:rPr lang="ru-RU" b="1" dirty="0">
                <a:latin typeface="Roboto Condensed Light" panose="02000000000000000000" pitchFamily="2" charset="0"/>
              </a:rPr>
              <a:t>)</a:t>
            </a:r>
            <a:r>
              <a:rPr lang="ru-RU" dirty="0">
                <a:latin typeface="Roboto Condensed Light" panose="02000000000000000000" pitchFamily="2" charset="0"/>
              </a:rPr>
              <a:t>, </a:t>
            </a:r>
            <a:r>
              <a:rPr lang="ru-RU" dirty="0" err="1">
                <a:latin typeface="Roboto Condensed Light" panose="02000000000000000000" pitchFamily="2" charset="0"/>
              </a:rPr>
              <a:t>визначеної</a:t>
            </a:r>
            <a:r>
              <a:rPr lang="ru-RU" dirty="0">
                <a:latin typeface="Roboto Condensed Light" panose="02000000000000000000" pitchFamily="2" charset="0"/>
              </a:rPr>
              <a:t> </a:t>
            </a:r>
            <a:r>
              <a:rPr lang="ru-RU" dirty="0" err="1">
                <a:latin typeface="Roboto Condensed Light" panose="02000000000000000000" pitchFamily="2" charset="0"/>
              </a:rPr>
              <a:t>між</a:t>
            </a:r>
            <a:r>
              <a:rPr lang="ru-RU" dirty="0">
                <a:latin typeface="Roboto Condensed Light" panose="02000000000000000000" pitchFamily="2" charset="0"/>
              </a:rPr>
              <a:t> кредитором та </a:t>
            </a:r>
            <a:r>
              <a:rPr lang="ru-RU" dirty="0" err="1">
                <a:latin typeface="Roboto Condensed Light" panose="02000000000000000000" pitchFamily="2" charset="0"/>
              </a:rPr>
              <a:t>боржником</a:t>
            </a:r>
            <a:r>
              <a:rPr lang="ru-RU" dirty="0">
                <a:latin typeface="Roboto Condensed Light" panose="02000000000000000000" pitchFamily="2" charset="0"/>
              </a:rPr>
              <a:t> (</a:t>
            </a:r>
            <a:r>
              <a:rPr lang="ru-RU" dirty="0" err="1">
                <a:latin typeface="Roboto Condensed Light" panose="02000000000000000000" pitchFamily="2" charset="0"/>
              </a:rPr>
              <a:t>майновим</a:t>
            </a:r>
            <a:r>
              <a:rPr lang="ru-RU" dirty="0">
                <a:latin typeface="Roboto Condensed Light" panose="02000000000000000000" pitchFamily="2" charset="0"/>
              </a:rPr>
              <a:t> поручителем, </a:t>
            </a:r>
            <a:r>
              <a:rPr lang="ru-RU" dirty="0" err="1">
                <a:latin typeface="Roboto Condensed Light" panose="02000000000000000000" pitchFamily="2" charset="0"/>
              </a:rPr>
              <a:t>який</a:t>
            </a:r>
            <a:r>
              <a:rPr lang="ru-RU" dirty="0">
                <a:latin typeface="Roboto Condensed Light" panose="02000000000000000000" pitchFamily="2" charset="0"/>
              </a:rPr>
              <a:t> не є </a:t>
            </a:r>
            <a:r>
              <a:rPr lang="ru-RU" dirty="0" err="1">
                <a:latin typeface="Roboto Condensed Light" panose="02000000000000000000" pitchFamily="2" charset="0"/>
              </a:rPr>
              <a:t>боржником</a:t>
            </a:r>
            <a:r>
              <a:rPr lang="ru-RU" dirty="0">
                <a:latin typeface="Roboto Condensed Light" panose="02000000000000000000" pitchFamily="2" charset="0"/>
              </a:rPr>
              <a:t> в основному </a:t>
            </a:r>
            <a:r>
              <a:rPr lang="ru-RU" dirty="0" err="1">
                <a:latin typeface="Roboto Condensed Light" panose="02000000000000000000" pitchFamily="2" charset="0"/>
              </a:rPr>
              <a:t>зобов'язанні</a:t>
            </a:r>
            <a:r>
              <a:rPr lang="ru-RU" dirty="0">
                <a:latin typeface="Roboto Condensed Light" panose="02000000000000000000" pitchFamily="2" charset="0"/>
              </a:rPr>
              <a:t>) у </a:t>
            </a:r>
            <a:r>
              <a:rPr lang="ru-RU" dirty="0" err="1">
                <a:latin typeface="Roboto Condensed Light" panose="02000000000000000000" pitchFamily="2" charset="0"/>
              </a:rPr>
              <a:t>договорі</a:t>
            </a:r>
            <a:r>
              <a:rPr lang="ru-RU" dirty="0">
                <a:latin typeface="Roboto Condensed Light" panose="02000000000000000000" pitchFamily="2" charset="0"/>
              </a:rPr>
              <a:t> </a:t>
            </a:r>
            <a:r>
              <a:rPr lang="ru-RU" dirty="0" err="1">
                <a:latin typeface="Roboto Condensed Light" panose="02000000000000000000" pitchFamily="2" charset="0"/>
              </a:rPr>
              <a:t>застави</a:t>
            </a:r>
            <a:r>
              <a:rPr lang="ru-RU" dirty="0">
                <a:latin typeface="Roboto Condensed Light" panose="02000000000000000000" pitchFamily="2" charset="0"/>
              </a:rPr>
              <a:t> (</a:t>
            </a:r>
            <a:r>
              <a:rPr lang="ru-RU" dirty="0" err="1">
                <a:latin typeface="Roboto Condensed Light" panose="02000000000000000000" pitchFamily="2" charset="0"/>
              </a:rPr>
              <a:t>іпотеки</a:t>
            </a:r>
            <a:r>
              <a:rPr lang="ru-RU" dirty="0">
                <a:latin typeface="Roboto Condensed Light" panose="02000000000000000000" pitchFamily="2" charset="0"/>
              </a:rPr>
              <a:t>), </a:t>
            </a:r>
            <a:r>
              <a:rPr lang="ru-RU" dirty="0" err="1">
                <a:latin typeface="Roboto Condensed Light" panose="02000000000000000000" pitchFamily="2" charset="0"/>
              </a:rPr>
              <a:t>що</a:t>
            </a:r>
            <a:r>
              <a:rPr lang="ru-RU" dirty="0">
                <a:latin typeface="Roboto Condensed Light" panose="02000000000000000000" pitchFamily="2" charset="0"/>
              </a:rPr>
              <a:t> </a:t>
            </a:r>
            <a:r>
              <a:rPr lang="ru-RU" dirty="0" err="1">
                <a:latin typeface="Roboto Condensed Light" panose="02000000000000000000" pitchFamily="2" charset="0"/>
              </a:rPr>
              <a:t>згодом</a:t>
            </a:r>
            <a:r>
              <a:rPr lang="ru-RU" dirty="0">
                <a:latin typeface="Roboto Condensed Light" panose="02000000000000000000" pitchFamily="2" charset="0"/>
              </a:rPr>
              <a:t> на </a:t>
            </a:r>
            <a:r>
              <a:rPr lang="ru-RU" dirty="0" err="1">
                <a:latin typeface="Roboto Condensed Light" panose="02000000000000000000" pitchFamily="2" charset="0"/>
              </a:rPr>
              <a:t>практиці</a:t>
            </a:r>
            <a:r>
              <a:rPr lang="ru-RU" dirty="0">
                <a:latin typeface="Roboto Condensed Light" panose="02000000000000000000" pitchFamily="2" charset="0"/>
              </a:rPr>
              <a:t> </a:t>
            </a:r>
            <a:r>
              <a:rPr lang="ru-RU" dirty="0" err="1">
                <a:latin typeface="Roboto Condensed Light" panose="02000000000000000000" pitchFamily="2" charset="0"/>
              </a:rPr>
              <a:t>має</a:t>
            </a:r>
            <a:r>
              <a:rPr lang="ru-RU" dirty="0">
                <a:latin typeface="Roboto Condensed Light" panose="02000000000000000000" pitchFamily="2" charset="0"/>
              </a:rPr>
              <a:t> </a:t>
            </a:r>
            <a:r>
              <a:rPr lang="ru-RU" dirty="0" err="1">
                <a:latin typeface="Roboto Condensed Light" panose="02000000000000000000" pitchFamily="2" charset="0"/>
              </a:rPr>
              <a:t>наслідком</a:t>
            </a:r>
            <a:r>
              <a:rPr lang="ru-RU" dirty="0">
                <a:latin typeface="Roboto Condensed Light" panose="02000000000000000000" pitchFamily="2" charset="0"/>
              </a:rPr>
              <a:t> </a:t>
            </a:r>
            <a:r>
              <a:rPr lang="ru-RU" dirty="0" err="1">
                <a:latin typeface="Roboto Condensed Light" panose="02000000000000000000" pitchFamily="2" charset="0"/>
              </a:rPr>
              <a:t>виникнення</a:t>
            </a:r>
            <a:r>
              <a:rPr lang="ru-RU" dirty="0">
                <a:latin typeface="Roboto Condensed Light" panose="02000000000000000000" pitchFamily="2" charset="0"/>
              </a:rPr>
              <a:t> </a:t>
            </a:r>
            <a:r>
              <a:rPr lang="ru-RU" dirty="0" err="1">
                <a:latin typeface="Roboto Condensed Light" panose="02000000000000000000" pitchFamily="2" charset="0"/>
              </a:rPr>
              <a:t>випадків</a:t>
            </a:r>
            <a:r>
              <a:rPr lang="ru-RU" dirty="0">
                <a:latin typeface="Roboto Condensed Light" panose="02000000000000000000" pitchFamily="2" charset="0"/>
              </a:rPr>
              <a:t> повторного </a:t>
            </a:r>
            <a:r>
              <a:rPr lang="ru-RU" dirty="0" err="1">
                <a:latin typeface="Roboto Condensed Light" panose="02000000000000000000" pitchFamily="2" charset="0"/>
              </a:rPr>
              <a:t>звернення</a:t>
            </a:r>
            <a:r>
              <a:rPr lang="ru-RU" dirty="0">
                <a:latin typeface="Roboto Condensed Light" panose="02000000000000000000" pitchFamily="2" charset="0"/>
              </a:rPr>
              <a:t> кредитора до суду </a:t>
            </a:r>
            <a:r>
              <a:rPr lang="ru-RU" dirty="0" err="1">
                <a:latin typeface="Roboto Condensed Light" panose="02000000000000000000" pitchFamily="2" charset="0"/>
              </a:rPr>
              <a:t>із</a:t>
            </a:r>
            <a:r>
              <a:rPr lang="ru-RU" dirty="0">
                <a:latin typeface="Roboto Condensed Light" panose="02000000000000000000" pitchFamily="2" charset="0"/>
              </a:rPr>
              <a:t> </a:t>
            </a:r>
            <a:r>
              <a:rPr lang="ru-RU" dirty="0" err="1">
                <a:latin typeface="Roboto Condensed Light" panose="02000000000000000000" pitchFamily="2" charset="0"/>
              </a:rPr>
              <a:t>заявою</a:t>
            </a:r>
            <a:r>
              <a:rPr lang="ru-RU" dirty="0">
                <a:latin typeface="Roboto Condensed Light" panose="02000000000000000000" pitchFamily="2" charset="0"/>
              </a:rPr>
              <a:t> про </a:t>
            </a:r>
            <a:r>
              <a:rPr lang="ru-RU" dirty="0" err="1">
                <a:latin typeface="Roboto Condensed Light" panose="02000000000000000000" pitchFamily="2" charset="0"/>
              </a:rPr>
              <a:t>визнання</a:t>
            </a:r>
            <a:r>
              <a:rPr lang="ru-RU" dirty="0">
                <a:latin typeface="Roboto Condensed Light" panose="02000000000000000000" pitchFamily="2" charset="0"/>
              </a:rPr>
              <a:t> </a:t>
            </a:r>
            <a:r>
              <a:rPr lang="ru-RU" dirty="0" err="1">
                <a:latin typeface="Roboto Condensed Light" panose="02000000000000000000" pitchFamily="2" charset="0"/>
              </a:rPr>
              <a:t>його</a:t>
            </a:r>
            <a:r>
              <a:rPr lang="ru-RU" dirty="0">
                <a:latin typeface="Roboto Condensed Light" panose="02000000000000000000" pitchFamily="2" charset="0"/>
              </a:rPr>
              <a:t> </a:t>
            </a:r>
            <a:r>
              <a:rPr lang="ru-RU" dirty="0" err="1">
                <a:latin typeface="Roboto Condensed Light" panose="02000000000000000000" pitchFamily="2" charset="0"/>
              </a:rPr>
              <a:t>вимог</a:t>
            </a:r>
            <a:r>
              <a:rPr lang="ru-RU" dirty="0">
                <a:latin typeface="Roboto Condensed Light" panose="02000000000000000000" pitchFamily="2" charset="0"/>
              </a:rPr>
              <a:t> </a:t>
            </a:r>
            <a:r>
              <a:rPr lang="ru-RU" dirty="0" err="1">
                <a:latin typeface="Roboto Condensed Light" panose="02000000000000000000" pitchFamily="2" charset="0"/>
              </a:rPr>
              <a:t>забезпеченими</a:t>
            </a:r>
            <a:r>
              <a:rPr lang="ru-RU" dirty="0">
                <a:latin typeface="Roboto Condensed Light" panose="02000000000000000000" pitchFamily="2" charset="0"/>
              </a:rPr>
              <a:t> у </a:t>
            </a:r>
            <a:r>
              <a:rPr lang="ru-RU" dirty="0" err="1">
                <a:latin typeface="Roboto Condensed Light" panose="02000000000000000000" pitchFamily="2" charset="0"/>
              </a:rPr>
              <a:t>разі</a:t>
            </a:r>
            <a:r>
              <a:rPr lang="ru-RU" dirty="0">
                <a:latin typeface="Roboto Condensed Light" panose="02000000000000000000" pitchFamily="2" charset="0"/>
              </a:rPr>
              <a:t> продажу предмету </a:t>
            </a:r>
            <a:r>
              <a:rPr lang="ru-RU" dirty="0" err="1">
                <a:latin typeface="Roboto Condensed Light" panose="02000000000000000000" pitchFamily="2" charset="0"/>
              </a:rPr>
              <a:t>застави</a:t>
            </a:r>
            <a:r>
              <a:rPr lang="ru-RU" dirty="0">
                <a:latin typeface="Roboto Condensed Light" panose="02000000000000000000" pitchFamily="2" charset="0"/>
              </a:rPr>
              <a:t> (</a:t>
            </a:r>
            <a:r>
              <a:rPr lang="ru-RU" dirty="0" err="1">
                <a:latin typeface="Roboto Condensed Light" panose="02000000000000000000" pitchFamily="2" charset="0"/>
              </a:rPr>
              <a:t>іпотеки</a:t>
            </a:r>
            <a:r>
              <a:rPr lang="ru-RU" dirty="0">
                <a:latin typeface="Roboto Condensed Light" panose="02000000000000000000" pitchFamily="2" charset="0"/>
              </a:rPr>
              <a:t>) за </a:t>
            </a:r>
            <a:r>
              <a:rPr lang="ru-RU" dirty="0" err="1">
                <a:latin typeface="Roboto Condensed Light" panose="02000000000000000000" pitchFamily="2" charset="0"/>
              </a:rPr>
              <a:t>ціною</a:t>
            </a:r>
            <a:r>
              <a:rPr lang="ru-RU" dirty="0">
                <a:latin typeface="Roboto Condensed Light" panose="02000000000000000000" pitchFamily="2" charset="0"/>
              </a:rPr>
              <a:t>, </a:t>
            </a:r>
            <a:r>
              <a:rPr lang="ru-RU" dirty="0" err="1">
                <a:latin typeface="Roboto Condensed Light" panose="02000000000000000000" pitchFamily="2" charset="0"/>
              </a:rPr>
              <a:t>вищою</a:t>
            </a:r>
            <a:r>
              <a:rPr lang="ru-RU" dirty="0">
                <a:latin typeface="Roboto Condensed Light" panose="02000000000000000000" pitchFamily="2" charset="0"/>
              </a:rPr>
              <a:t> за ту, </a:t>
            </a:r>
            <a:r>
              <a:rPr lang="ru-RU" dirty="0" err="1">
                <a:latin typeface="Roboto Condensed Light" panose="02000000000000000000" pitchFamily="2" charset="0"/>
              </a:rPr>
              <a:t>що</a:t>
            </a:r>
            <a:r>
              <a:rPr lang="ru-RU" dirty="0">
                <a:latin typeface="Roboto Condensed Light" panose="02000000000000000000" pitchFamily="2" charset="0"/>
              </a:rPr>
              <a:t> </a:t>
            </a:r>
            <a:r>
              <a:rPr lang="ru-RU" dirty="0" err="1">
                <a:latin typeface="Roboto Condensed Light" panose="02000000000000000000" pitchFamily="2" charset="0"/>
              </a:rPr>
              <a:t>погоджена</a:t>
            </a:r>
            <a:r>
              <a:rPr lang="ru-RU" dirty="0">
                <a:latin typeface="Roboto Condensed Light" panose="02000000000000000000" pitchFamily="2" charset="0"/>
              </a:rPr>
              <a:t> в </a:t>
            </a:r>
            <a:r>
              <a:rPr lang="ru-RU" dirty="0" err="1">
                <a:latin typeface="Roboto Condensed Light" panose="02000000000000000000" pitchFamily="2" charset="0"/>
              </a:rPr>
              <a:t>договорі</a:t>
            </a:r>
            <a:r>
              <a:rPr lang="ru-RU" dirty="0">
                <a:latin typeface="Roboto Condensed Light" panose="02000000000000000000" pitchFamily="2" charset="0"/>
              </a:rPr>
              <a:t> </a:t>
            </a:r>
            <a:r>
              <a:rPr lang="ru-RU" dirty="0" err="1">
                <a:latin typeface="Roboto Condensed Light" panose="02000000000000000000" pitchFamily="2" charset="0"/>
              </a:rPr>
              <a:t>застави</a:t>
            </a:r>
            <a:r>
              <a:rPr lang="ru-RU" dirty="0">
                <a:latin typeface="Roboto Condensed Light" panose="02000000000000000000" pitchFamily="2" charset="0"/>
              </a:rPr>
              <a:t>. </a:t>
            </a:r>
          </a:p>
          <a:p>
            <a:pPr algn="just"/>
            <a:r>
              <a:rPr lang="ru-RU" dirty="0" smtClean="0">
                <a:latin typeface="Roboto Condensed Light" panose="02000000000000000000" pitchFamily="2" charset="0"/>
              </a:rPr>
              <a:t>Див</a:t>
            </a:r>
            <a:r>
              <a:rPr lang="ru-RU" dirty="0">
                <a:latin typeface="Roboto Condensed Light" panose="02000000000000000000" pitchFamily="2" charset="0"/>
              </a:rPr>
              <a:t>. </a:t>
            </a:r>
            <a:r>
              <a:rPr lang="ru-RU" dirty="0" err="1">
                <a:latin typeface="Roboto Condensed Light" panose="02000000000000000000" pitchFamily="2" charset="0"/>
              </a:rPr>
              <a:t>mutatis</a:t>
            </a:r>
            <a:r>
              <a:rPr lang="ru-RU" dirty="0">
                <a:latin typeface="Roboto Condensed Light" panose="02000000000000000000" pitchFamily="2" charset="0"/>
              </a:rPr>
              <a:t> </a:t>
            </a:r>
            <a:r>
              <a:rPr lang="ru-RU" dirty="0" err="1">
                <a:latin typeface="Roboto Condensed Light" panose="02000000000000000000" pitchFamily="2" charset="0"/>
              </a:rPr>
              <a:t>mutandis</a:t>
            </a:r>
            <a:r>
              <a:rPr lang="ru-RU" dirty="0">
                <a:latin typeface="Roboto Condensed Light" panose="02000000000000000000" pitchFamily="2" charset="0"/>
              </a:rPr>
              <a:t> постанову Верховного Суду </a:t>
            </a:r>
            <a:r>
              <a:rPr lang="ru-RU" dirty="0" err="1">
                <a:latin typeface="Roboto Condensed Light" panose="02000000000000000000" pitchFamily="2" charset="0"/>
              </a:rPr>
              <a:t>від</a:t>
            </a:r>
            <a:r>
              <a:rPr lang="ru-RU" dirty="0">
                <a:latin typeface="Roboto Condensed Light" panose="02000000000000000000" pitchFamily="2" charset="0"/>
              </a:rPr>
              <a:t> </a:t>
            </a:r>
            <a:r>
              <a:rPr lang="ru-RU" b="1" u="sng" dirty="0">
                <a:latin typeface="Roboto Condensed Light" panose="02000000000000000000" pitchFamily="2" charset="0"/>
              </a:rPr>
              <a:t>16.12.2020 у </a:t>
            </a:r>
            <a:r>
              <a:rPr lang="ru-RU" b="1" u="sng" dirty="0" err="1">
                <a:latin typeface="Roboto Condensed Light" panose="02000000000000000000" pitchFamily="2" charset="0"/>
              </a:rPr>
              <a:t>справі</a:t>
            </a:r>
            <a:r>
              <a:rPr lang="ru-RU" b="1" u="sng" dirty="0">
                <a:latin typeface="Roboto Condensed Light" panose="02000000000000000000" pitchFamily="2" charset="0"/>
              </a:rPr>
              <a:t> № 921/184/16-г/10</a:t>
            </a:r>
            <a:r>
              <a:rPr lang="ru-RU" dirty="0">
                <a:latin typeface="Roboto Condensed Light" panose="02000000000000000000" pitchFamily="2" charset="0"/>
              </a:rPr>
              <a:t>):</a:t>
            </a:r>
          </a:p>
          <a:p>
            <a:pPr algn="just"/>
            <a:r>
              <a:rPr lang="ru-RU" b="1" u="sng" dirty="0" err="1" smtClean="0">
                <a:solidFill>
                  <a:srgbClr val="FF0000"/>
                </a:solidFill>
                <a:latin typeface="Roboto Condensed Light" panose="02000000000000000000" pitchFamily="2" charset="0"/>
              </a:rPr>
              <a:t>Фактичні</a:t>
            </a:r>
            <a:r>
              <a:rPr lang="ru-RU" b="1" u="sng" dirty="0" smtClean="0">
                <a:solidFill>
                  <a:srgbClr val="FF0000"/>
                </a:solidFill>
                <a:latin typeface="Roboto Condensed Light" panose="02000000000000000000" pitchFamily="2" charset="0"/>
              </a:rPr>
              <a:t> </a:t>
            </a:r>
            <a:r>
              <a:rPr lang="ru-RU" b="1" u="sng" dirty="0" err="1">
                <a:solidFill>
                  <a:srgbClr val="FF0000"/>
                </a:solidFill>
                <a:latin typeface="Roboto Condensed Light" panose="02000000000000000000" pitchFamily="2" charset="0"/>
              </a:rPr>
              <a:t>обставини</a:t>
            </a:r>
            <a:r>
              <a:rPr lang="ru-RU" b="1" u="sng" dirty="0">
                <a:solidFill>
                  <a:srgbClr val="FF0000"/>
                </a:solidFill>
                <a:latin typeface="Roboto Condensed Light" panose="02000000000000000000" pitchFamily="2" charset="0"/>
              </a:rPr>
              <a:t> </a:t>
            </a:r>
            <a:r>
              <a:rPr lang="ru-RU" b="1" u="sng" dirty="0" err="1">
                <a:solidFill>
                  <a:srgbClr val="FF0000"/>
                </a:solidFill>
                <a:latin typeface="Roboto Condensed Light" panose="02000000000000000000" pitchFamily="2" charset="0"/>
              </a:rPr>
              <a:t>справи</a:t>
            </a:r>
            <a:endParaRPr lang="ru-RU" b="1" u="sng" dirty="0">
              <a:solidFill>
                <a:srgbClr val="FF0000"/>
              </a:solidFill>
              <a:latin typeface="Roboto Condensed Light" panose="02000000000000000000" pitchFamily="2" charset="0"/>
            </a:endParaRPr>
          </a:p>
          <a:p>
            <a:pPr algn="just"/>
            <a:r>
              <a:rPr lang="uk-UA" dirty="0" smtClean="0">
                <a:latin typeface="Roboto Condensed Light" panose="02000000000000000000" pitchFamily="2" charset="0"/>
                <a:ea typeface="Calibri" panose="020F0502020204030204" pitchFamily="34" charset="0"/>
                <a:cs typeface="Times New Roman" panose="02020603050405020304" pitchFamily="18" charset="0"/>
              </a:rPr>
              <a:t>У </a:t>
            </a:r>
            <a:r>
              <a:rPr lang="uk-UA" dirty="0">
                <a:latin typeface="Roboto Condensed Light" panose="02000000000000000000" pitchFamily="2" charset="0"/>
                <a:ea typeface="Calibri" panose="020F0502020204030204" pitchFamily="34" charset="0"/>
                <a:cs typeface="Times New Roman" panose="02020603050405020304" pitchFamily="18" charset="0"/>
              </a:rPr>
              <a:t>цій справі Банк звернувся у 2017 році з вимогами на суму </a:t>
            </a:r>
            <a:r>
              <a:rPr lang="uk-UA" dirty="0">
                <a:solidFill>
                  <a:srgbClr val="FFFF00"/>
                </a:solidFill>
                <a:latin typeface="Roboto Condensed Light" panose="02000000000000000000" pitchFamily="2" charset="0"/>
                <a:ea typeface="Calibri" panose="020F0502020204030204" pitchFamily="34" charset="0"/>
                <a:cs typeface="Times New Roman" panose="02020603050405020304" pitchFamily="18" charset="0"/>
              </a:rPr>
              <a:t>7 260 921,30 </a:t>
            </a:r>
            <a:r>
              <a:rPr lang="uk-UA" dirty="0">
                <a:latin typeface="Roboto Condensed Light" panose="02000000000000000000" pitchFamily="2" charset="0"/>
                <a:ea typeface="Calibri" panose="020F0502020204030204" pitchFamily="34" charset="0"/>
                <a:cs typeface="Times New Roman" panose="02020603050405020304" pitchFamily="18" charset="0"/>
              </a:rPr>
              <a:t>грн, які було </a:t>
            </a:r>
            <a:r>
              <a:rPr lang="uk-UA" dirty="0">
                <a:solidFill>
                  <a:srgbClr val="FFFF00"/>
                </a:solidFill>
                <a:latin typeface="Roboto Condensed Light" panose="02000000000000000000" pitchFamily="2" charset="0"/>
                <a:ea typeface="Calibri" panose="020F0502020204030204" pitchFamily="34" charset="0"/>
                <a:cs typeface="Times New Roman" panose="02020603050405020304" pitchFamily="18" charset="0"/>
              </a:rPr>
              <a:t>визнано</a:t>
            </a:r>
            <a:r>
              <a:rPr lang="uk-UA" dirty="0">
                <a:latin typeface="Roboto Condensed Light" panose="02000000000000000000" pitchFamily="2" charset="0"/>
                <a:ea typeface="Calibri" panose="020F0502020204030204" pitchFamily="34" charset="0"/>
                <a:cs typeface="Times New Roman" panose="02020603050405020304" pitchFamily="18" charset="0"/>
              </a:rPr>
              <a:t> ухвалою суду забезпеченими на суму </a:t>
            </a:r>
            <a:r>
              <a:rPr lang="uk-UA" dirty="0">
                <a:solidFill>
                  <a:srgbClr val="FFFF00"/>
                </a:solidFill>
                <a:latin typeface="Roboto Condensed Light" panose="02000000000000000000" pitchFamily="2" charset="0"/>
                <a:ea typeface="Calibri" panose="020F0502020204030204" pitchFamily="34" charset="0"/>
                <a:cs typeface="Times New Roman" panose="02020603050405020304" pitchFamily="18" charset="0"/>
              </a:rPr>
              <a:t>1 227 000,00 </a:t>
            </a:r>
            <a:r>
              <a:rPr lang="uk-UA" dirty="0">
                <a:latin typeface="Roboto Condensed Light" panose="02000000000000000000" pitchFamily="2" charset="0"/>
                <a:ea typeface="Calibri" panose="020F0502020204030204" pitchFamily="34" charset="0"/>
                <a:cs typeface="Times New Roman" panose="02020603050405020304" pitchFamily="18" charset="0"/>
              </a:rPr>
              <a:t>грн на підставі визначеної сторонами в договорі заставної вартості предмету іпотеки.</a:t>
            </a:r>
          </a:p>
          <a:p>
            <a:pPr algn="just"/>
            <a:r>
              <a:rPr lang="uk-UA" dirty="0" smtClean="0">
                <a:latin typeface="Roboto Condensed Light" panose="02000000000000000000" pitchFamily="2" charset="0"/>
                <a:ea typeface="Calibri" panose="020F0502020204030204" pitchFamily="34" charset="0"/>
                <a:cs typeface="Times New Roman" panose="02020603050405020304" pitchFamily="18" charset="0"/>
              </a:rPr>
              <a:t>У </a:t>
            </a:r>
            <a:r>
              <a:rPr lang="uk-UA" dirty="0">
                <a:latin typeface="Roboto Condensed Light" panose="02000000000000000000" pitchFamily="2" charset="0"/>
                <a:ea typeface="Calibri" panose="020F0502020204030204" pitchFamily="34" charset="0"/>
                <a:cs typeface="Times New Roman" panose="02020603050405020304" pitchFamily="18" charset="0"/>
              </a:rPr>
              <a:t>2019 році іпотечне майно було реалізовано за </a:t>
            </a:r>
            <a:r>
              <a:rPr lang="uk-UA" dirty="0">
                <a:solidFill>
                  <a:srgbClr val="FFFF00"/>
                </a:solidFill>
                <a:latin typeface="Roboto Condensed Light" panose="02000000000000000000" pitchFamily="2" charset="0"/>
                <a:ea typeface="Calibri" panose="020F0502020204030204" pitchFamily="34" charset="0"/>
                <a:cs typeface="Times New Roman" panose="02020603050405020304" pitchFamily="18" charset="0"/>
              </a:rPr>
              <a:t>7 000 000,00 </a:t>
            </a:r>
            <a:r>
              <a:rPr lang="uk-UA" dirty="0">
                <a:latin typeface="Roboto Condensed Light" panose="02000000000000000000" pitchFamily="2" charset="0"/>
                <a:ea typeface="Calibri" panose="020F0502020204030204" pitchFamily="34" charset="0"/>
                <a:cs typeface="Times New Roman" panose="02020603050405020304" pitchFamily="18" charset="0"/>
              </a:rPr>
              <a:t>грн.</a:t>
            </a:r>
          </a:p>
          <a:p>
            <a:pPr algn="just"/>
            <a:r>
              <a:rPr lang="uk-UA" dirty="0" smtClean="0">
                <a:latin typeface="Roboto Condensed Light" panose="02000000000000000000" pitchFamily="2" charset="0"/>
                <a:ea typeface="Calibri" panose="020F0502020204030204" pitchFamily="34" charset="0"/>
                <a:cs typeface="Times New Roman" panose="02020603050405020304" pitchFamily="18" charset="0"/>
              </a:rPr>
              <a:t>Банк </a:t>
            </a:r>
            <a:r>
              <a:rPr lang="uk-UA" dirty="0">
                <a:latin typeface="Roboto Condensed Light" panose="02000000000000000000" pitchFamily="2" charset="0"/>
                <a:ea typeface="Calibri" panose="020F0502020204030204" pitchFamily="34" charset="0"/>
                <a:cs typeface="Times New Roman" panose="02020603050405020304" pitchFamily="18" charset="0"/>
              </a:rPr>
              <a:t>після проведення аукціону звернувся із заявою про визнання його грошових вимог як забезпечених на суму </a:t>
            </a:r>
            <a:r>
              <a:rPr lang="uk-UA" dirty="0" smtClean="0">
                <a:latin typeface="Roboto Condensed Light" panose="02000000000000000000" pitchFamily="2" charset="0"/>
                <a:ea typeface="Calibri" panose="020F0502020204030204" pitchFamily="34" charset="0"/>
                <a:cs typeface="Times New Roman" panose="02020603050405020304" pitchFamily="18" charset="0"/>
              </a:rPr>
              <a:t>                                              7 </a:t>
            </a:r>
            <a:r>
              <a:rPr lang="uk-UA" dirty="0">
                <a:latin typeface="Roboto Condensed Light" panose="02000000000000000000" pitchFamily="2" charset="0"/>
                <a:ea typeface="Calibri" panose="020F0502020204030204" pitchFamily="34" charset="0"/>
                <a:cs typeface="Times New Roman" panose="02020603050405020304" pitchFamily="18" charset="0"/>
              </a:rPr>
              <a:t>000 000,00 грн в задоволенні якої йому було відмовлено (</a:t>
            </a:r>
            <a:r>
              <a:rPr lang="uk-UA" dirty="0">
                <a:solidFill>
                  <a:srgbClr val="FFFF00"/>
                </a:solidFill>
                <a:latin typeface="Roboto Condensed Light" panose="02000000000000000000" pitchFamily="2" charset="0"/>
                <a:ea typeface="Calibri" panose="020F0502020204030204" pitchFamily="34" charset="0"/>
                <a:cs typeface="Times New Roman" panose="02020603050405020304" pitchFamily="18" charset="0"/>
              </a:rPr>
              <a:t>5 700 000,00 грн – різниця</a:t>
            </a:r>
            <a:r>
              <a:rPr lang="uk-UA" dirty="0">
                <a:latin typeface="Roboto Condensed Light" panose="02000000000000000000" pitchFamily="2" charset="0"/>
                <a:ea typeface="Calibri" panose="020F0502020204030204" pitchFamily="34" charset="0"/>
                <a:cs typeface="Times New Roman" panose="02020603050405020304" pitchFamily="18" charset="0"/>
              </a:rPr>
              <a:t>).  </a:t>
            </a:r>
            <a:endParaRPr lang="ru-RU"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211176" y="0"/>
            <a:ext cx="11617570" cy="707886"/>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визначення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розміру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вимог</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забезпеченого</a:t>
            </a:r>
            <a:r>
              <a:rPr lang="ru-RU" sz="2000" b="1" dirty="0">
                <a:solidFill>
                  <a:srgbClr val="FFFF00"/>
                </a:solidFill>
                <a:latin typeface="Roboto Condensed Light" panose="02000000000000000000" pitchFamily="2" charset="0"/>
                <a:ea typeface="Roboto Condensed Light" panose="02000000000000000000" pitchFamily="2" charset="0"/>
              </a:rPr>
              <a:t> кредитора до </a:t>
            </a:r>
            <a:r>
              <a:rPr lang="ru-RU" sz="2000" b="1" dirty="0" err="1">
                <a:solidFill>
                  <a:srgbClr val="FFFF00"/>
                </a:solidFill>
                <a:latin typeface="Roboto Condensed Light" panose="02000000000000000000" pitchFamily="2" charset="0"/>
                <a:ea typeface="Roboto Condensed Light" panose="02000000000000000000" pitchFamily="2" charset="0"/>
              </a:rPr>
              <a:t>майнового</a:t>
            </a:r>
            <a:r>
              <a:rPr lang="ru-RU" sz="2000" b="1" dirty="0">
                <a:solidFill>
                  <a:srgbClr val="FFFF00"/>
                </a:solidFill>
                <a:latin typeface="Roboto Condensed Light" panose="02000000000000000000" pitchFamily="2" charset="0"/>
                <a:ea typeface="Roboto Condensed Light" panose="02000000000000000000" pitchFamily="2" charset="0"/>
              </a:rPr>
              <a:t> поручителя, </a:t>
            </a:r>
            <a:r>
              <a:rPr lang="ru-RU" sz="2000" b="1" dirty="0" err="1">
                <a:solidFill>
                  <a:srgbClr val="FFFF00"/>
                </a:solidFill>
                <a:latin typeface="Roboto Condensed Light" panose="02000000000000000000" pitchFamily="2" charset="0"/>
                <a:ea typeface="Roboto Condensed Light" panose="02000000000000000000" pitchFamily="2" charset="0"/>
              </a:rPr>
              <a:t>який</a:t>
            </a:r>
            <a:r>
              <a:rPr lang="ru-RU" sz="2000" b="1" dirty="0">
                <a:solidFill>
                  <a:srgbClr val="FFFF00"/>
                </a:solidFill>
                <a:latin typeface="Roboto Condensed Light" panose="02000000000000000000" pitchFamily="2" charset="0"/>
                <a:ea typeface="Roboto Condensed Light" panose="02000000000000000000" pitchFamily="2" charset="0"/>
              </a:rPr>
              <a:t> не є </a:t>
            </a:r>
            <a:r>
              <a:rPr lang="ru-RU" sz="2000" b="1" dirty="0" err="1">
                <a:solidFill>
                  <a:srgbClr val="FFFF00"/>
                </a:solidFill>
                <a:latin typeface="Roboto Condensed Light" panose="02000000000000000000" pitchFamily="2" charset="0"/>
                <a:ea typeface="Roboto Condensed Light" panose="02000000000000000000" pitchFamily="2" charset="0"/>
              </a:rPr>
              <a:t>боржником</a:t>
            </a:r>
            <a:r>
              <a:rPr lang="ru-RU" sz="2000" b="1" dirty="0">
                <a:solidFill>
                  <a:srgbClr val="FFFF00"/>
                </a:solidFill>
                <a:latin typeface="Roboto Condensed Light" panose="02000000000000000000" pitchFamily="2" charset="0"/>
                <a:ea typeface="Roboto Condensed Light" panose="02000000000000000000" pitchFamily="2" charset="0"/>
              </a:rPr>
              <a:t> в основному </a:t>
            </a:r>
            <a:r>
              <a:rPr lang="ru-RU" sz="2000" b="1" dirty="0" err="1">
                <a:solidFill>
                  <a:srgbClr val="FFFF00"/>
                </a:solidFill>
                <a:latin typeface="Roboto Condensed Light" panose="02000000000000000000" pitchFamily="2" charset="0"/>
                <a:ea typeface="Roboto Condensed Light" panose="02000000000000000000" pitchFamily="2" charset="0"/>
              </a:rPr>
              <a:t>зобов’язанні</a:t>
            </a:r>
            <a:endParaRPr lang="ru-RU"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480162" y="707886"/>
            <a:ext cx="11348584" cy="59720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prstClr val="white"/>
                </a:solidFill>
                <a:latin typeface="Roboto Condensed Light" panose="02000000000000000000" pitchFamily="2" charset="0"/>
                <a:ea typeface="Roboto Condensed Light" panose="02000000000000000000" pitchFamily="2" charset="0"/>
              </a:rPr>
              <a:t>Постанова </a:t>
            </a:r>
            <a:r>
              <a:rPr lang="ru-RU" sz="2000" b="1" dirty="0" err="1">
                <a:solidFill>
                  <a:prstClr val="white"/>
                </a:solidFill>
                <a:latin typeface="Roboto Condensed Light" panose="02000000000000000000" pitchFamily="2" charset="0"/>
                <a:ea typeface="Roboto Condensed Light" panose="02000000000000000000" pitchFamily="2" charset="0"/>
              </a:rPr>
              <a:t>судової</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err="1">
                <a:solidFill>
                  <a:prstClr val="white"/>
                </a:solidFill>
                <a:latin typeface="Roboto Condensed Light" panose="02000000000000000000" pitchFamily="2" charset="0"/>
                <a:ea typeface="Roboto Condensed Light" panose="02000000000000000000" pitchFamily="2" charset="0"/>
              </a:rPr>
              <a:t>палати</a:t>
            </a:r>
            <a:r>
              <a:rPr lang="ru-RU" sz="2000" b="1" dirty="0">
                <a:solidFill>
                  <a:prstClr val="white"/>
                </a:solidFill>
                <a:latin typeface="Roboto Condensed Light" panose="02000000000000000000" pitchFamily="2" charset="0"/>
                <a:ea typeface="Roboto Condensed Light" panose="02000000000000000000" pitchFamily="2" charset="0"/>
              </a:rPr>
              <a:t> з </a:t>
            </a:r>
            <a:r>
              <a:rPr lang="ru-RU" sz="2000" b="1" dirty="0" err="1">
                <a:solidFill>
                  <a:prstClr val="white"/>
                </a:solidFill>
                <a:latin typeface="Roboto Condensed Light" panose="02000000000000000000" pitchFamily="2" charset="0"/>
                <a:ea typeface="Roboto Condensed Light" panose="02000000000000000000" pitchFamily="2" charset="0"/>
              </a:rPr>
              <a:t>розгляду</a:t>
            </a:r>
            <a:r>
              <a:rPr lang="ru-RU" sz="2000" b="1" dirty="0">
                <a:solidFill>
                  <a:prstClr val="white"/>
                </a:solidFill>
                <a:latin typeface="Roboto Condensed Light" panose="02000000000000000000" pitchFamily="2" charset="0"/>
                <a:ea typeface="Roboto Condensed Light" panose="02000000000000000000" pitchFamily="2" charset="0"/>
              </a:rPr>
              <a:t> справ про </a:t>
            </a:r>
            <a:r>
              <a:rPr lang="ru-RU" sz="2000" b="1" dirty="0" err="1">
                <a:solidFill>
                  <a:prstClr val="white"/>
                </a:solidFill>
                <a:latin typeface="Roboto Condensed Light" panose="02000000000000000000" pitchFamily="2" charset="0"/>
                <a:ea typeface="Roboto Condensed Light" panose="02000000000000000000" pitchFamily="2" charset="0"/>
              </a:rPr>
              <a:t>банкрутство</a:t>
            </a:r>
            <a:r>
              <a:rPr lang="ru-RU" sz="2000" b="1" dirty="0">
                <a:solidFill>
                  <a:prstClr val="white"/>
                </a:solidFill>
                <a:latin typeface="Roboto Condensed Light" panose="02000000000000000000" pitchFamily="2" charset="0"/>
                <a:ea typeface="Roboto Condensed Light" panose="02000000000000000000" pitchFamily="2" charset="0"/>
              </a:rPr>
              <a:t> КГС у </a:t>
            </a:r>
            <a:r>
              <a:rPr lang="ru-RU" sz="2000" b="1" dirty="0" err="1">
                <a:solidFill>
                  <a:prstClr val="white"/>
                </a:solidFill>
                <a:latin typeface="Roboto Condensed Light" panose="02000000000000000000" pitchFamily="2" charset="0"/>
                <a:ea typeface="Roboto Condensed Light" panose="02000000000000000000" pitchFamily="2" charset="0"/>
              </a:rPr>
              <a:t>складі</a:t>
            </a:r>
            <a:r>
              <a:rPr lang="ru-RU" sz="2000" b="1" dirty="0">
                <a:solidFill>
                  <a:prstClr val="white"/>
                </a:solidFill>
                <a:latin typeface="Roboto Condensed Light" panose="02000000000000000000" pitchFamily="2" charset="0"/>
                <a:ea typeface="Roboto Condensed Light" panose="02000000000000000000" pitchFamily="2" charset="0"/>
              </a:rPr>
              <a:t> ВС </a:t>
            </a:r>
            <a:r>
              <a:rPr lang="ru-RU" sz="2000" b="1" dirty="0" err="1">
                <a:solidFill>
                  <a:prstClr val="white"/>
                </a:solidFill>
                <a:latin typeface="Roboto Condensed Light" panose="02000000000000000000" pitchFamily="2" charset="0"/>
                <a:ea typeface="Roboto Condensed Light" panose="02000000000000000000" pitchFamily="2" charset="0"/>
              </a:rPr>
              <a:t>від</a:t>
            </a:r>
            <a:r>
              <a:rPr lang="ru-RU" sz="2000" b="1" dirty="0">
                <a:solidFill>
                  <a:prstClr val="white"/>
                </a:solidFill>
                <a:latin typeface="Roboto Condensed Light" panose="02000000000000000000" pitchFamily="2" charset="0"/>
                <a:ea typeface="Roboto Condensed Light" panose="02000000000000000000" pitchFamily="2" charset="0"/>
              </a:rPr>
              <a:t> 04.02.2021 </a:t>
            </a:r>
            <a:r>
              <a:rPr lang="ru-RU" sz="2000" b="1" dirty="0" smtClean="0">
                <a:solidFill>
                  <a:prstClr val="white"/>
                </a:solidFill>
                <a:latin typeface="Roboto Condensed Light" panose="02000000000000000000" pitchFamily="2" charset="0"/>
                <a:ea typeface="Roboto Condensed Light" panose="02000000000000000000" pitchFamily="2" charset="0"/>
              </a:rPr>
              <a:t>у </a:t>
            </a:r>
            <a:r>
              <a:rPr lang="ru-RU" sz="2000" b="1" dirty="0" err="1">
                <a:solidFill>
                  <a:prstClr val="white"/>
                </a:solidFill>
                <a:latin typeface="Roboto Condensed Light" panose="02000000000000000000" pitchFamily="2" charset="0"/>
                <a:ea typeface="Roboto Condensed Light" panose="02000000000000000000" pitchFamily="2" charset="0"/>
              </a:rPr>
              <a:t>справі</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smtClean="0">
                <a:solidFill>
                  <a:prstClr val="white"/>
                </a:solidFill>
                <a:latin typeface="Roboto Condensed Light" panose="02000000000000000000" pitchFamily="2" charset="0"/>
                <a:ea typeface="Roboto Condensed Light" panose="02000000000000000000" pitchFamily="2" charset="0"/>
              </a:rPr>
              <a:t>                  № </a:t>
            </a:r>
            <a:r>
              <a:rPr lang="ru-RU" sz="2000" b="1" dirty="0">
                <a:solidFill>
                  <a:prstClr val="white"/>
                </a:solidFill>
                <a:latin typeface="Roboto Condensed Light" panose="02000000000000000000" pitchFamily="2" charset="0"/>
                <a:ea typeface="Roboto Condensed Light" panose="02000000000000000000" pitchFamily="2" charset="0"/>
              </a:rPr>
              <a:t>904/1360/19</a:t>
            </a:r>
          </a:p>
        </p:txBody>
      </p:sp>
    </p:spTree>
    <p:extLst>
      <p:ext uri="{BB962C8B-B14F-4D97-AF65-F5344CB8AC3E}">
        <p14:creationId xmlns:p14="http://schemas.microsoft.com/office/powerpoint/2010/main" val="2300255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33745" y="1400012"/>
            <a:ext cx="11803926" cy="4631820"/>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r>
              <a:rPr lang="ru-RU" sz="2000" b="1" dirty="0" smtClean="0">
                <a:solidFill>
                  <a:srgbClr val="FF0000"/>
                </a:solidFill>
                <a:latin typeface="Roboto Condensed Light" panose="02000000000000000000" pitchFamily="2" charset="0"/>
                <a:ea typeface="Roboto Condensed Light" panose="02000000000000000000" pitchFamily="2" charset="0"/>
              </a:rPr>
              <a:t>II </a:t>
            </a:r>
            <a:r>
              <a:rPr lang="ru-RU" sz="2000" b="1" dirty="0" err="1">
                <a:solidFill>
                  <a:srgbClr val="FF0000"/>
                </a:solidFill>
                <a:latin typeface="Roboto Condensed Light" panose="02000000000000000000" pitchFamily="2" charset="0"/>
                <a:ea typeface="Roboto Condensed Light" panose="02000000000000000000" pitchFamily="2" charset="0"/>
              </a:rPr>
              <a:t>підхід</a:t>
            </a:r>
            <a:r>
              <a:rPr lang="ru-RU" sz="2000" dirty="0">
                <a:solidFill>
                  <a:srgbClr val="FF0000"/>
                </a:solidFill>
                <a:latin typeface="Roboto Condensed Light" panose="02000000000000000000" pitchFamily="2" charset="0"/>
                <a:ea typeface="Roboto Condensed Light" panose="02000000000000000000" pitchFamily="2" charset="0"/>
              </a:rPr>
              <a:t> </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вимоги</a:t>
            </a:r>
            <a:r>
              <a:rPr lang="ru-RU" sz="2000" dirty="0">
                <a:latin typeface="Roboto Condensed Light" panose="02000000000000000000" pitchFamily="2" charset="0"/>
                <a:ea typeface="Roboto Condensed Light" panose="02000000000000000000" pitchFamily="2" charset="0"/>
              </a:rPr>
              <a:t> кредитора, </a:t>
            </a:r>
            <a:r>
              <a:rPr lang="ru-RU" sz="2000" dirty="0" err="1">
                <a:latin typeface="Roboto Condensed Light" panose="02000000000000000000" pitchFamily="2" charset="0"/>
                <a:ea typeface="Roboto Condensed Light" panose="02000000000000000000" pitchFamily="2" charset="0"/>
              </a:rPr>
              <a:t>якщо</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інше</a:t>
            </a:r>
            <a:r>
              <a:rPr lang="ru-RU" sz="2000" dirty="0">
                <a:latin typeface="Roboto Condensed Light" panose="02000000000000000000" pitchFamily="2" charset="0"/>
                <a:ea typeface="Roboto Condensed Light" panose="02000000000000000000" pitchFamily="2" charset="0"/>
              </a:rPr>
              <a:t> не </a:t>
            </a:r>
            <a:r>
              <a:rPr lang="ru-RU" sz="2000" dirty="0" err="1">
                <a:latin typeface="Roboto Condensed Light" panose="02000000000000000000" pitchFamily="2" charset="0"/>
                <a:ea typeface="Roboto Condensed Light" panose="02000000000000000000" pitchFamily="2" charset="0"/>
              </a:rPr>
              <a:t>обумовлено</a:t>
            </a:r>
            <a:r>
              <a:rPr lang="ru-RU" sz="2000" dirty="0">
                <a:latin typeface="Roboto Condensed Light" panose="02000000000000000000" pitchFamily="2" charset="0"/>
                <a:ea typeface="Roboto Condensed Light" panose="02000000000000000000" pitchFamily="2" charset="0"/>
              </a:rPr>
              <a:t> договором, </a:t>
            </a:r>
            <a:r>
              <a:rPr lang="ru-RU" sz="2000" dirty="0" err="1">
                <a:latin typeface="Roboto Condensed Light" panose="02000000000000000000" pitchFamily="2" charset="0"/>
                <a:ea typeface="Roboto Condensed Light" panose="02000000000000000000" pitchFamily="2" charset="0"/>
              </a:rPr>
              <a:t>визнаються</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забезпеченими</a:t>
            </a:r>
            <a:r>
              <a:rPr lang="ru-RU" sz="2000"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лише</a:t>
            </a:r>
            <a:r>
              <a:rPr lang="ru-RU" sz="2000" b="1" dirty="0">
                <a:latin typeface="Roboto Condensed Light" panose="02000000000000000000" pitchFamily="2" charset="0"/>
                <a:ea typeface="Roboto Condensed Light" panose="02000000000000000000" pitchFamily="2" charset="0"/>
              </a:rPr>
              <a:t> в </a:t>
            </a:r>
            <a:r>
              <a:rPr lang="ru-RU" sz="2000" b="1" dirty="0" err="1">
                <a:latin typeface="Roboto Condensed Light" panose="02000000000000000000" pitchFamily="2" charset="0"/>
                <a:ea typeface="Roboto Condensed Light" panose="02000000000000000000" pitchFamily="2" charset="0"/>
              </a:rPr>
              <a:t>розмірі</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вартості</a:t>
            </a:r>
            <a:r>
              <a:rPr lang="ru-RU" sz="2000" b="1" dirty="0">
                <a:latin typeface="Roboto Condensed Light" panose="02000000000000000000" pitchFamily="2" charset="0"/>
                <a:ea typeface="Roboto Condensed Light" panose="02000000000000000000" pitchFamily="2" charset="0"/>
              </a:rPr>
              <a:t> предмета </a:t>
            </a:r>
            <a:r>
              <a:rPr lang="ru-RU" sz="2000" b="1" dirty="0" err="1">
                <a:latin typeface="Roboto Condensed Light" panose="02000000000000000000" pitchFamily="2" charset="0"/>
                <a:ea typeface="Roboto Condensed Light" panose="02000000000000000000" pitchFamily="2" charset="0"/>
              </a:rPr>
              <a:t>застави</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іпотеки</a:t>
            </a:r>
            <a:r>
              <a:rPr lang="ru-RU" sz="2000" b="1" dirty="0">
                <a:latin typeface="Roboto Condensed Light" panose="02000000000000000000" pitchFamily="2" charset="0"/>
                <a:ea typeface="Roboto Condensed Light" panose="02000000000000000000" pitchFamily="2" charset="0"/>
              </a:rPr>
              <a:t>)</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погодженої</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між</a:t>
            </a:r>
            <a:r>
              <a:rPr lang="ru-RU" sz="2000" dirty="0">
                <a:latin typeface="Roboto Condensed Light" panose="02000000000000000000" pitchFamily="2" charset="0"/>
                <a:ea typeface="Roboto Condensed Light" panose="02000000000000000000" pitchFamily="2" charset="0"/>
              </a:rPr>
              <a:t> кредитором та </a:t>
            </a:r>
            <a:r>
              <a:rPr lang="ru-RU" sz="2000" dirty="0" err="1">
                <a:latin typeface="Roboto Condensed Light" panose="02000000000000000000" pitchFamily="2" charset="0"/>
                <a:ea typeface="Roboto Condensed Light" panose="02000000000000000000" pitchFamily="2" charset="0"/>
              </a:rPr>
              <a:t>боржником</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майновим</a:t>
            </a:r>
            <a:r>
              <a:rPr lang="ru-RU" sz="2000" dirty="0">
                <a:latin typeface="Roboto Condensed Light" panose="02000000000000000000" pitchFamily="2" charset="0"/>
                <a:ea typeface="Roboto Condensed Light" panose="02000000000000000000" pitchFamily="2" charset="0"/>
              </a:rPr>
              <a:t> поручителем, </a:t>
            </a:r>
            <a:r>
              <a:rPr lang="ru-RU" sz="2000" dirty="0" err="1">
                <a:latin typeface="Roboto Condensed Light" panose="02000000000000000000" pitchFamily="2" charset="0"/>
                <a:ea typeface="Roboto Condensed Light" panose="02000000000000000000" pitchFamily="2" charset="0"/>
              </a:rPr>
              <a:t>який</a:t>
            </a:r>
            <a:r>
              <a:rPr lang="ru-RU" sz="2000" dirty="0">
                <a:latin typeface="Roboto Condensed Light" panose="02000000000000000000" pitchFamily="2" charset="0"/>
                <a:ea typeface="Roboto Condensed Light" panose="02000000000000000000" pitchFamily="2" charset="0"/>
              </a:rPr>
              <a:t> не є </a:t>
            </a:r>
            <a:r>
              <a:rPr lang="ru-RU" sz="2000" dirty="0" err="1">
                <a:latin typeface="Roboto Condensed Light" panose="02000000000000000000" pitchFamily="2" charset="0"/>
                <a:ea typeface="Roboto Condensed Light" panose="02000000000000000000" pitchFamily="2" charset="0"/>
              </a:rPr>
              <a:t>боржником</a:t>
            </a:r>
            <a:r>
              <a:rPr lang="ru-RU" sz="2000" dirty="0">
                <a:latin typeface="Roboto Condensed Light" panose="02000000000000000000" pitchFamily="2" charset="0"/>
                <a:ea typeface="Roboto Condensed Light" panose="02000000000000000000" pitchFamily="2" charset="0"/>
              </a:rPr>
              <a:t> в основному </a:t>
            </a:r>
            <a:r>
              <a:rPr lang="ru-RU" sz="2000" dirty="0" err="1">
                <a:latin typeface="Roboto Condensed Light" panose="02000000000000000000" pitchFamily="2" charset="0"/>
                <a:ea typeface="Roboto Condensed Light" panose="02000000000000000000" pitchFamily="2" charset="0"/>
              </a:rPr>
              <a:t>зобов'язанні</a:t>
            </a:r>
            <a:r>
              <a:rPr lang="ru-RU" sz="2000" dirty="0">
                <a:latin typeface="Roboto Condensed Light" panose="02000000000000000000" pitchFamily="2" charset="0"/>
                <a:ea typeface="Roboto Condensed Light" panose="02000000000000000000" pitchFamily="2" charset="0"/>
              </a:rPr>
              <a:t>) у </a:t>
            </a:r>
            <a:r>
              <a:rPr lang="ru-RU" sz="2000" dirty="0" err="1">
                <a:latin typeface="Roboto Condensed Light" panose="02000000000000000000" pitchFamily="2" charset="0"/>
                <a:ea typeface="Roboto Condensed Light" panose="02000000000000000000" pitchFamily="2" charset="0"/>
              </a:rPr>
              <a:t>договорі</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застави</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іпотеки</a:t>
            </a:r>
            <a:r>
              <a:rPr lang="ru-RU" sz="2000" dirty="0">
                <a:latin typeface="Roboto Condensed Light" panose="02000000000000000000" pitchFamily="2" charset="0"/>
                <a:ea typeface="Roboto Condensed Light" panose="02000000000000000000" pitchFamily="2" charset="0"/>
              </a:rPr>
              <a:t>), а </a:t>
            </a:r>
            <a:r>
              <a:rPr lang="ru-RU" sz="2000" b="1" dirty="0">
                <a:latin typeface="Roboto Condensed Light" panose="02000000000000000000" pitchFamily="2" charset="0"/>
                <a:ea typeface="Roboto Condensed Light" panose="02000000000000000000" pitchFamily="2" charset="0"/>
              </a:rPr>
              <a:t>в </a:t>
            </a:r>
            <a:r>
              <a:rPr lang="ru-RU" sz="2000" b="1" dirty="0" err="1">
                <a:latin typeface="Roboto Condensed Light" panose="02000000000000000000" pitchFamily="2" charset="0"/>
                <a:ea typeface="Roboto Condensed Light" panose="02000000000000000000" pitchFamily="2" charset="0"/>
              </a:rPr>
              <a:t>іншій</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частині</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вимоги</a:t>
            </a:r>
            <a:r>
              <a:rPr lang="ru-RU" sz="2000" b="1" dirty="0">
                <a:latin typeface="Roboto Condensed Light" panose="02000000000000000000" pitchFamily="2" charset="0"/>
                <a:ea typeface="Roboto Condensed Light" panose="02000000000000000000" pitchFamily="2" charset="0"/>
              </a:rPr>
              <a:t> є </a:t>
            </a:r>
            <a:r>
              <a:rPr lang="ru-RU" sz="2000" b="1" dirty="0" err="1">
                <a:latin typeface="Roboto Condensed Light" panose="02000000000000000000" pitchFamily="2" charset="0"/>
                <a:ea typeface="Roboto Condensed Light" panose="02000000000000000000" pitchFamily="2" charset="0"/>
              </a:rPr>
              <a:t>незабезпеченими</a:t>
            </a:r>
            <a:r>
              <a:rPr lang="ru-RU" sz="2000" dirty="0">
                <a:latin typeface="Roboto Condensed Light" panose="02000000000000000000" pitchFamily="2" charset="0"/>
                <a:ea typeface="Roboto Condensed Light" panose="02000000000000000000" pitchFamily="2" charset="0"/>
              </a:rPr>
              <a:t> та </a:t>
            </a:r>
            <a:r>
              <a:rPr lang="ru-RU" sz="2000" dirty="0" err="1">
                <a:latin typeface="Roboto Condensed Light" panose="02000000000000000000" pitchFamily="2" charset="0"/>
                <a:ea typeface="Roboto Condensed Light" panose="02000000000000000000" pitchFamily="2" charset="0"/>
              </a:rPr>
              <a:t>погашаються</a:t>
            </a:r>
            <a:r>
              <a:rPr lang="ru-RU" sz="2000" dirty="0">
                <a:latin typeface="Roboto Condensed Light" panose="02000000000000000000" pitchFamily="2" charset="0"/>
                <a:ea typeface="Roboto Condensed Light" panose="02000000000000000000" pitchFamily="2" charset="0"/>
              </a:rPr>
              <a:t> у </a:t>
            </a:r>
            <a:r>
              <a:rPr lang="ru-RU" sz="2000" dirty="0" err="1">
                <a:latin typeface="Roboto Condensed Light" panose="02000000000000000000" pitchFamily="2" charset="0"/>
                <a:ea typeface="Roboto Condensed Light" panose="02000000000000000000" pitchFamily="2" charset="0"/>
              </a:rPr>
              <a:t>черговості</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визначеній</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КУзПБ</a:t>
            </a:r>
            <a:r>
              <a:rPr lang="ru-RU" sz="2000" dirty="0">
                <a:latin typeface="Roboto Condensed Light" panose="02000000000000000000" pitchFamily="2" charset="0"/>
                <a:ea typeface="Roboto Condensed Light" panose="02000000000000000000" pitchFamily="2" charset="0"/>
              </a:rPr>
              <a:t>. У такому </a:t>
            </a:r>
            <a:r>
              <a:rPr lang="ru-RU" sz="2000" dirty="0" err="1">
                <a:latin typeface="Roboto Condensed Light" panose="02000000000000000000" pitchFamily="2" charset="0"/>
                <a:ea typeface="Roboto Condensed Light" panose="02000000000000000000" pitchFamily="2" charset="0"/>
              </a:rPr>
              <a:t>разі</a:t>
            </a:r>
            <a:r>
              <a:rPr lang="ru-RU" sz="2000" dirty="0">
                <a:latin typeface="Roboto Condensed Light" panose="02000000000000000000" pitchFamily="2" charset="0"/>
                <a:ea typeface="Roboto Condensed Light" panose="02000000000000000000" pitchFamily="2" charset="0"/>
              </a:rPr>
              <a:t> кредитор </a:t>
            </a:r>
            <a:r>
              <a:rPr lang="ru-RU" sz="2000" dirty="0" err="1">
                <a:latin typeface="Roboto Condensed Light" panose="02000000000000000000" pitchFamily="2" charset="0"/>
                <a:ea typeface="Roboto Condensed Light" panose="02000000000000000000" pitchFamily="2" charset="0"/>
              </a:rPr>
              <a:t>одночасно</a:t>
            </a:r>
            <a:r>
              <a:rPr lang="ru-RU" sz="2000" dirty="0">
                <a:latin typeface="Roboto Condensed Light" panose="02000000000000000000" pitchFamily="2" charset="0"/>
                <a:ea typeface="Roboto Condensed Light" panose="02000000000000000000" pitchFamily="2" charset="0"/>
              </a:rPr>
              <a:t> буде і </a:t>
            </a:r>
            <a:r>
              <a:rPr lang="ru-RU" sz="2000" dirty="0" err="1">
                <a:latin typeface="Roboto Condensed Light" panose="02000000000000000000" pitchFamily="2" charset="0"/>
                <a:ea typeface="Roboto Condensed Light" panose="02000000000000000000" pitchFamily="2" charset="0"/>
              </a:rPr>
              <a:t>забезпеченим</a:t>
            </a:r>
            <a:r>
              <a:rPr lang="ru-RU" sz="2000" dirty="0">
                <a:latin typeface="Roboto Condensed Light" panose="02000000000000000000" pitchFamily="2" charset="0"/>
                <a:ea typeface="Roboto Condensed Light" panose="02000000000000000000" pitchFamily="2" charset="0"/>
              </a:rPr>
              <a:t>, і </a:t>
            </a:r>
            <a:r>
              <a:rPr lang="ru-RU" sz="2000" dirty="0" err="1">
                <a:latin typeface="Roboto Condensed Light" panose="02000000000000000000" pitchFamily="2" charset="0"/>
                <a:ea typeface="Roboto Condensed Light" panose="02000000000000000000" pitchFamily="2" charset="0"/>
              </a:rPr>
              <a:t>конкурсним</a:t>
            </a:r>
            <a:r>
              <a:rPr lang="ru-RU" sz="2000" dirty="0">
                <a:latin typeface="Roboto Condensed Light" panose="02000000000000000000" pitchFamily="2" charset="0"/>
                <a:ea typeface="Roboto Condensed Light" panose="02000000000000000000" pitchFamily="2" charset="0"/>
              </a:rPr>
              <a:t> та </a:t>
            </a:r>
            <a:r>
              <a:rPr lang="ru-RU" sz="2000" dirty="0" err="1">
                <a:latin typeface="Roboto Condensed Light" panose="02000000000000000000" pitchFamily="2" charset="0"/>
                <a:ea typeface="Roboto Condensed Light" panose="02000000000000000000" pitchFamily="2" charset="0"/>
              </a:rPr>
              <a:t>матиме</a:t>
            </a:r>
            <a:r>
              <a:rPr lang="ru-RU" sz="2000" dirty="0">
                <a:latin typeface="Roboto Condensed Light" panose="02000000000000000000" pitchFamily="2" charset="0"/>
                <a:ea typeface="Roboto Condensed Light" panose="02000000000000000000" pitchFamily="2" charset="0"/>
              </a:rPr>
              <a:t> не </a:t>
            </a:r>
            <a:r>
              <a:rPr lang="ru-RU" sz="2000" dirty="0" err="1">
                <a:latin typeface="Roboto Condensed Light" panose="02000000000000000000" pitchFamily="2" charset="0"/>
                <a:ea typeface="Roboto Condensed Light" panose="02000000000000000000" pitchFamily="2" charset="0"/>
              </a:rPr>
              <a:t>тільки</a:t>
            </a:r>
            <a:r>
              <a:rPr lang="ru-RU" sz="2000" dirty="0">
                <a:latin typeface="Roboto Condensed Light" panose="02000000000000000000" pitchFamily="2" charset="0"/>
                <a:ea typeface="Roboto Condensed Light" panose="02000000000000000000" pitchFamily="2" charset="0"/>
              </a:rPr>
              <a:t> право на участь у </a:t>
            </a:r>
            <a:r>
              <a:rPr lang="ru-RU" sz="2000" dirty="0" err="1">
                <a:latin typeface="Roboto Condensed Light" panose="02000000000000000000" pitchFamily="2" charset="0"/>
                <a:ea typeface="Roboto Condensed Light" panose="02000000000000000000" pitchFamily="2" charset="0"/>
              </a:rPr>
              <a:t>зборах</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кредиторів</a:t>
            </a:r>
            <a:r>
              <a:rPr lang="ru-RU" sz="2000" dirty="0">
                <a:latin typeface="Roboto Condensed Light" panose="02000000000000000000" pitchFamily="2" charset="0"/>
                <a:ea typeface="Roboto Condensed Light" panose="02000000000000000000" pitchFamily="2" charset="0"/>
              </a:rPr>
              <a:t> з правом </a:t>
            </a:r>
            <a:r>
              <a:rPr lang="ru-RU" sz="2000" dirty="0" err="1">
                <a:latin typeface="Roboto Condensed Light" panose="02000000000000000000" pitchFamily="2" charset="0"/>
                <a:ea typeface="Roboto Condensed Light" panose="02000000000000000000" pitchFamily="2" charset="0"/>
              </a:rPr>
              <a:t>вирішального</a:t>
            </a:r>
            <a:r>
              <a:rPr lang="ru-RU" sz="2000" dirty="0">
                <a:latin typeface="Roboto Condensed Light" panose="02000000000000000000" pitchFamily="2" charset="0"/>
                <a:ea typeface="Roboto Condensed Light" panose="02000000000000000000" pitchFamily="2" charset="0"/>
              </a:rPr>
              <a:t> голосу, але й на </a:t>
            </a:r>
            <a:r>
              <a:rPr lang="ru-RU" sz="2000" dirty="0" err="1">
                <a:latin typeface="Roboto Condensed Light" panose="02000000000000000000" pitchFamily="2" charset="0"/>
                <a:ea typeface="Roboto Condensed Light" panose="02000000000000000000" pitchFamily="2" charset="0"/>
              </a:rPr>
              <a:t>отримання</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задоволення</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решти</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незабезпечених</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вимог</a:t>
            </a:r>
            <a:r>
              <a:rPr lang="ru-RU" sz="2000" dirty="0">
                <a:latin typeface="Roboto Condensed Light" panose="02000000000000000000" pitchFamily="2" charset="0"/>
                <a:ea typeface="Roboto Condensed Light" panose="02000000000000000000" pitchFamily="2" charset="0"/>
              </a:rPr>
              <a:t> за </a:t>
            </a:r>
            <a:r>
              <a:rPr lang="ru-RU" sz="2000" dirty="0" err="1">
                <a:latin typeface="Roboto Condensed Light" panose="02000000000000000000" pitchFamily="2" charset="0"/>
                <a:ea typeface="Roboto Condensed Light" panose="02000000000000000000" pitchFamily="2" charset="0"/>
              </a:rPr>
              <a:t>рахунок</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іншого</a:t>
            </a:r>
            <a:r>
              <a:rPr lang="ru-RU" sz="2000" dirty="0">
                <a:latin typeface="Roboto Condensed Light" panose="02000000000000000000" pitchFamily="2" charset="0"/>
                <a:ea typeface="Roboto Condensed Light" panose="02000000000000000000" pitchFamily="2" charset="0"/>
              </a:rPr>
              <a:t> майна </a:t>
            </a:r>
            <a:r>
              <a:rPr lang="ru-RU" sz="2000" dirty="0" err="1">
                <a:latin typeface="Roboto Condensed Light" panose="02000000000000000000" pitchFamily="2" charset="0"/>
                <a:ea typeface="Roboto Condensed Light" panose="02000000000000000000" pitchFamily="2" charset="0"/>
              </a:rPr>
              <a:t>боржника</a:t>
            </a:r>
            <a:r>
              <a:rPr lang="ru-RU" sz="2000" dirty="0">
                <a:latin typeface="Roboto Condensed Light" panose="02000000000000000000" pitchFamily="2" charset="0"/>
                <a:ea typeface="Roboto Condensed Light" panose="02000000000000000000" pitchFamily="2" charset="0"/>
              </a:rPr>
              <a:t>, яке не є предметом </a:t>
            </a:r>
            <a:r>
              <a:rPr lang="ru-RU" sz="2000" dirty="0" err="1">
                <a:latin typeface="Roboto Condensed Light" panose="02000000000000000000" pitchFamily="2" charset="0"/>
                <a:ea typeface="Roboto Condensed Light" panose="02000000000000000000" pitchFamily="2" charset="0"/>
              </a:rPr>
              <a:t>забезпечення</a:t>
            </a:r>
            <a:r>
              <a:rPr lang="ru-RU" sz="2000" dirty="0">
                <a:latin typeface="Roboto Condensed Light" panose="02000000000000000000" pitchFamily="2" charset="0"/>
                <a:ea typeface="Roboto Condensed Light" panose="02000000000000000000" pitchFamily="2" charset="0"/>
              </a:rPr>
              <a:t> (справа № 904/1360/19 – суди </a:t>
            </a:r>
            <a:r>
              <a:rPr lang="ru-RU" sz="2000" dirty="0" err="1">
                <a:latin typeface="Roboto Condensed Light" panose="02000000000000000000" pitchFamily="2" charset="0"/>
                <a:ea typeface="Roboto Condensed Light" panose="02000000000000000000" pitchFamily="2" charset="0"/>
              </a:rPr>
              <a:t>попередніх</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інстанцій</a:t>
            </a:r>
            <a:r>
              <a:rPr lang="ru-RU" sz="2000" dirty="0">
                <a:latin typeface="Roboto Condensed Light" panose="02000000000000000000" pitchFamily="2" charset="0"/>
                <a:ea typeface="Roboto Condensed Light" panose="02000000000000000000" pitchFamily="2" charset="0"/>
              </a:rPr>
              <a:t>).</a:t>
            </a:r>
          </a:p>
          <a:p>
            <a:pPr algn="just"/>
            <a:r>
              <a:rPr lang="ru-RU" sz="2000" b="1" dirty="0" smtClean="0">
                <a:solidFill>
                  <a:srgbClr val="FF0000"/>
                </a:solidFill>
                <a:latin typeface="Roboto Condensed Light" panose="02000000000000000000" pitchFamily="2" charset="0"/>
                <a:ea typeface="Roboto Condensed Light" panose="02000000000000000000" pitchFamily="2" charset="0"/>
              </a:rPr>
              <a:t>III </a:t>
            </a:r>
            <a:r>
              <a:rPr lang="ru-RU" sz="2000" b="1" dirty="0" err="1">
                <a:solidFill>
                  <a:srgbClr val="FF0000"/>
                </a:solidFill>
                <a:latin typeface="Roboto Condensed Light" panose="02000000000000000000" pitchFamily="2" charset="0"/>
                <a:ea typeface="Roboto Condensed Light" panose="02000000000000000000" pitchFamily="2" charset="0"/>
              </a:rPr>
              <a:t>підхід</a:t>
            </a:r>
            <a:r>
              <a:rPr lang="ru-RU" sz="2000" dirty="0">
                <a:solidFill>
                  <a:srgbClr val="FF0000"/>
                </a:solidFill>
                <a:latin typeface="Roboto Condensed Light" panose="02000000000000000000" pitchFamily="2" charset="0"/>
                <a:ea typeface="Roboto Condensed Light" panose="02000000000000000000" pitchFamily="2" charset="0"/>
              </a:rPr>
              <a:t> </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вимоги</a:t>
            </a:r>
            <a:r>
              <a:rPr lang="ru-RU" sz="2000" dirty="0">
                <a:latin typeface="Roboto Condensed Light" panose="02000000000000000000" pitchFamily="2" charset="0"/>
                <a:ea typeface="Roboto Condensed Light" panose="02000000000000000000" pitchFamily="2" charset="0"/>
              </a:rPr>
              <a:t> кредитора, </a:t>
            </a:r>
            <a:r>
              <a:rPr lang="ru-RU" sz="2000" dirty="0" err="1">
                <a:latin typeface="Roboto Condensed Light" panose="02000000000000000000" pitchFamily="2" charset="0"/>
                <a:ea typeface="Roboto Condensed Light" panose="02000000000000000000" pitchFamily="2" charset="0"/>
              </a:rPr>
              <a:t>якщо</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інше</a:t>
            </a:r>
            <a:r>
              <a:rPr lang="ru-RU" sz="2000" dirty="0">
                <a:latin typeface="Roboto Condensed Light" panose="02000000000000000000" pitchFamily="2" charset="0"/>
                <a:ea typeface="Roboto Condensed Light" panose="02000000000000000000" pitchFamily="2" charset="0"/>
              </a:rPr>
              <a:t> не </a:t>
            </a:r>
            <a:r>
              <a:rPr lang="ru-RU" sz="2000" dirty="0" err="1">
                <a:latin typeface="Roboto Condensed Light" panose="02000000000000000000" pitchFamily="2" charset="0"/>
                <a:ea typeface="Roboto Condensed Light" panose="02000000000000000000" pitchFamily="2" charset="0"/>
              </a:rPr>
              <a:t>передбачено</a:t>
            </a:r>
            <a:r>
              <a:rPr lang="ru-RU" sz="2000" dirty="0">
                <a:latin typeface="Roboto Condensed Light" panose="02000000000000000000" pitchFamily="2" charset="0"/>
                <a:ea typeface="Roboto Condensed Light" panose="02000000000000000000" pitchFamily="2" charset="0"/>
              </a:rPr>
              <a:t> договором, </a:t>
            </a:r>
            <a:r>
              <a:rPr lang="ru-RU" sz="2000" dirty="0" err="1">
                <a:latin typeface="Roboto Condensed Light" panose="02000000000000000000" pitchFamily="2" charset="0"/>
                <a:ea typeface="Roboto Condensed Light" panose="02000000000000000000" pitchFamily="2" charset="0"/>
              </a:rPr>
              <a:t>визнаються</a:t>
            </a:r>
            <a:r>
              <a:rPr lang="ru-RU" sz="2000"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забезпеченими</a:t>
            </a:r>
            <a:r>
              <a:rPr lang="ru-RU" sz="2000" b="1" dirty="0">
                <a:latin typeface="Roboto Condensed Light" panose="02000000000000000000" pitchFamily="2" charset="0"/>
                <a:ea typeface="Roboto Condensed Light" panose="02000000000000000000" pitchFamily="2" charset="0"/>
              </a:rPr>
              <a:t> у </a:t>
            </a:r>
            <a:r>
              <a:rPr lang="ru-RU" sz="2000" b="1" dirty="0" err="1">
                <a:latin typeface="Roboto Condensed Light" panose="02000000000000000000" pitchFamily="2" charset="0"/>
                <a:ea typeface="Roboto Condensed Light" panose="02000000000000000000" pitchFamily="2" charset="0"/>
              </a:rPr>
              <a:t>розмірі</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всієї</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суми</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заявлених</a:t>
            </a:r>
            <a:r>
              <a:rPr lang="ru-RU" sz="2000" b="1" dirty="0">
                <a:latin typeface="Roboto Condensed Light" panose="02000000000000000000" pitchFamily="2" charset="0"/>
                <a:ea typeface="Roboto Condensed Light" panose="02000000000000000000" pitchFamily="2" charset="0"/>
              </a:rPr>
              <a:t> </a:t>
            </a:r>
            <a:r>
              <a:rPr lang="ru-RU" sz="2000" b="1" dirty="0" err="1">
                <a:latin typeface="Roboto Condensed Light" panose="02000000000000000000" pitchFamily="2" charset="0"/>
                <a:ea typeface="Roboto Condensed Light" panose="02000000000000000000" pitchFamily="2" charset="0"/>
              </a:rPr>
              <a:t>вимог</a:t>
            </a:r>
            <a:r>
              <a:rPr lang="ru-RU" sz="2000" b="1" dirty="0">
                <a:latin typeface="Roboto Condensed Light" panose="02000000000000000000" pitchFamily="2" charset="0"/>
                <a:ea typeface="Roboto Condensed Light" panose="02000000000000000000" pitchFamily="2" charset="0"/>
              </a:rPr>
              <a:t> до </a:t>
            </a:r>
            <a:r>
              <a:rPr lang="ru-RU" sz="2000" b="1" dirty="0" err="1">
                <a:latin typeface="Roboto Condensed Light" panose="02000000000000000000" pitchFamily="2" charset="0"/>
                <a:ea typeface="Roboto Condensed Light" panose="02000000000000000000" pitchFamily="2" charset="0"/>
              </a:rPr>
              <a:t>боржника</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майнового</a:t>
            </a:r>
            <a:r>
              <a:rPr lang="ru-RU" sz="2000" dirty="0">
                <a:latin typeface="Roboto Condensed Light" panose="02000000000000000000" pitchFamily="2" charset="0"/>
                <a:ea typeface="Roboto Condensed Light" panose="02000000000000000000" pitchFamily="2" charset="0"/>
              </a:rPr>
              <a:t> поручителя, </a:t>
            </a:r>
            <a:r>
              <a:rPr lang="ru-RU" sz="2000" dirty="0" err="1">
                <a:latin typeface="Roboto Condensed Light" panose="02000000000000000000" pitchFamily="2" charset="0"/>
                <a:ea typeface="Roboto Condensed Light" panose="02000000000000000000" pitchFamily="2" charset="0"/>
              </a:rPr>
              <a:t>який</a:t>
            </a:r>
            <a:r>
              <a:rPr lang="ru-RU" sz="2000" dirty="0">
                <a:latin typeface="Roboto Condensed Light" panose="02000000000000000000" pitchFamily="2" charset="0"/>
                <a:ea typeface="Roboto Condensed Light" panose="02000000000000000000" pitchFamily="2" charset="0"/>
              </a:rPr>
              <a:t> не є </a:t>
            </a:r>
            <a:r>
              <a:rPr lang="ru-RU" sz="2000" dirty="0" err="1">
                <a:latin typeface="Roboto Condensed Light" panose="02000000000000000000" pitchFamily="2" charset="0"/>
                <a:ea typeface="Roboto Condensed Light" panose="02000000000000000000" pitchFamily="2" charset="0"/>
              </a:rPr>
              <a:t>боржником</a:t>
            </a:r>
            <a:r>
              <a:rPr lang="ru-RU" sz="2000" dirty="0">
                <a:latin typeface="Roboto Condensed Light" panose="02000000000000000000" pitchFamily="2" charset="0"/>
                <a:ea typeface="Roboto Condensed Light" panose="02000000000000000000" pitchFamily="2" charset="0"/>
              </a:rPr>
              <a:t> в </a:t>
            </a:r>
            <a:r>
              <a:rPr lang="ru-RU" sz="2000" dirty="0" err="1">
                <a:latin typeface="Roboto Condensed Light" panose="02000000000000000000" pitchFamily="2" charset="0"/>
                <a:ea typeface="Roboto Condensed Light" panose="02000000000000000000" pitchFamily="2" charset="0"/>
              </a:rPr>
              <a:t>основну</a:t>
            </a:r>
            <a:r>
              <a:rPr lang="ru-RU" sz="2000" dirty="0">
                <a:latin typeface="Roboto Condensed Light" panose="02000000000000000000" pitchFamily="2" charset="0"/>
                <a:ea typeface="Roboto Condensed Light" panose="02000000000000000000" pitchFamily="2" charset="0"/>
              </a:rPr>
              <a:t> </a:t>
            </a:r>
            <a:r>
              <a:rPr lang="ru-RU" sz="2000" dirty="0" err="1">
                <a:latin typeface="Roboto Condensed Light" panose="02000000000000000000" pitchFamily="2" charset="0"/>
                <a:ea typeface="Roboto Condensed Light" panose="02000000000000000000" pitchFamily="2" charset="0"/>
              </a:rPr>
              <a:t>зобов'язанні</a:t>
            </a:r>
            <a:r>
              <a:rPr lang="ru-RU" sz="2000" dirty="0" smtClean="0">
                <a:latin typeface="Roboto Condensed Light" panose="02000000000000000000" pitchFamily="2" charset="0"/>
                <a:ea typeface="Roboto Condensed Light" panose="02000000000000000000" pitchFamily="2" charset="0"/>
              </a:rPr>
              <a:t>).</a:t>
            </a:r>
          </a:p>
          <a:p>
            <a:pPr algn="just"/>
            <a:endParaRPr lang="ru-RU" sz="2000" dirty="0">
              <a:latin typeface="Roboto Condensed Light" panose="02000000000000000000" pitchFamily="2" charset="0"/>
              <a:ea typeface="Roboto Condensed Light" panose="02000000000000000000" pitchFamily="2" charset="0"/>
            </a:endParaRPr>
          </a:p>
          <a:p>
            <a:pPr algn="just"/>
            <a:r>
              <a:rPr lang="ru-RU" sz="2000" dirty="0" smtClean="0">
                <a:latin typeface="Roboto Condensed Light" panose="02000000000000000000" pitchFamily="2" charset="0"/>
              </a:rPr>
              <a:t>Перед </a:t>
            </a:r>
            <a:r>
              <a:rPr lang="ru-RU" sz="2000" dirty="0">
                <a:latin typeface="Roboto Condensed Light" panose="02000000000000000000" pitchFamily="2" charset="0"/>
              </a:rPr>
              <a:t>ВС </a:t>
            </a:r>
            <a:r>
              <a:rPr lang="ru-RU" sz="2000" dirty="0" err="1">
                <a:latin typeface="Roboto Condensed Light" panose="02000000000000000000" pitchFamily="2" charset="0"/>
              </a:rPr>
              <a:t>постало</a:t>
            </a:r>
            <a:r>
              <a:rPr lang="ru-RU" sz="2000" dirty="0">
                <a:latin typeface="Roboto Condensed Light" panose="02000000000000000000" pitchFamily="2" charset="0"/>
              </a:rPr>
              <a:t> </a:t>
            </a:r>
            <a:r>
              <a:rPr lang="ru-RU" sz="2000" dirty="0" err="1">
                <a:latin typeface="Roboto Condensed Light" panose="02000000000000000000" pitchFamily="2" charset="0"/>
              </a:rPr>
              <a:t>питання</a:t>
            </a:r>
            <a:r>
              <a:rPr lang="ru-RU" sz="2000" dirty="0">
                <a:latin typeface="Roboto Condensed Light" panose="02000000000000000000" pitchFamily="2" charset="0"/>
              </a:rPr>
              <a:t> про </a:t>
            </a:r>
            <a:r>
              <a:rPr lang="ru-RU" sz="2000" u="sng" dirty="0" err="1">
                <a:latin typeface="Roboto Condensed Light" panose="02000000000000000000" pitchFamily="2" charset="0"/>
              </a:rPr>
              <a:t>формування</a:t>
            </a:r>
            <a:r>
              <a:rPr lang="ru-RU" sz="2000" u="sng" dirty="0">
                <a:latin typeface="Roboto Condensed Light" panose="02000000000000000000" pitchFamily="2" charset="0"/>
              </a:rPr>
              <a:t> </a:t>
            </a:r>
            <a:r>
              <a:rPr lang="ru-RU" sz="2000" u="sng" dirty="0" err="1">
                <a:latin typeface="Roboto Condensed Light" panose="02000000000000000000" pitchFamily="2" charset="0"/>
              </a:rPr>
              <a:t>єдиного</a:t>
            </a:r>
            <a:r>
              <a:rPr lang="ru-RU" sz="2000" u="sng" dirty="0">
                <a:latin typeface="Roboto Condensed Light" panose="02000000000000000000" pitchFamily="2" charset="0"/>
              </a:rPr>
              <a:t> </a:t>
            </a:r>
            <a:r>
              <a:rPr lang="ru-RU" sz="2000" u="sng" dirty="0" err="1">
                <a:latin typeface="Roboto Condensed Light" panose="02000000000000000000" pitchFamily="2" charset="0"/>
              </a:rPr>
              <a:t>підходу</a:t>
            </a:r>
            <a:r>
              <a:rPr lang="ru-RU" sz="2000" u="sng" dirty="0">
                <a:latin typeface="Roboto Condensed Light" panose="02000000000000000000" pitchFamily="2" charset="0"/>
              </a:rPr>
              <a:t> до </a:t>
            </a:r>
            <a:r>
              <a:rPr lang="ru-RU" sz="2000" u="sng" dirty="0" err="1">
                <a:latin typeface="Roboto Condensed Light" panose="02000000000000000000" pitchFamily="2" charset="0"/>
              </a:rPr>
              <a:t>визначення</a:t>
            </a:r>
            <a:r>
              <a:rPr lang="ru-RU" sz="2000" u="sng" dirty="0">
                <a:latin typeface="Roboto Condensed Light" panose="02000000000000000000" pitchFamily="2" charset="0"/>
              </a:rPr>
              <a:t> </a:t>
            </a:r>
            <a:r>
              <a:rPr lang="ru-RU" sz="2000" u="sng" dirty="0" err="1">
                <a:latin typeface="Roboto Condensed Light" panose="02000000000000000000" pitchFamily="2" charset="0"/>
              </a:rPr>
              <a:t>розміру</a:t>
            </a:r>
            <a:r>
              <a:rPr lang="ru-RU" sz="2000" u="sng" dirty="0">
                <a:latin typeface="Roboto Condensed Light" panose="02000000000000000000" pitchFamily="2" charset="0"/>
              </a:rPr>
              <a:t> </a:t>
            </a:r>
            <a:r>
              <a:rPr lang="ru-RU" sz="2000" u="sng" dirty="0" err="1">
                <a:latin typeface="Roboto Condensed Light" panose="02000000000000000000" pitchFamily="2" charset="0"/>
              </a:rPr>
              <a:t>вимог</a:t>
            </a:r>
            <a:r>
              <a:rPr lang="ru-RU" sz="2000" u="sng" dirty="0">
                <a:latin typeface="Roboto Condensed Light" panose="02000000000000000000" pitchFamily="2" charset="0"/>
              </a:rPr>
              <a:t> </a:t>
            </a:r>
            <a:r>
              <a:rPr lang="ru-RU" sz="2000" u="sng" dirty="0" err="1">
                <a:latin typeface="Roboto Condensed Light" panose="02000000000000000000" pitchFamily="2" charset="0"/>
              </a:rPr>
              <a:t>забезпечених</a:t>
            </a:r>
            <a:r>
              <a:rPr lang="ru-RU" sz="2000" u="sng" dirty="0">
                <a:latin typeface="Roboto Condensed Light" panose="02000000000000000000" pitchFamily="2" charset="0"/>
              </a:rPr>
              <a:t> </a:t>
            </a:r>
            <a:r>
              <a:rPr lang="ru-RU" sz="2000" u="sng" dirty="0" err="1">
                <a:latin typeface="Roboto Condensed Light" panose="02000000000000000000" pitchFamily="2" charset="0"/>
              </a:rPr>
              <a:t>кредиторів</a:t>
            </a:r>
            <a:r>
              <a:rPr lang="ru-RU" sz="2000" u="sng" dirty="0">
                <a:latin typeface="Roboto Condensed Light" panose="02000000000000000000" pitchFamily="2" charset="0"/>
              </a:rPr>
              <a:t> до </a:t>
            </a:r>
            <a:r>
              <a:rPr lang="ru-RU" sz="2000" u="sng" dirty="0" err="1">
                <a:latin typeface="Roboto Condensed Light" panose="02000000000000000000" pitchFamily="2" charset="0"/>
              </a:rPr>
              <a:t>боржника</a:t>
            </a:r>
            <a:r>
              <a:rPr lang="ru-RU" sz="2000" u="sng" dirty="0">
                <a:latin typeface="Roboto Condensed Light" panose="02000000000000000000" pitchFamily="2" charset="0"/>
              </a:rPr>
              <a:t> </a:t>
            </a:r>
            <a:r>
              <a:rPr lang="ru-RU" sz="2000" dirty="0">
                <a:latin typeface="Roboto Condensed Light" panose="02000000000000000000" pitchFamily="2" charset="0"/>
              </a:rPr>
              <a:t>(</a:t>
            </a:r>
            <a:r>
              <a:rPr lang="ru-RU" sz="2000" dirty="0" err="1">
                <a:latin typeface="Roboto Condensed Light" panose="02000000000000000000" pitchFamily="2" charset="0"/>
              </a:rPr>
              <a:t>майнового</a:t>
            </a:r>
            <a:r>
              <a:rPr lang="ru-RU" sz="2000" dirty="0">
                <a:latin typeface="Roboto Condensed Light" panose="02000000000000000000" pitchFamily="2" charset="0"/>
              </a:rPr>
              <a:t> поручителя, </a:t>
            </a:r>
            <a:r>
              <a:rPr lang="ru-RU" sz="2000" dirty="0" err="1">
                <a:latin typeface="Roboto Condensed Light" panose="02000000000000000000" pitchFamily="2" charset="0"/>
              </a:rPr>
              <a:t>який</a:t>
            </a:r>
            <a:r>
              <a:rPr lang="ru-RU" sz="2000" dirty="0">
                <a:latin typeface="Roboto Condensed Light" panose="02000000000000000000" pitchFamily="2" charset="0"/>
              </a:rPr>
              <a:t> не є </a:t>
            </a:r>
            <a:r>
              <a:rPr lang="ru-RU" sz="2000" dirty="0" err="1">
                <a:latin typeface="Roboto Condensed Light" panose="02000000000000000000" pitchFamily="2" charset="0"/>
              </a:rPr>
              <a:t>боржником</a:t>
            </a:r>
            <a:r>
              <a:rPr lang="ru-RU" sz="2000" dirty="0">
                <a:latin typeface="Roboto Condensed Light" panose="02000000000000000000" pitchFamily="2" charset="0"/>
              </a:rPr>
              <a:t> в основному </a:t>
            </a:r>
            <a:r>
              <a:rPr lang="ru-RU" sz="2000" dirty="0" err="1">
                <a:latin typeface="Roboto Condensed Light" panose="02000000000000000000" pitchFamily="2" charset="0"/>
              </a:rPr>
              <a:t>зобов'язанні</a:t>
            </a:r>
            <a:r>
              <a:rPr lang="ru-RU" sz="2000" dirty="0">
                <a:latin typeface="Roboto Condensed Light" panose="02000000000000000000" pitchFamily="2" charset="0"/>
              </a:rPr>
              <a:t>)</a:t>
            </a: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211176" y="0"/>
            <a:ext cx="11617570" cy="707886"/>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визначення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розміру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вимог</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забезпеченого</a:t>
            </a:r>
            <a:r>
              <a:rPr lang="ru-RU" sz="2000" b="1" dirty="0">
                <a:solidFill>
                  <a:srgbClr val="FFFF00"/>
                </a:solidFill>
                <a:latin typeface="Roboto Condensed Light" panose="02000000000000000000" pitchFamily="2" charset="0"/>
                <a:ea typeface="Roboto Condensed Light" panose="02000000000000000000" pitchFamily="2" charset="0"/>
              </a:rPr>
              <a:t> кредитора до </a:t>
            </a:r>
            <a:r>
              <a:rPr lang="ru-RU" sz="2000" b="1" dirty="0" err="1">
                <a:solidFill>
                  <a:srgbClr val="FFFF00"/>
                </a:solidFill>
                <a:latin typeface="Roboto Condensed Light" panose="02000000000000000000" pitchFamily="2" charset="0"/>
                <a:ea typeface="Roboto Condensed Light" panose="02000000000000000000" pitchFamily="2" charset="0"/>
              </a:rPr>
              <a:t>майнового</a:t>
            </a:r>
            <a:r>
              <a:rPr lang="ru-RU" sz="2000" b="1" dirty="0">
                <a:solidFill>
                  <a:srgbClr val="FFFF00"/>
                </a:solidFill>
                <a:latin typeface="Roboto Condensed Light" panose="02000000000000000000" pitchFamily="2" charset="0"/>
                <a:ea typeface="Roboto Condensed Light" panose="02000000000000000000" pitchFamily="2" charset="0"/>
              </a:rPr>
              <a:t> поручителя, </a:t>
            </a:r>
            <a:r>
              <a:rPr lang="ru-RU" sz="2000" b="1" dirty="0" err="1">
                <a:solidFill>
                  <a:srgbClr val="FFFF00"/>
                </a:solidFill>
                <a:latin typeface="Roboto Condensed Light" panose="02000000000000000000" pitchFamily="2" charset="0"/>
                <a:ea typeface="Roboto Condensed Light" panose="02000000000000000000" pitchFamily="2" charset="0"/>
              </a:rPr>
              <a:t>який</a:t>
            </a:r>
            <a:r>
              <a:rPr lang="ru-RU" sz="2000" b="1" dirty="0">
                <a:solidFill>
                  <a:srgbClr val="FFFF00"/>
                </a:solidFill>
                <a:latin typeface="Roboto Condensed Light" panose="02000000000000000000" pitchFamily="2" charset="0"/>
                <a:ea typeface="Roboto Condensed Light" panose="02000000000000000000" pitchFamily="2" charset="0"/>
              </a:rPr>
              <a:t> не є </a:t>
            </a:r>
            <a:r>
              <a:rPr lang="ru-RU" sz="2000" b="1" dirty="0" err="1">
                <a:solidFill>
                  <a:srgbClr val="FFFF00"/>
                </a:solidFill>
                <a:latin typeface="Roboto Condensed Light" panose="02000000000000000000" pitchFamily="2" charset="0"/>
                <a:ea typeface="Roboto Condensed Light" panose="02000000000000000000" pitchFamily="2" charset="0"/>
              </a:rPr>
              <a:t>боржником</a:t>
            </a:r>
            <a:r>
              <a:rPr lang="ru-RU" sz="2000" b="1" dirty="0">
                <a:solidFill>
                  <a:srgbClr val="FFFF00"/>
                </a:solidFill>
                <a:latin typeface="Roboto Condensed Light" panose="02000000000000000000" pitchFamily="2" charset="0"/>
                <a:ea typeface="Roboto Condensed Light" panose="02000000000000000000" pitchFamily="2" charset="0"/>
              </a:rPr>
              <a:t> в основному </a:t>
            </a:r>
            <a:r>
              <a:rPr lang="ru-RU" sz="2000" b="1" dirty="0" err="1">
                <a:solidFill>
                  <a:srgbClr val="FFFF00"/>
                </a:solidFill>
                <a:latin typeface="Roboto Condensed Light" panose="02000000000000000000" pitchFamily="2" charset="0"/>
                <a:ea typeface="Roboto Condensed Light" panose="02000000000000000000" pitchFamily="2" charset="0"/>
              </a:rPr>
              <a:t>зобов’язанні</a:t>
            </a:r>
            <a:endParaRPr lang="ru-RU"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527802" y="640792"/>
            <a:ext cx="11079598" cy="58000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prstClr val="white"/>
                </a:solidFill>
                <a:latin typeface="Roboto Condensed Light" panose="02000000000000000000" pitchFamily="2" charset="0"/>
                <a:ea typeface="Roboto Condensed Light" panose="02000000000000000000" pitchFamily="2" charset="0"/>
              </a:rPr>
              <a:t>Постанова </a:t>
            </a:r>
            <a:r>
              <a:rPr lang="ru-RU" sz="2000" b="1" dirty="0" err="1">
                <a:solidFill>
                  <a:prstClr val="white"/>
                </a:solidFill>
                <a:latin typeface="Roboto Condensed Light" panose="02000000000000000000" pitchFamily="2" charset="0"/>
                <a:ea typeface="Roboto Condensed Light" panose="02000000000000000000" pitchFamily="2" charset="0"/>
              </a:rPr>
              <a:t>судової</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err="1">
                <a:solidFill>
                  <a:prstClr val="white"/>
                </a:solidFill>
                <a:latin typeface="Roboto Condensed Light" panose="02000000000000000000" pitchFamily="2" charset="0"/>
                <a:ea typeface="Roboto Condensed Light" panose="02000000000000000000" pitchFamily="2" charset="0"/>
              </a:rPr>
              <a:t>палати</a:t>
            </a:r>
            <a:r>
              <a:rPr lang="ru-RU" sz="2000" b="1" dirty="0">
                <a:solidFill>
                  <a:prstClr val="white"/>
                </a:solidFill>
                <a:latin typeface="Roboto Condensed Light" panose="02000000000000000000" pitchFamily="2" charset="0"/>
                <a:ea typeface="Roboto Condensed Light" panose="02000000000000000000" pitchFamily="2" charset="0"/>
              </a:rPr>
              <a:t> з </a:t>
            </a:r>
            <a:r>
              <a:rPr lang="ru-RU" sz="2000" b="1" dirty="0" err="1">
                <a:solidFill>
                  <a:prstClr val="white"/>
                </a:solidFill>
                <a:latin typeface="Roboto Condensed Light" panose="02000000000000000000" pitchFamily="2" charset="0"/>
                <a:ea typeface="Roboto Condensed Light" panose="02000000000000000000" pitchFamily="2" charset="0"/>
              </a:rPr>
              <a:t>розгляду</a:t>
            </a:r>
            <a:r>
              <a:rPr lang="ru-RU" sz="2000" b="1" dirty="0">
                <a:solidFill>
                  <a:prstClr val="white"/>
                </a:solidFill>
                <a:latin typeface="Roboto Condensed Light" panose="02000000000000000000" pitchFamily="2" charset="0"/>
                <a:ea typeface="Roboto Condensed Light" panose="02000000000000000000" pitchFamily="2" charset="0"/>
              </a:rPr>
              <a:t> справ про </a:t>
            </a:r>
            <a:r>
              <a:rPr lang="ru-RU" sz="2000" b="1" dirty="0" err="1">
                <a:solidFill>
                  <a:prstClr val="white"/>
                </a:solidFill>
                <a:latin typeface="Roboto Condensed Light" panose="02000000000000000000" pitchFamily="2" charset="0"/>
                <a:ea typeface="Roboto Condensed Light" panose="02000000000000000000" pitchFamily="2" charset="0"/>
              </a:rPr>
              <a:t>банкрутство</a:t>
            </a:r>
            <a:r>
              <a:rPr lang="ru-RU" sz="2000" b="1" dirty="0">
                <a:solidFill>
                  <a:prstClr val="white"/>
                </a:solidFill>
                <a:latin typeface="Roboto Condensed Light" panose="02000000000000000000" pitchFamily="2" charset="0"/>
                <a:ea typeface="Roboto Condensed Light" panose="02000000000000000000" pitchFamily="2" charset="0"/>
              </a:rPr>
              <a:t> КГС у </a:t>
            </a:r>
            <a:r>
              <a:rPr lang="ru-RU" sz="2000" b="1" dirty="0" err="1">
                <a:solidFill>
                  <a:prstClr val="white"/>
                </a:solidFill>
                <a:latin typeface="Roboto Condensed Light" panose="02000000000000000000" pitchFamily="2" charset="0"/>
                <a:ea typeface="Roboto Condensed Light" panose="02000000000000000000" pitchFamily="2" charset="0"/>
              </a:rPr>
              <a:t>складі</a:t>
            </a:r>
            <a:r>
              <a:rPr lang="ru-RU" sz="2000" b="1" dirty="0">
                <a:solidFill>
                  <a:prstClr val="white"/>
                </a:solidFill>
                <a:latin typeface="Roboto Condensed Light" panose="02000000000000000000" pitchFamily="2" charset="0"/>
                <a:ea typeface="Roboto Condensed Light" panose="02000000000000000000" pitchFamily="2" charset="0"/>
              </a:rPr>
              <a:t> ВС </a:t>
            </a:r>
            <a:r>
              <a:rPr lang="ru-RU" sz="2000" b="1" dirty="0" err="1">
                <a:solidFill>
                  <a:prstClr val="white"/>
                </a:solidFill>
                <a:latin typeface="Roboto Condensed Light" panose="02000000000000000000" pitchFamily="2" charset="0"/>
                <a:ea typeface="Roboto Condensed Light" panose="02000000000000000000" pitchFamily="2" charset="0"/>
              </a:rPr>
              <a:t>від</a:t>
            </a:r>
            <a:r>
              <a:rPr lang="ru-RU" sz="2000" b="1" dirty="0">
                <a:solidFill>
                  <a:prstClr val="white"/>
                </a:solidFill>
                <a:latin typeface="Roboto Condensed Light" panose="02000000000000000000" pitchFamily="2" charset="0"/>
                <a:ea typeface="Roboto Condensed Light" panose="02000000000000000000" pitchFamily="2" charset="0"/>
              </a:rPr>
              <a:t> 04.02.2021 </a:t>
            </a:r>
            <a:r>
              <a:rPr lang="ru-RU" sz="2000" b="1" dirty="0" smtClean="0">
                <a:solidFill>
                  <a:prstClr val="white"/>
                </a:solidFill>
                <a:latin typeface="Roboto Condensed Light" panose="02000000000000000000" pitchFamily="2" charset="0"/>
                <a:ea typeface="Roboto Condensed Light" panose="02000000000000000000" pitchFamily="2" charset="0"/>
              </a:rPr>
              <a:t>у </a:t>
            </a:r>
            <a:r>
              <a:rPr lang="ru-RU" sz="2000" b="1" dirty="0" err="1">
                <a:solidFill>
                  <a:prstClr val="white"/>
                </a:solidFill>
                <a:latin typeface="Roboto Condensed Light" panose="02000000000000000000" pitchFamily="2" charset="0"/>
                <a:ea typeface="Roboto Condensed Light" panose="02000000000000000000" pitchFamily="2" charset="0"/>
              </a:rPr>
              <a:t>справі</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smtClean="0">
                <a:solidFill>
                  <a:prstClr val="white"/>
                </a:solidFill>
                <a:latin typeface="Roboto Condensed Light" panose="02000000000000000000" pitchFamily="2" charset="0"/>
                <a:ea typeface="Roboto Condensed Light" panose="02000000000000000000" pitchFamily="2" charset="0"/>
              </a:rPr>
              <a:t>                  № </a:t>
            </a:r>
            <a:r>
              <a:rPr lang="ru-RU" sz="2000" b="1" dirty="0">
                <a:solidFill>
                  <a:prstClr val="white"/>
                </a:solidFill>
                <a:latin typeface="Roboto Condensed Light" panose="02000000000000000000" pitchFamily="2" charset="0"/>
                <a:ea typeface="Roboto Condensed Light" panose="02000000000000000000" pitchFamily="2" charset="0"/>
              </a:rPr>
              <a:t>904/1360/19</a:t>
            </a:r>
          </a:p>
        </p:txBody>
      </p:sp>
    </p:spTree>
    <p:extLst>
      <p:ext uri="{BB962C8B-B14F-4D97-AF65-F5344CB8AC3E}">
        <p14:creationId xmlns:p14="http://schemas.microsoft.com/office/powerpoint/2010/main" val="1279039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55373" y="1439502"/>
            <a:ext cx="11722297" cy="4510780"/>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smtClean="0">
              <a:solidFill>
                <a:srgbClr val="FFFF00"/>
              </a:solidFill>
              <a:latin typeface="Roboto Condensed Light" panose="02000000000000000000" pitchFamily="2" charset="0"/>
            </a:endParaRPr>
          </a:p>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lvl="0" algn="just">
              <a:defRPr/>
            </a:pPr>
            <a:endParaRPr lang="uk-UA" sz="1600" b="1" dirty="0" smtClean="0">
              <a:solidFill>
                <a:srgbClr val="70AD47"/>
              </a:solidFill>
              <a:latin typeface="Roboto Condensed Light" panose="02000000000000000000" pitchFamily="2" charset="0"/>
              <a:ea typeface="Roboto Condensed Light" panose="02000000000000000000" pitchFamily="2" charset="0"/>
            </a:endParaRPr>
          </a:p>
          <a:p>
            <a:pPr algn="just"/>
            <a:r>
              <a:rPr lang="ru-RU" sz="2000" b="1" u="sng" dirty="0" err="1">
                <a:solidFill>
                  <a:srgbClr val="FF0000"/>
                </a:solidFill>
                <a:latin typeface="Roboto Condensed Light" panose="02000000000000000000" pitchFamily="2" charset="0"/>
                <a:ea typeface="Roboto Condensed Light" panose="02000000000000000000" pitchFamily="2" charset="0"/>
              </a:rPr>
              <a:t>Позиція</a:t>
            </a:r>
            <a:r>
              <a:rPr lang="ru-RU" sz="2000" b="1" u="sng" dirty="0">
                <a:solidFill>
                  <a:srgbClr val="FF0000"/>
                </a:solidFill>
                <a:latin typeface="Roboto Condensed Light" panose="02000000000000000000" pitchFamily="2" charset="0"/>
                <a:ea typeface="Roboto Condensed Light" panose="02000000000000000000" pitchFamily="2" charset="0"/>
              </a:rPr>
              <a:t> </a:t>
            </a:r>
            <a:r>
              <a:rPr lang="ru-RU" sz="2000" b="1" u="sng" dirty="0" err="1">
                <a:solidFill>
                  <a:srgbClr val="FF0000"/>
                </a:solidFill>
                <a:latin typeface="Roboto Condensed Light" panose="02000000000000000000" pitchFamily="2" charset="0"/>
                <a:ea typeface="Roboto Condensed Light" panose="02000000000000000000" pitchFamily="2" charset="0"/>
              </a:rPr>
              <a:t>палати</a:t>
            </a:r>
            <a:r>
              <a:rPr lang="ru-RU" sz="2000" b="1" u="sng" dirty="0">
                <a:solidFill>
                  <a:srgbClr val="FF0000"/>
                </a:solidFill>
                <a:latin typeface="Roboto Condensed Light" panose="02000000000000000000" pitchFamily="2" charset="0"/>
                <a:ea typeface="Roboto Condensed Light" panose="02000000000000000000" pitchFamily="2" charset="0"/>
              </a:rPr>
              <a:t> з </a:t>
            </a:r>
            <a:r>
              <a:rPr lang="ru-RU" sz="2000" b="1" u="sng" dirty="0" err="1">
                <a:solidFill>
                  <a:srgbClr val="FF0000"/>
                </a:solidFill>
                <a:latin typeface="Roboto Condensed Light" panose="02000000000000000000" pitchFamily="2" charset="0"/>
                <a:ea typeface="Roboto Condensed Light" panose="02000000000000000000" pitchFamily="2" charset="0"/>
              </a:rPr>
              <a:t>розгляду</a:t>
            </a:r>
            <a:r>
              <a:rPr lang="ru-RU" sz="2000" b="1" u="sng" dirty="0">
                <a:solidFill>
                  <a:srgbClr val="FF0000"/>
                </a:solidFill>
                <a:latin typeface="Roboto Condensed Light" panose="02000000000000000000" pitchFamily="2" charset="0"/>
                <a:ea typeface="Roboto Condensed Light" panose="02000000000000000000" pitchFamily="2" charset="0"/>
              </a:rPr>
              <a:t> справ про </a:t>
            </a:r>
            <a:r>
              <a:rPr lang="ru-RU" sz="2000" b="1" u="sng" dirty="0" err="1" smtClean="0">
                <a:solidFill>
                  <a:srgbClr val="FF0000"/>
                </a:solidFill>
                <a:latin typeface="Roboto Condensed Light" panose="02000000000000000000" pitchFamily="2" charset="0"/>
                <a:ea typeface="Roboto Condensed Light" panose="02000000000000000000" pitchFamily="2" charset="0"/>
              </a:rPr>
              <a:t>банкрутство</a:t>
            </a:r>
            <a:endParaRPr lang="ru-RU" sz="2000" b="1" u="sng" dirty="0" smtClean="0">
              <a:solidFill>
                <a:srgbClr val="FF0000"/>
              </a:solidFill>
              <a:latin typeface="Roboto Condensed Light" panose="02000000000000000000" pitchFamily="2" charset="0"/>
              <a:ea typeface="Roboto Condensed Light" panose="02000000000000000000" pitchFamily="2" charset="0"/>
            </a:endParaRPr>
          </a:p>
          <a:p>
            <a:pPr algn="just"/>
            <a:endParaRPr lang="ru-RU" sz="2000" b="1" u="sng" dirty="0">
              <a:solidFill>
                <a:srgbClr val="FF0000"/>
              </a:solidFill>
              <a:latin typeface="Roboto Condensed Light" panose="02000000000000000000" pitchFamily="2" charset="0"/>
              <a:ea typeface="Roboto Condensed Light" panose="02000000000000000000" pitchFamily="2" charset="0"/>
            </a:endParaRPr>
          </a:p>
          <a:p>
            <a:pPr lvl="0" algn="just">
              <a:defRPr/>
            </a:pPr>
            <a:r>
              <a:rPr lang="ru-RU" sz="2000" b="1" dirty="0" smtClean="0">
                <a:solidFill>
                  <a:prstClr val="white"/>
                </a:solidFill>
                <a:latin typeface="Roboto Condensed Light" panose="02000000000000000000" pitchFamily="2" charset="0"/>
              </a:rPr>
              <a:t>1</a:t>
            </a:r>
            <a:r>
              <a:rPr lang="ru-RU" sz="2000" b="1" dirty="0">
                <a:solidFill>
                  <a:prstClr val="white"/>
                </a:solidFill>
                <a:latin typeface="Roboto Condensed Light" panose="02000000000000000000" pitchFamily="2" charset="0"/>
              </a:rPr>
              <a:t>.</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Тлумачення</a:t>
            </a:r>
            <a:r>
              <a:rPr lang="ru-RU" sz="2000" dirty="0">
                <a:solidFill>
                  <a:prstClr val="white"/>
                </a:solidFill>
                <a:latin typeface="Roboto Condensed Light" panose="02000000000000000000" pitchFamily="2" charset="0"/>
              </a:rPr>
              <a:t> абзацу </a:t>
            </a:r>
            <a:r>
              <a:rPr lang="ru-RU" sz="2000" dirty="0" err="1">
                <a:solidFill>
                  <a:prstClr val="white"/>
                </a:solidFill>
                <a:latin typeface="Roboto Condensed Light" panose="02000000000000000000" pitchFamily="2" charset="0"/>
              </a:rPr>
              <a:t>третього</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частини</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другої</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статті</a:t>
            </a:r>
            <a:r>
              <a:rPr lang="ru-RU" sz="2000" dirty="0">
                <a:solidFill>
                  <a:prstClr val="white"/>
                </a:solidFill>
                <a:latin typeface="Roboto Condensed Light" panose="02000000000000000000" pitchFamily="2" charset="0"/>
              </a:rPr>
              <a:t> 45 </a:t>
            </a:r>
            <a:r>
              <a:rPr lang="ru-RU" sz="2000" dirty="0" err="1">
                <a:solidFill>
                  <a:prstClr val="white"/>
                </a:solidFill>
                <a:latin typeface="Roboto Condensed Light" panose="02000000000000000000" pitchFamily="2" charset="0"/>
              </a:rPr>
              <a:t>КУзПБ</a:t>
            </a:r>
            <a:r>
              <a:rPr lang="ru-RU" sz="2000" dirty="0">
                <a:solidFill>
                  <a:prstClr val="white"/>
                </a:solidFill>
                <a:latin typeface="Roboto Condensed Light" panose="02000000000000000000" pitchFamily="2" charset="0"/>
              </a:rPr>
              <a:t> у </a:t>
            </a:r>
            <a:r>
              <a:rPr lang="ru-RU" sz="2000" dirty="0" err="1">
                <a:solidFill>
                  <a:prstClr val="white"/>
                </a:solidFill>
                <a:latin typeface="Roboto Condensed Light" panose="02000000000000000000" pitchFamily="2" charset="0"/>
              </a:rPr>
              <a:t>взаємозв’язку</a:t>
            </a:r>
            <a:r>
              <a:rPr lang="ru-RU" sz="2000" dirty="0">
                <a:solidFill>
                  <a:prstClr val="white"/>
                </a:solidFill>
                <a:latin typeface="Roboto Condensed Light" panose="02000000000000000000" pitchFamily="2" charset="0"/>
              </a:rPr>
              <a:t> з </a:t>
            </a:r>
            <a:r>
              <a:rPr lang="ru-RU" sz="2000" dirty="0" err="1">
                <a:solidFill>
                  <a:prstClr val="white"/>
                </a:solidFill>
                <a:latin typeface="Roboto Condensed Light" panose="02000000000000000000" pitchFamily="2" charset="0"/>
              </a:rPr>
              <a:t>положеннями</a:t>
            </a:r>
            <a:r>
              <a:rPr lang="ru-RU" sz="2000" dirty="0">
                <a:solidFill>
                  <a:prstClr val="white"/>
                </a:solidFill>
                <a:latin typeface="Roboto Condensed Light" panose="02000000000000000000" pitchFamily="2" charset="0"/>
              </a:rPr>
              <a:t> статей 572, 575, 589 ЦК </a:t>
            </a:r>
            <a:r>
              <a:rPr lang="ru-RU" sz="2000" dirty="0" err="1">
                <a:solidFill>
                  <a:prstClr val="white"/>
                </a:solidFill>
                <a:latin typeface="Roboto Condensed Light" panose="02000000000000000000" pitchFamily="2" charset="0"/>
              </a:rPr>
              <a:t>України</a:t>
            </a:r>
            <a:r>
              <a:rPr lang="ru-RU" sz="2000" dirty="0">
                <a:solidFill>
                  <a:prstClr val="white"/>
                </a:solidFill>
                <a:latin typeface="Roboto Condensed Light" panose="02000000000000000000" pitchFamily="2" charset="0"/>
              </a:rPr>
              <a:t>, статей 7, 11, 17, 18 Закону </a:t>
            </a:r>
            <a:r>
              <a:rPr lang="ru-RU" sz="2000" dirty="0" err="1">
                <a:solidFill>
                  <a:prstClr val="white"/>
                </a:solidFill>
                <a:latin typeface="Roboto Condensed Light" panose="02000000000000000000" pitchFamily="2" charset="0"/>
              </a:rPr>
              <a:t>України</a:t>
            </a:r>
            <a:r>
              <a:rPr lang="ru-RU" sz="2000" dirty="0">
                <a:solidFill>
                  <a:prstClr val="white"/>
                </a:solidFill>
                <a:latin typeface="Roboto Condensed Light" panose="02000000000000000000" pitchFamily="2" charset="0"/>
              </a:rPr>
              <a:t> "Про </a:t>
            </a:r>
            <a:r>
              <a:rPr lang="ru-RU" sz="2000" dirty="0" err="1">
                <a:solidFill>
                  <a:prstClr val="white"/>
                </a:solidFill>
                <a:latin typeface="Roboto Condensed Light" panose="02000000000000000000" pitchFamily="2" charset="0"/>
              </a:rPr>
              <a:t>іпотеку</a:t>
            </a:r>
            <a:r>
              <a:rPr lang="ru-RU" sz="2000" dirty="0">
                <a:solidFill>
                  <a:prstClr val="white"/>
                </a:solidFill>
                <a:latin typeface="Roboto Condensed Light" panose="02000000000000000000" pitchFamily="2" charset="0"/>
              </a:rPr>
              <a:t>" та статей 12, 19, 28 Закону </a:t>
            </a:r>
            <a:r>
              <a:rPr lang="ru-RU" sz="2000" dirty="0" err="1">
                <a:solidFill>
                  <a:prstClr val="white"/>
                </a:solidFill>
                <a:latin typeface="Roboto Condensed Light" panose="02000000000000000000" pitchFamily="2" charset="0"/>
              </a:rPr>
              <a:t>України</a:t>
            </a:r>
            <a:r>
              <a:rPr lang="ru-RU" sz="2000" dirty="0">
                <a:solidFill>
                  <a:prstClr val="white"/>
                </a:solidFill>
                <a:latin typeface="Roboto Condensed Light" panose="02000000000000000000" pitchFamily="2" charset="0"/>
              </a:rPr>
              <a:t> "Про заставу" </a:t>
            </a:r>
            <a:r>
              <a:rPr lang="ru-RU" sz="2000" dirty="0" err="1">
                <a:solidFill>
                  <a:prstClr val="white"/>
                </a:solidFill>
                <a:latin typeface="Roboto Condensed Light" panose="02000000000000000000" pitchFamily="2" charset="0"/>
              </a:rPr>
              <a:t>свідчить</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що</a:t>
            </a:r>
            <a:r>
              <a:rPr lang="ru-RU" sz="2000" dirty="0">
                <a:solidFill>
                  <a:prstClr val="white"/>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вимоги</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забезпеченого</a:t>
            </a:r>
            <a:r>
              <a:rPr lang="ru-RU" sz="2000" b="1" dirty="0">
                <a:solidFill>
                  <a:srgbClr val="FFFF00"/>
                </a:solidFill>
                <a:latin typeface="Roboto Condensed Light" panose="02000000000000000000" pitchFamily="2" charset="0"/>
              </a:rPr>
              <a:t> кредитора, </a:t>
            </a:r>
            <a:r>
              <a:rPr lang="ru-RU" sz="2000" b="1" dirty="0" err="1">
                <a:solidFill>
                  <a:srgbClr val="FFFF00"/>
                </a:solidFill>
                <a:latin typeface="Roboto Condensed Light" panose="02000000000000000000" pitchFamily="2" charset="0"/>
              </a:rPr>
              <a:t>якщо</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інше</a:t>
            </a:r>
            <a:r>
              <a:rPr lang="ru-RU" sz="2000" b="1" dirty="0">
                <a:solidFill>
                  <a:srgbClr val="FFFF00"/>
                </a:solidFill>
                <a:latin typeface="Roboto Condensed Light" panose="02000000000000000000" pitchFamily="2" charset="0"/>
              </a:rPr>
              <a:t> не </a:t>
            </a:r>
            <a:r>
              <a:rPr lang="ru-RU" sz="2000" b="1" dirty="0" err="1">
                <a:solidFill>
                  <a:srgbClr val="FFFF00"/>
                </a:solidFill>
                <a:latin typeface="Roboto Condensed Light" panose="02000000000000000000" pitchFamily="2" charset="0"/>
              </a:rPr>
              <a:t>обумовлено</a:t>
            </a:r>
            <a:r>
              <a:rPr lang="ru-RU" sz="2000" b="1" dirty="0">
                <a:solidFill>
                  <a:srgbClr val="FFFF00"/>
                </a:solidFill>
                <a:latin typeface="Roboto Condensed Light" panose="02000000000000000000" pitchFamily="2" charset="0"/>
              </a:rPr>
              <a:t> договором </a:t>
            </a:r>
            <a:r>
              <a:rPr lang="ru-RU" sz="2000" b="1" dirty="0" err="1">
                <a:solidFill>
                  <a:srgbClr val="FFFF00"/>
                </a:solidFill>
                <a:latin typeface="Roboto Condensed Light" panose="02000000000000000000" pitchFamily="2" charset="0"/>
              </a:rPr>
              <a:t>застави</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іпотеки</a:t>
            </a:r>
            <a:r>
              <a:rPr lang="ru-RU" sz="2000" b="1" dirty="0">
                <a:solidFill>
                  <a:srgbClr val="FFFF00"/>
                </a:solidFill>
                <a:latin typeface="Roboto Condensed Light" panose="02000000000000000000" pitchFamily="2" charset="0"/>
              </a:rPr>
              <a:t>) та </a:t>
            </a:r>
            <a:r>
              <a:rPr lang="ru-RU" sz="2000" b="1" dirty="0" err="1">
                <a:solidFill>
                  <a:srgbClr val="FFFF00"/>
                </a:solidFill>
                <a:latin typeface="Roboto Condensed Light" panose="02000000000000000000" pitchFamily="2" charset="0"/>
              </a:rPr>
              <a:t>немає</a:t>
            </a:r>
            <a:r>
              <a:rPr lang="ru-RU" sz="2000" b="1" dirty="0">
                <a:solidFill>
                  <a:srgbClr val="FFFF00"/>
                </a:solidFill>
                <a:latin typeface="Roboto Condensed Light" panose="02000000000000000000" pitchFamily="2" charset="0"/>
              </a:rPr>
              <a:t> заяви такого кредитора про </a:t>
            </a:r>
            <a:r>
              <a:rPr lang="ru-RU" sz="2000" b="1" dirty="0" err="1">
                <a:solidFill>
                  <a:srgbClr val="FFFF00"/>
                </a:solidFill>
                <a:latin typeface="Roboto Condensed Light" panose="02000000000000000000" pitchFamily="2" charset="0"/>
              </a:rPr>
              <a:t>повну</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чи</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часткову</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відмову</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від</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забезпечення</a:t>
            </a:r>
            <a:r>
              <a:rPr lang="ru-RU" sz="2000" b="1" dirty="0">
                <a:solidFill>
                  <a:srgbClr val="FFFF00"/>
                </a:solidFill>
                <a:latin typeface="Roboto Condensed Light" panose="02000000000000000000" pitchFamily="2" charset="0"/>
              </a:rPr>
              <a:t>, </a:t>
            </a:r>
            <a:r>
              <a:rPr lang="ru-RU" sz="2000" b="1" u="sng" dirty="0">
                <a:solidFill>
                  <a:srgbClr val="FFFF00"/>
                </a:solidFill>
                <a:latin typeface="Roboto Condensed Light" panose="02000000000000000000" pitchFamily="2" charset="0"/>
              </a:rPr>
              <a:t>до </a:t>
            </a:r>
            <a:r>
              <a:rPr lang="ru-RU" sz="2000" b="1" u="sng" dirty="0" err="1">
                <a:solidFill>
                  <a:srgbClr val="FFFF00"/>
                </a:solidFill>
                <a:latin typeface="Roboto Condensed Light" panose="02000000000000000000" pitchFamily="2" charset="0"/>
              </a:rPr>
              <a:t>майнового</a:t>
            </a:r>
            <a:r>
              <a:rPr lang="ru-RU" sz="2000" b="1" u="sng" dirty="0">
                <a:solidFill>
                  <a:srgbClr val="FFFF00"/>
                </a:solidFill>
                <a:latin typeface="Roboto Condensed Light" panose="02000000000000000000" pitchFamily="2" charset="0"/>
              </a:rPr>
              <a:t> поручителя, </a:t>
            </a:r>
            <a:r>
              <a:rPr lang="ru-RU" sz="2000" b="1" u="sng" dirty="0" err="1">
                <a:solidFill>
                  <a:srgbClr val="FFFF00"/>
                </a:solidFill>
                <a:latin typeface="Roboto Condensed Light" panose="02000000000000000000" pitchFamily="2" charset="0"/>
              </a:rPr>
              <a:t>який</a:t>
            </a:r>
            <a:r>
              <a:rPr lang="ru-RU" sz="2000" b="1" u="sng" dirty="0">
                <a:solidFill>
                  <a:srgbClr val="FFFF00"/>
                </a:solidFill>
                <a:latin typeface="Roboto Condensed Light" panose="02000000000000000000" pitchFamily="2" charset="0"/>
              </a:rPr>
              <a:t> не є </a:t>
            </a:r>
            <a:r>
              <a:rPr lang="ru-RU" sz="2000" b="1" u="sng" dirty="0" err="1">
                <a:solidFill>
                  <a:srgbClr val="FFFF00"/>
                </a:solidFill>
                <a:latin typeface="Roboto Condensed Light" panose="02000000000000000000" pitchFamily="2" charset="0"/>
              </a:rPr>
              <a:t>боржником</a:t>
            </a:r>
            <a:r>
              <a:rPr lang="ru-RU" sz="2000" b="1" u="sng" dirty="0">
                <a:solidFill>
                  <a:srgbClr val="FFFF00"/>
                </a:solidFill>
                <a:latin typeface="Roboto Condensed Light" panose="02000000000000000000" pitchFamily="2" charset="0"/>
              </a:rPr>
              <a:t> в основному  </a:t>
            </a:r>
            <a:r>
              <a:rPr lang="ru-RU" sz="2000" b="1" u="sng" dirty="0" err="1">
                <a:solidFill>
                  <a:srgbClr val="FFFF00"/>
                </a:solidFill>
                <a:latin typeface="Roboto Condensed Light" panose="02000000000000000000" pitchFamily="2" charset="0"/>
              </a:rPr>
              <a:t>зобов'язанні</a:t>
            </a:r>
            <a:r>
              <a:rPr lang="ru-RU" sz="2000" b="1" dirty="0">
                <a:solidFill>
                  <a:srgbClr val="FFFF00"/>
                </a:solidFill>
                <a:latin typeface="Roboto Condensed Light" panose="02000000000000000000" pitchFamily="2" charset="0"/>
              </a:rPr>
              <a:t>, </a:t>
            </a:r>
            <a:r>
              <a:rPr lang="ru-RU" sz="2000" b="1" u="sng" dirty="0">
                <a:solidFill>
                  <a:srgbClr val="FFFF00"/>
                </a:solidFill>
                <a:latin typeface="Roboto Condensed Light" panose="02000000000000000000" pitchFamily="2" charset="0"/>
              </a:rPr>
              <a:t>є </a:t>
            </a:r>
            <a:r>
              <a:rPr lang="ru-RU" sz="2000" b="1" u="sng" dirty="0" err="1">
                <a:solidFill>
                  <a:srgbClr val="FFFF00"/>
                </a:solidFill>
                <a:latin typeface="Roboto Condensed Light" panose="02000000000000000000" pitchFamily="2" charset="0"/>
              </a:rPr>
              <a:t>забезпеченими</a:t>
            </a:r>
            <a:r>
              <a:rPr lang="ru-RU" sz="2000" b="1" u="sng" dirty="0">
                <a:solidFill>
                  <a:srgbClr val="FFFF00"/>
                </a:solidFill>
                <a:latin typeface="Roboto Condensed Light" panose="02000000000000000000" pitchFamily="2" charset="0"/>
              </a:rPr>
              <a:t> в </a:t>
            </a:r>
            <a:r>
              <a:rPr lang="ru-RU" sz="2000" b="1" u="sng" dirty="0" err="1">
                <a:solidFill>
                  <a:srgbClr val="FFFF00"/>
                </a:solidFill>
                <a:latin typeface="Roboto Condensed Light" panose="02000000000000000000" pitchFamily="2" charset="0"/>
              </a:rPr>
              <a:t>цілому</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незалежно</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від</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облікової</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оцінки</a:t>
            </a:r>
            <a:r>
              <a:rPr lang="ru-RU" sz="2000" b="1" dirty="0">
                <a:solidFill>
                  <a:srgbClr val="FFFF00"/>
                </a:solidFill>
                <a:latin typeface="Roboto Condensed Light" panose="02000000000000000000" pitchFamily="2" charset="0"/>
              </a:rPr>
              <a:t> заставного (</a:t>
            </a:r>
            <a:r>
              <a:rPr lang="ru-RU" sz="2000" b="1" dirty="0" err="1">
                <a:solidFill>
                  <a:srgbClr val="FFFF00"/>
                </a:solidFill>
                <a:latin typeface="Roboto Condensed Light" panose="02000000000000000000" pitchFamily="2" charset="0"/>
              </a:rPr>
              <a:t>іпотечного</a:t>
            </a:r>
            <a:r>
              <a:rPr lang="ru-RU" sz="2000" b="1" dirty="0">
                <a:solidFill>
                  <a:srgbClr val="FFFF00"/>
                </a:solidFill>
                <a:latin typeface="Roboto Condensed Light" panose="02000000000000000000" pitchFamily="2" charset="0"/>
              </a:rPr>
              <a:t>) майна </a:t>
            </a:r>
            <a:r>
              <a:rPr lang="ru-RU" sz="2000" b="1" dirty="0" err="1">
                <a:solidFill>
                  <a:srgbClr val="FFFF00"/>
                </a:solidFill>
                <a:latin typeface="Roboto Condensed Light" panose="02000000000000000000" pitchFamily="2" charset="0"/>
              </a:rPr>
              <a:t>визначеної</a:t>
            </a:r>
            <a:r>
              <a:rPr lang="ru-RU" sz="2000" b="1" dirty="0">
                <a:solidFill>
                  <a:srgbClr val="FFFF00"/>
                </a:solidFill>
                <a:latin typeface="Roboto Condensed Light" panose="02000000000000000000" pitchFamily="2" charset="0"/>
              </a:rPr>
              <a:t> сторонами в </a:t>
            </a:r>
            <a:r>
              <a:rPr lang="ru-RU" sz="2000" b="1" dirty="0" err="1">
                <a:solidFill>
                  <a:srgbClr val="FFFF00"/>
                </a:solidFill>
                <a:latin typeface="Roboto Condensed Light" panose="02000000000000000000" pitchFamily="2" charset="0"/>
              </a:rPr>
              <a:t>договорі</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застави</a:t>
            </a:r>
            <a:r>
              <a:rPr lang="ru-RU" sz="2000" b="1" dirty="0">
                <a:solidFill>
                  <a:srgbClr val="FFFF00"/>
                </a:solidFill>
                <a:latin typeface="Roboto Condensed Light" panose="02000000000000000000" pitchFamily="2" charset="0"/>
              </a:rPr>
              <a:t> (</a:t>
            </a:r>
            <a:r>
              <a:rPr lang="ru-RU" sz="2000" b="1" dirty="0" err="1">
                <a:solidFill>
                  <a:srgbClr val="FFFF00"/>
                </a:solidFill>
                <a:latin typeface="Roboto Condensed Light" panose="02000000000000000000" pitchFamily="2" charset="0"/>
              </a:rPr>
              <a:t>іпотеки</a:t>
            </a:r>
            <a:r>
              <a:rPr lang="ru-RU" sz="2000" b="1" dirty="0">
                <a:solidFill>
                  <a:srgbClr val="FFFF00"/>
                </a:solidFill>
                <a:latin typeface="Roboto Condensed Light" panose="02000000000000000000" pitchFamily="2" charset="0"/>
              </a:rPr>
              <a:t>)</a:t>
            </a:r>
            <a:r>
              <a:rPr lang="ru-RU" sz="2000" dirty="0">
                <a:solidFill>
                  <a:prstClr val="white"/>
                </a:solidFill>
                <a:latin typeface="Roboto Condensed Light" panose="02000000000000000000" pitchFamily="2" charset="0"/>
              </a:rPr>
              <a:t>.</a:t>
            </a:r>
          </a:p>
          <a:p>
            <a:pPr lvl="0" algn="just">
              <a:defRPr/>
            </a:pPr>
            <a:r>
              <a:rPr lang="ru-RU" sz="2000" dirty="0" smtClean="0">
                <a:solidFill>
                  <a:prstClr val="white"/>
                </a:solidFill>
                <a:latin typeface="Roboto Condensed Light" panose="02000000000000000000" pitchFamily="2" charset="0"/>
              </a:rPr>
              <a:t>2</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Кінцева</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вартість</a:t>
            </a:r>
            <a:r>
              <a:rPr lang="ru-RU" sz="2000" dirty="0">
                <a:solidFill>
                  <a:prstClr val="white"/>
                </a:solidFill>
                <a:latin typeface="Roboto Condensed Light" panose="02000000000000000000" pitchFamily="2" charset="0"/>
              </a:rPr>
              <a:t> заставного (</a:t>
            </a:r>
            <a:r>
              <a:rPr lang="ru-RU" sz="2000" dirty="0" err="1">
                <a:solidFill>
                  <a:prstClr val="white"/>
                </a:solidFill>
                <a:latin typeface="Roboto Condensed Light" panose="02000000000000000000" pitchFamily="2" charset="0"/>
              </a:rPr>
              <a:t>іпотечного</a:t>
            </a:r>
            <a:r>
              <a:rPr lang="ru-RU" sz="2000" dirty="0">
                <a:solidFill>
                  <a:prstClr val="white"/>
                </a:solidFill>
                <a:latin typeface="Roboto Condensed Light" panose="02000000000000000000" pitchFamily="2" charset="0"/>
              </a:rPr>
              <a:t>) майна для </a:t>
            </a:r>
            <a:r>
              <a:rPr lang="ru-RU" sz="2000" dirty="0" err="1">
                <a:solidFill>
                  <a:prstClr val="white"/>
                </a:solidFill>
                <a:latin typeface="Roboto Condensed Light" panose="02000000000000000000" pitchFamily="2" charset="0"/>
              </a:rPr>
              <a:t>цілей</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проведення</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розрахунків</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із</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забезпеченим</a:t>
            </a:r>
            <a:r>
              <a:rPr lang="ru-RU" sz="2000" dirty="0">
                <a:solidFill>
                  <a:prstClr val="white"/>
                </a:solidFill>
                <a:latin typeface="Roboto Condensed Light" panose="02000000000000000000" pitchFamily="2" charset="0"/>
              </a:rPr>
              <a:t> кредитором </a:t>
            </a:r>
            <a:r>
              <a:rPr lang="ru-RU" sz="2000" b="1" u="sng" dirty="0" err="1">
                <a:solidFill>
                  <a:srgbClr val="FFFF00"/>
                </a:solidFill>
                <a:latin typeface="Roboto Condensed Light" panose="02000000000000000000" pitchFamily="2" charset="0"/>
              </a:rPr>
              <a:t>формується</a:t>
            </a:r>
            <a:r>
              <a:rPr lang="ru-RU" sz="2000" b="1" u="sng" dirty="0">
                <a:solidFill>
                  <a:srgbClr val="FFFF00"/>
                </a:solidFill>
                <a:latin typeface="Roboto Condensed Light" panose="02000000000000000000" pitchFamily="2" charset="0"/>
              </a:rPr>
              <a:t> в момент </a:t>
            </a:r>
            <a:r>
              <a:rPr lang="ru-RU" sz="2000" b="1" u="sng" dirty="0" err="1">
                <a:solidFill>
                  <a:srgbClr val="FFFF00"/>
                </a:solidFill>
                <a:latin typeface="Roboto Condensed Light" panose="02000000000000000000" pitchFamily="2" charset="0"/>
              </a:rPr>
              <a:t>його</a:t>
            </a:r>
            <a:r>
              <a:rPr lang="ru-RU" sz="2000" b="1" u="sng" dirty="0">
                <a:solidFill>
                  <a:srgbClr val="FFFF00"/>
                </a:solidFill>
                <a:latin typeface="Roboto Condensed Light" panose="02000000000000000000" pitchFamily="2" charset="0"/>
              </a:rPr>
              <a:t> </a:t>
            </a:r>
            <a:r>
              <a:rPr lang="ru-RU" sz="2000" b="1" u="sng" dirty="0" err="1">
                <a:solidFill>
                  <a:srgbClr val="FFFF00"/>
                </a:solidFill>
                <a:latin typeface="Roboto Condensed Light" panose="02000000000000000000" pitchFamily="2" charset="0"/>
              </a:rPr>
              <a:t>реалізації</a:t>
            </a:r>
            <a:r>
              <a:rPr lang="ru-RU" sz="2000" dirty="0">
                <a:solidFill>
                  <a:prstClr val="white"/>
                </a:solidFill>
                <a:latin typeface="Roboto Condensed Light" panose="02000000000000000000" pitchFamily="2" charset="0"/>
              </a:rPr>
              <a:t>.</a:t>
            </a:r>
          </a:p>
          <a:p>
            <a:pPr lvl="0" algn="just">
              <a:defRPr/>
            </a:pPr>
            <a:r>
              <a:rPr lang="ru-RU" sz="2000" dirty="0" smtClean="0">
                <a:solidFill>
                  <a:prstClr val="white"/>
                </a:solidFill>
                <a:latin typeface="Roboto Condensed Light" panose="02000000000000000000" pitchFamily="2" charset="0"/>
              </a:rPr>
              <a:t>3</a:t>
            </a:r>
            <a:r>
              <a:rPr lang="ru-RU" sz="2000" dirty="0">
                <a:solidFill>
                  <a:prstClr val="white"/>
                </a:solidFill>
                <a:latin typeface="Roboto Condensed Light" panose="02000000000000000000" pitchFamily="2" charset="0"/>
              </a:rPr>
              <a:t>. Застава (</a:t>
            </a:r>
            <a:r>
              <a:rPr lang="ru-RU" sz="2000" dirty="0" err="1">
                <a:solidFill>
                  <a:prstClr val="white"/>
                </a:solidFill>
                <a:latin typeface="Roboto Condensed Light" panose="02000000000000000000" pitchFamily="2" charset="0"/>
              </a:rPr>
              <a:t>іпотека</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припиняється</a:t>
            </a:r>
            <a:r>
              <a:rPr lang="ru-RU" sz="2000" dirty="0">
                <a:solidFill>
                  <a:prstClr val="white"/>
                </a:solidFill>
                <a:latin typeface="Roboto Condensed Light" panose="02000000000000000000" pitchFamily="2" charset="0"/>
              </a:rPr>
              <a:t>, а </a:t>
            </a:r>
            <a:r>
              <a:rPr lang="ru-RU" sz="2000" b="1" u="sng" dirty="0" err="1">
                <a:solidFill>
                  <a:srgbClr val="FFFF00"/>
                </a:solidFill>
                <a:latin typeface="Roboto Condensed Light" panose="02000000000000000000" pitchFamily="2" charset="0"/>
              </a:rPr>
              <a:t>вимоги</a:t>
            </a:r>
            <a:r>
              <a:rPr lang="ru-RU" sz="2000" b="1" u="sng" dirty="0">
                <a:solidFill>
                  <a:srgbClr val="FFFF00"/>
                </a:solidFill>
                <a:latin typeface="Roboto Condensed Light" panose="02000000000000000000" pitchFamily="2" charset="0"/>
              </a:rPr>
              <a:t> </a:t>
            </a:r>
            <a:r>
              <a:rPr lang="ru-RU" sz="2000" b="1" u="sng" dirty="0" err="1">
                <a:solidFill>
                  <a:srgbClr val="FFFF00"/>
                </a:solidFill>
                <a:latin typeface="Roboto Condensed Light" panose="02000000000000000000" pitchFamily="2" charset="0"/>
              </a:rPr>
              <a:t>забезпеченого</a:t>
            </a:r>
            <a:r>
              <a:rPr lang="ru-RU" sz="2000" b="1" u="sng" dirty="0">
                <a:solidFill>
                  <a:srgbClr val="FFFF00"/>
                </a:solidFill>
                <a:latin typeface="Roboto Condensed Light" panose="02000000000000000000" pitchFamily="2" charset="0"/>
              </a:rPr>
              <a:t> кредитора </a:t>
            </a:r>
            <a:r>
              <a:rPr lang="ru-RU" sz="2000" b="1" u="sng" dirty="0" err="1">
                <a:solidFill>
                  <a:srgbClr val="FFFF00"/>
                </a:solidFill>
                <a:latin typeface="Roboto Condensed Light" panose="02000000000000000000" pitchFamily="2" charset="0"/>
              </a:rPr>
              <a:t>вважаються</a:t>
            </a:r>
            <a:r>
              <a:rPr lang="ru-RU" sz="2000" b="1" u="sng" dirty="0">
                <a:solidFill>
                  <a:srgbClr val="FFFF00"/>
                </a:solidFill>
                <a:latin typeface="Roboto Condensed Light" panose="02000000000000000000" pitchFamily="2" charset="0"/>
              </a:rPr>
              <a:t> </a:t>
            </a:r>
            <a:r>
              <a:rPr lang="ru-RU" sz="2000" b="1" u="sng" dirty="0" err="1">
                <a:solidFill>
                  <a:srgbClr val="FFFF00"/>
                </a:solidFill>
                <a:latin typeface="Roboto Condensed Light" panose="02000000000000000000" pitchFamily="2" charset="0"/>
              </a:rPr>
              <a:t>погашеними</a:t>
            </a:r>
            <a:r>
              <a:rPr lang="ru-RU" sz="2000" b="1" u="sng" dirty="0">
                <a:solidFill>
                  <a:srgbClr val="FFFF00"/>
                </a:solidFill>
                <a:latin typeface="Roboto Condensed Light" panose="02000000000000000000" pitchFamily="2" charset="0"/>
              </a:rPr>
              <a:t> у </a:t>
            </a:r>
            <a:r>
              <a:rPr lang="ru-RU" sz="2000" b="1" u="sng" dirty="0" err="1">
                <a:solidFill>
                  <a:srgbClr val="FFFF00"/>
                </a:solidFill>
                <a:latin typeface="Roboto Condensed Light" panose="02000000000000000000" pitchFamily="2" charset="0"/>
              </a:rPr>
              <a:t>разі</a:t>
            </a:r>
            <a:r>
              <a:rPr lang="ru-RU" sz="2000" b="1" u="sng" dirty="0">
                <a:solidFill>
                  <a:srgbClr val="FFFF00"/>
                </a:solidFill>
                <a:latin typeface="Roboto Condensed Light" panose="02000000000000000000" pitchFamily="2" charset="0"/>
              </a:rPr>
              <a:t> </a:t>
            </a:r>
            <a:r>
              <a:rPr lang="ru-RU" sz="2000" b="1" u="sng" dirty="0" err="1">
                <a:solidFill>
                  <a:srgbClr val="FFFF00"/>
                </a:solidFill>
                <a:latin typeface="Roboto Condensed Light" panose="02000000000000000000" pitchFamily="2" charset="0"/>
              </a:rPr>
              <a:t>реалізації</a:t>
            </a:r>
            <a:r>
              <a:rPr lang="ru-RU" sz="2000" b="1" u="sng" dirty="0">
                <a:solidFill>
                  <a:srgbClr val="FFFF00"/>
                </a:solidFill>
                <a:latin typeface="Roboto Condensed Light" panose="02000000000000000000" pitchFamily="2" charset="0"/>
              </a:rPr>
              <a:t> предмета </a:t>
            </a:r>
            <a:r>
              <a:rPr lang="ru-RU" sz="2000" b="1" u="sng" dirty="0" err="1">
                <a:solidFill>
                  <a:srgbClr val="FFFF00"/>
                </a:solidFill>
                <a:latin typeface="Roboto Condensed Light" panose="02000000000000000000" pitchFamily="2" charset="0"/>
              </a:rPr>
              <a:t>застави</a:t>
            </a:r>
            <a:r>
              <a:rPr lang="ru-RU" sz="2000" b="1" u="sng" dirty="0">
                <a:solidFill>
                  <a:srgbClr val="FFFF00"/>
                </a:solidFill>
                <a:latin typeface="Roboto Condensed Light" panose="02000000000000000000" pitchFamily="2" charset="0"/>
              </a:rPr>
              <a:t> (</a:t>
            </a:r>
            <a:r>
              <a:rPr lang="ru-RU" sz="2000" b="1" u="sng" dirty="0" err="1">
                <a:solidFill>
                  <a:srgbClr val="FFFF00"/>
                </a:solidFill>
                <a:latin typeface="Roboto Condensed Light" panose="02000000000000000000" pitchFamily="2" charset="0"/>
              </a:rPr>
              <a:t>іпотеки</a:t>
            </a:r>
            <a:r>
              <a:rPr lang="ru-RU" sz="2000" b="1" u="sng" dirty="0">
                <a:solidFill>
                  <a:srgbClr val="FFFF00"/>
                </a:solidFill>
                <a:latin typeface="Roboto Condensed Light" panose="02000000000000000000" pitchFamily="2" charset="0"/>
              </a:rPr>
              <a:t>)</a:t>
            </a:r>
            <a:r>
              <a:rPr lang="ru-RU" sz="2000" dirty="0">
                <a:solidFill>
                  <a:srgbClr val="FFFF00"/>
                </a:solidFill>
                <a:latin typeface="Roboto Condensed Light" panose="02000000000000000000" pitchFamily="2" charset="0"/>
              </a:rPr>
              <a:t> </a:t>
            </a:r>
            <a:r>
              <a:rPr lang="ru-RU" sz="2000" dirty="0">
                <a:solidFill>
                  <a:prstClr val="white"/>
                </a:solidFill>
                <a:latin typeface="Roboto Condensed Light" panose="02000000000000000000" pitchFamily="2" charset="0"/>
              </a:rPr>
              <a:t>з </a:t>
            </a:r>
            <a:r>
              <a:rPr lang="ru-RU" sz="2000" dirty="0" err="1">
                <a:solidFill>
                  <a:prstClr val="white"/>
                </a:solidFill>
                <a:latin typeface="Roboto Condensed Light" panose="02000000000000000000" pitchFamily="2" charset="0"/>
              </a:rPr>
              <a:t>дотриманням</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вимог</a:t>
            </a:r>
            <a:r>
              <a:rPr lang="ru-RU" sz="2000" dirty="0">
                <a:solidFill>
                  <a:prstClr val="white"/>
                </a:solidFill>
                <a:latin typeface="Roboto Condensed Light" panose="02000000000000000000" pitchFamily="2" charset="0"/>
              </a:rPr>
              <a:t> </a:t>
            </a:r>
            <a:r>
              <a:rPr lang="ru-RU" sz="2000" dirty="0" err="1">
                <a:solidFill>
                  <a:prstClr val="white"/>
                </a:solidFill>
                <a:latin typeface="Roboto Condensed Light" panose="02000000000000000000" pitchFamily="2" charset="0"/>
              </a:rPr>
              <a:t>КУзПБ</a:t>
            </a:r>
            <a:r>
              <a:rPr lang="ru-RU" sz="2000" dirty="0">
                <a:solidFill>
                  <a:prstClr val="white"/>
                </a:solidFill>
                <a:latin typeface="Roboto Condensed Light" panose="02000000000000000000" pitchFamily="2" charset="0"/>
              </a:rPr>
              <a:t>.</a:t>
            </a:r>
          </a:p>
          <a:p>
            <a:pPr algn="just"/>
            <a:endParaRPr lang="ru-RU"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360100" y="7576"/>
            <a:ext cx="11617570" cy="707886"/>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визначення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розміру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вимог</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забезпеченого</a:t>
            </a:r>
            <a:r>
              <a:rPr lang="ru-RU" sz="2000" b="1" dirty="0">
                <a:solidFill>
                  <a:srgbClr val="FFFF00"/>
                </a:solidFill>
                <a:latin typeface="Roboto Condensed Light" panose="02000000000000000000" pitchFamily="2" charset="0"/>
                <a:ea typeface="Roboto Condensed Light" panose="02000000000000000000" pitchFamily="2" charset="0"/>
              </a:rPr>
              <a:t> кредитора до </a:t>
            </a:r>
            <a:r>
              <a:rPr lang="ru-RU" sz="2000" b="1" dirty="0" err="1">
                <a:solidFill>
                  <a:srgbClr val="FFFF00"/>
                </a:solidFill>
                <a:latin typeface="Roboto Condensed Light" panose="02000000000000000000" pitchFamily="2" charset="0"/>
                <a:ea typeface="Roboto Condensed Light" panose="02000000000000000000" pitchFamily="2" charset="0"/>
              </a:rPr>
              <a:t>майнового</a:t>
            </a:r>
            <a:r>
              <a:rPr lang="ru-RU" sz="2000" b="1" dirty="0">
                <a:solidFill>
                  <a:srgbClr val="FFFF00"/>
                </a:solidFill>
                <a:latin typeface="Roboto Condensed Light" panose="02000000000000000000" pitchFamily="2" charset="0"/>
                <a:ea typeface="Roboto Condensed Light" panose="02000000000000000000" pitchFamily="2" charset="0"/>
              </a:rPr>
              <a:t> поручителя, </a:t>
            </a:r>
            <a:r>
              <a:rPr lang="ru-RU" sz="2000" b="1" dirty="0" err="1">
                <a:solidFill>
                  <a:srgbClr val="FFFF00"/>
                </a:solidFill>
                <a:latin typeface="Roboto Condensed Light" panose="02000000000000000000" pitchFamily="2" charset="0"/>
                <a:ea typeface="Roboto Condensed Light" panose="02000000000000000000" pitchFamily="2" charset="0"/>
              </a:rPr>
              <a:t>який</a:t>
            </a:r>
            <a:r>
              <a:rPr lang="ru-RU" sz="2000" b="1" dirty="0">
                <a:solidFill>
                  <a:srgbClr val="FFFF00"/>
                </a:solidFill>
                <a:latin typeface="Roboto Condensed Light" panose="02000000000000000000" pitchFamily="2" charset="0"/>
                <a:ea typeface="Roboto Condensed Light" panose="02000000000000000000" pitchFamily="2" charset="0"/>
              </a:rPr>
              <a:t> не є </a:t>
            </a:r>
            <a:r>
              <a:rPr lang="ru-RU" sz="2000" b="1" dirty="0" err="1">
                <a:solidFill>
                  <a:srgbClr val="FFFF00"/>
                </a:solidFill>
                <a:latin typeface="Roboto Condensed Light" panose="02000000000000000000" pitchFamily="2" charset="0"/>
                <a:ea typeface="Roboto Condensed Light" panose="02000000000000000000" pitchFamily="2" charset="0"/>
              </a:rPr>
              <a:t>боржником</a:t>
            </a:r>
            <a:r>
              <a:rPr lang="ru-RU" sz="2000" b="1" dirty="0">
                <a:solidFill>
                  <a:srgbClr val="FFFF00"/>
                </a:solidFill>
                <a:latin typeface="Roboto Condensed Light" panose="02000000000000000000" pitchFamily="2" charset="0"/>
                <a:ea typeface="Roboto Condensed Light" panose="02000000000000000000" pitchFamily="2" charset="0"/>
              </a:rPr>
              <a:t> в основному </a:t>
            </a:r>
            <a:r>
              <a:rPr lang="ru-RU" sz="2000" b="1" dirty="0" err="1">
                <a:solidFill>
                  <a:srgbClr val="FFFF00"/>
                </a:solidFill>
                <a:latin typeface="Roboto Condensed Light" panose="02000000000000000000" pitchFamily="2" charset="0"/>
                <a:ea typeface="Roboto Condensed Light" panose="02000000000000000000" pitchFamily="2" charset="0"/>
              </a:rPr>
              <a:t>зобов’язанні</a:t>
            </a:r>
            <a:endParaRPr lang="ru-RU"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29086" y="717768"/>
            <a:ext cx="11348584" cy="54251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prstClr val="white"/>
                </a:solidFill>
                <a:latin typeface="Roboto Condensed Light" panose="02000000000000000000" pitchFamily="2" charset="0"/>
                <a:ea typeface="Roboto Condensed Light" panose="02000000000000000000" pitchFamily="2" charset="0"/>
              </a:rPr>
              <a:t>Постанова </a:t>
            </a:r>
            <a:r>
              <a:rPr lang="ru-RU" sz="2000" b="1" dirty="0" err="1">
                <a:solidFill>
                  <a:prstClr val="white"/>
                </a:solidFill>
                <a:latin typeface="Roboto Condensed Light" panose="02000000000000000000" pitchFamily="2" charset="0"/>
                <a:ea typeface="Roboto Condensed Light" panose="02000000000000000000" pitchFamily="2" charset="0"/>
              </a:rPr>
              <a:t>судової</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err="1">
                <a:solidFill>
                  <a:prstClr val="white"/>
                </a:solidFill>
                <a:latin typeface="Roboto Condensed Light" panose="02000000000000000000" pitchFamily="2" charset="0"/>
                <a:ea typeface="Roboto Condensed Light" panose="02000000000000000000" pitchFamily="2" charset="0"/>
              </a:rPr>
              <a:t>палати</a:t>
            </a:r>
            <a:r>
              <a:rPr lang="ru-RU" sz="2000" b="1" dirty="0">
                <a:solidFill>
                  <a:prstClr val="white"/>
                </a:solidFill>
                <a:latin typeface="Roboto Condensed Light" panose="02000000000000000000" pitchFamily="2" charset="0"/>
                <a:ea typeface="Roboto Condensed Light" panose="02000000000000000000" pitchFamily="2" charset="0"/>
              </a:rPr>
              <a:t> з </a:t>
            </a:r>
            <a:r>
              <a:rPr lang="ru-RU" sz="2000" b="1" dirty="0" err="1">
                <a:solidFill>
                  <a:prstClr val="white"/>
                </a:solidFill>
                <a:latin typeface="Roboto Condensed Light" panose="02000000000000000000" pitchFamily="2" charset="0"/>
                <a:ea typeface="Roboto Condensed Light" panose="02000000000000000000" pitchFamily="2" charset="0"/>
              </a:rPr>
              <a:t>розгляду</a:t>
            </a:r>
            <a:r>
              <a:rPr lang="ru-RU" sz="2000" b="1" dirty="0">
                <a:solidFill>
                  <a:prstClr val="white"/>
                </a:solidFill>
                <a:latin typeface="Roboto Condensed Light" panose="02000000000000000000" pitchFamily="2" charset="0"/>
                <a:ea typeface="Roboto Condensed Light" panose="02000000000000000000" pitchFamily="2" charset="0"/>
              </a:rPr>
              <a:t> справ про </a:t>
            </a:r>
            <a:r>
              <a:rPr lang="ru-RU" sz="2000" b="1" dirty="0" err="1">
                <a:solidFill>
                  <a:prstClr val="white"/>
                </a:solidFill>
                <a:latin typeface="Roboto Condensed Light" panose="02000000000000000000" pitchFamily="2" charset="0"/>
                <a:ea typeface="Roboto Condensed Light" panose="02000000000000000000" pitchFamily="2" charset="0"/>
              </a:rPr>
              <a:t>банкрутство</a:t>
            </a:r>
            <a:r>
              <a:rPr lang="ru-RU" sz="2000" b="1" dirty="0">
                <a:solidFill>
                  <a:prstClr val="white"/>
                </a:solidFill>
                <a:latin typeface="Roboto Condensed Light" panose="02000000000000000000" pitchFamily="2" charset="0"/>
                <a:ea typeface="Roboto Condensed Light" panose="02000000000000000000" pitchFamily="2" charset="0"/>
              </a:rPr>
              <a:t> КГС у </a:t>
            </a:r>
            <a:r>
              <a:rPr lang="ru-RU" sz="2000" b="1" dirty="0" err="1">
                <a:solidFill>
                  <a:prstClr val="white"/>
                </a:solidFill>
                <a:latin typeface="Roboto Condensed Light" panose="02000000000000000000" pitchFamily="2" charset="0"/>
                <a:ea typeface="Roboto Condensed Light" panose="02000000000000000000" pitchFamily="2" charset="0"/>
              </a:rPr>
              <a:t>складі</a:t>
            </a:r>
            <a:r>
              <a:rPr lang="ru-RU" sz="2000" b="1" dirty="0">
                <a:solidFill>
                  <a:prstClr val="white"/>
                </a:solidFill>
                <a:latin typeface="Roboto Condensed Light" panose="02000000000000000000" pitchFamily="2" charset="0"/>
                <a:ea typeface="Roboto Condensed Light" panose="02000000000000000000" pitchFamily="2" charset="0"/>
              </a:rPr>
              <a:t> ВС </a:t>
            </a:r>
            <a:r>
              <a:rPr lang="ru-RU" sz="2000" b="1" dirty="0" err="1">
                <a:solidFill>
                  <a:prstClr val="white"/>
                </a:solidFill>
                <a:latin typeface="Roboto Condensed Light" panose="02000000000000000000" pitchFamily="2" charset="0"/>
                <a:ea typeface="Roboto Condensed Light" panose="02000000000000000000" pitchFamily="2" charset="0"/>
              </a:rPr>
              <a:t>від</a:t>
            </a:r>
            <a:r>
              <a:rPr lang="ru-RU" sz="2000" b="1" dirty="0">
                <a:solidFill>
                  <a:prstClr val="white"/>
                </a:solidFill>
                <a:latin typeface="Roboto Condensed Light" panose="02000000000000000000" pitchFamily="2" charset="0"/>
                <a:ea typeface="Roboto Condensed Light" panose="02000000000000000000" pitchFamily="2" charset="0"/>
              </a:rPr>
              <a:t> 04.02.2021 </a:t>
            </a:r>
            <a:r>
              <a:rPr lang="ru-RU" sz="2000" b="1" dirty="0" smtClean="0">
                <a:solidFill>
                  <a:prstClr val="white"/>
                </a:solidFill>
                <a:latin typeface="Roboto Condensed Light" panose="02000000000000000000" pitchFamily="2" charset="0"/>
                <a:ea typeface="Roboto Condensed Light" panose="02000000000000000000" pitchFamily="2" charset="0"/>
              </a:rPr>
              <a:t>у </a:t>
            </a:r>
            <a:r>
              <a:rPr lang="ru-RU" sz="2000" b="1" dirty="0" err="1">
                <a:solidFill>
                  <a:prstClr val="white"/>
                </a:solidFill>
                <a:latin typeface="Roboto Condensed Light" panose="02000000000000000000" pitchFamily="2" charset="0"/>
                <a:ea typeface="Roboto Condensed Light" panose="02000000000000000000" pitchFamily="2" charset="0"/>
              </a:rPr>
              <a:t>справі</a:t>
            </a:r>
            <a:r>
              <a:rPr lang="ru-RU" sz="2000" b="1" dirty="0">
                <a:solidFill>
                  <a:prstClr val="white"/>
                </a:solidFill>
                <a:latin typeface="Roboto Condensed Light" panose="02000000000000000000" pitchFamily="2" charset="0"/>
                <a:ea typeface="Roboto Condensed Light" panose="02000000000000000000" pitchFamily="2" charset="0"/>
              </a:rPr>
              <a:t> </a:t>
            </a:r>
            <a:r>
              <a:rPr lang="ru-RU" sz="2000" b="1" dirty="0" smtClean="0">
                <a:solidFill>
                  <a:prstClr val="white"/>
                </a:solidFill>
                <a:latin typeface="Roboto Condensed Light" panose="02000000000000000000" pitchFamily="2" charset="0"/>
                <a:ea typeface="Roboto Condensed Light" panose="02000000000000000000" pitchFamily="2" charset="0"/>
              </a:rPr>
              <a:t>                 № </a:t>
            </a:r>
            <a:r>
              <a:rPr lang="ru-RU" sz="2000" b="1" dirty="0">
                <a:solidFill>
                  <a:prstClr val="white"/>
                </a:solidFill>
                <a:latin typeface="Roboto Condensed Light" panose="02000000000000000000" pitchFamily="2" charset="0"/>
                <a:ea typeface="Roboto Condensed Light" panose="02000000000000000000" pitchFamily="2" charset="0"/>
              </a:rPr>
              <a:t>904/1360/19</a:t>
            </a:r>
          </a:p>
        </p:txBody>
      </p:sp>
    </p:spTree>
    <p:extLst>
      <p:ext uri="{BB962C8B-B14F-4D97-AF65-F5344CB8AC3E}">
        <p14:creationId xmlns:p14="http://schemas.microsoft.com/office/powerpoint/2010/main" val="3410335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55374" y="1204111"/>
            <a:ext cx="11703131" cy="4827722"/>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i="1" dirty="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algn="just"/>
            <a:endParaRPr lang="ru-RU" b="1" i="1" dirty="0" smtClean="0">
              <a:solidFill>
                <a:srgbClr val="FFFF00"/>
              </a:solidFill>
              <a:latin typeface="Roboto Condensed Light" panose="02000000000000000000" pitchFamily="2" charset="0"/>
            </a:endParaRPr>
          </a:p>
          <a:p>
            <a:pPr lvl="0" algn="just">
              <a:defRPr/>
            </a:pPr>
            <a:endParaRPr lang="uk-UA" sz="1600" b="1" dirty="0" smtClean="0">
              <a:solidFill>
                <a:srgbClr val="70AD47"/>
              </a:solidFill>
              <a:latin typeface="Roboto Condensed Light" panose="02000000000000000000" pitchFamily="2" charset="0"/>
              <a:ea typeface="Roboto Condensed Light" panose="02000000000000000000" pitchFamily="2" charset="0"/>
            </a:endParaRPr>
          </a:p>
          <a:p>
            <a:pPr lvl="0" algn="just">
              <a:defRPr/>
            </a:pPr>
            <a:endParaRPr lang="uk-UA" sz="1600" dirty="0" smtClean="0">
              <a:solidFill>
                <a:prstClr val="white"/>
              </a:solidFill>
              <a:latin typeface="Roboto Condensed Light" panose="02000000000000000000" pitchFamily="2" charset="0"/>
              <a:ea typeface="Roboto Condensed Light" panose="02000000000000000000" pitchFamily="2" charset="0"/>
            </a:endParaRPr>
          </a:p>
          <a:p>
            <a:pPr lvl="0" algn="just">
              <a:defRPr/>
            </a:pPr>
            <a:r>
              <a:rPr lang="uk-UA" dirty="0" smtClean="0">
                <a:solidFill>
                  <a:prstClr val="white"/>
                </a:solidFill>
                <a:latin typeface="Roboto Condensed Light" panose="02000000000000000000" pitchFamily="2" charset="0"/>
                <a:ea typeface="Roboto Condensed Light" panose="02000000000000000000" pitchFamily="2" charset="0"/>
              </a:rPr>
              <a:t>Відповідно </a:t>
            </a:r>
            <a:r>
              <a:rPr lang="uk-UA" dirty="0">
                <a:solidFill>
                  <a:prstClr val="white"/>
                </a:solidFill>
                <a:latin typeface="Roboto Condensed Light" panose="02000000000000000000" pitchFamily="2" charset="0"/>
                <a:ea typeface="Roboto Condensed Light" panose="02000000000000000000" pitchFamily="2" charset="0"/>
              </a:rPr>
              <a:t>до частини восьмої статті 41 </a:t>
            </a:r>
            <a:r>
              <a:rPr lang="uk-UA" dirty="0" err="1">
                <a:solidFill>
                  <a:prstClr val="white"/>
                </a:solidFill>
                <a:latin typeface="Roboto Condensed Light" panose="02000000000000000000" pitchFamily="2" charset="0"/>
                <a:ea typeface="Roboto Condensed Light" panose="02000000000000000000" pitchFamily="2" charset="0"/>
              </a:rPr>
              <a:t>КУзПБ</a:t>
            </a:r>
            <a:r>
              <a:rPr lang="uk-UA" dirty="0">
                <a:solidFill>
                  <a:prstClr val="white"/>
                </a:solidFill>
                <a:latin typeface="Roboto Condensed Light" panose="02000000000000000000" pitchFamily="2" charset="0"/>
                <a:ea typeface="Roboto Condensed Light" panose="02000000000000000000" pitchFamily="2" charset="0"/>
              </a:rPr>
              <a:t> дія мораторію припиняється з дня закриття провадження у справі про банкрутство. Щодо задоволення забезпечених вимог кредиторів за рахунок майна боржника, яке є предметом забезпечення, </a:t>
            </a:r>
            <a:r>
              <a:rPr lang="uk-UA" b="1" u="sng" dirty="0">
                <a:solidFill>
                  <a:prstClr val="white"/>
                </a:solidFill>
                <a:latin typeface="Roboto Condensed Light" panose="02000000000000000000" pitchFamily="2" charset="0"/>
                <a:ea typeface="Roboto Condensed Light" panose="02000000000000000000" pitchFamily="2" charset="0"/>
              </a:rPr>
              <a:t>дія мораторію припиняється автоматично після спливу 170 календарних днів з дня введення процедури розпорядження майном, якщо господарським судом протягом цього часу не було винесено постанову про визнання боржника банкрутом або ухвалу про введення процедури санації</a:t>
            </a:r>
            <a:r>
              <a:rPr lang="uk-UA" dirty="0">
                <a:solidFill>
                  <a:prstClr val="white"/>
                </a:solidFill>
                <a:latin typeface="Roboto Condensed Light" panose="02000000000000000000" pitchFamily="2" charset="0"/>
                <a:ea typeface="Roboto Condensed Light" panose="02000000000000000000" pitchFamily="2" charset="0"/>
              </a:rPr>
              <a:t>. </a:t>
            </a:r>
            <a:endParaRPr lang="uk-UA" dirty="0" smtClean="0">
              <a:solidFill>
                <a:prstClr val="white"/>
              </a:solidFill>
              <a:latin typeface="Roboto Condensed Light" panose="02000000000000000000" pitchFamily="2" charset="0"/>
              <a:ea typeface="Roboto Condensed Light" panose="02000000000000000000" pitchFamily="2" charset="0"/>
            </a:endParaRPr>
          </a:p>
          <a:p>
            <a:pPr lvl="0" algn="just">
              <a:defRPr/>
            </a:pPr>
            <a:r>
              <a:rPr lang="uk-UA" dirty="0" smtClean="0">
                <a:solidFill>
                  <a:prstClr val="white"/>
                </a:solidFill>
                <a:latin typeface="Roboto Condensed Light" panose="02000000000000000000" pitchFamily="2" charset="0"/>
                <a:ea typeface="Roboto Condensed Light" panose="02000000000000000000" pitchFamily="2" charset="0"/>
              </a:rPr>
              <a:t>У </a:t>
            </a:r>
            <a:r>
              <a:rPr lang="uk-UA" dirty="0">
                <a:solidFill>
                  <a:prstClr val="white"/>
                </a:solidFill>
                <a:latin typeface="Roboto Condensed Light" panose="02000000000000000000" pitchFamily="2" charset="0"/>
                <a:ea typeface="Roboto Condensed Light" panose="02000000000000000000" pitchFamily="2" charset="0"/>
              </a:rPr>
              <a:t>частині шостій статті 41 </a:t>
            </a:r>
            <a:r>
              <a:rPr lang="uk-UA" dirty="0" err="1">
                <a:solidFill>
                  <a:prstClr val="white"/>
                </a:solidFill>
                <a:latin typeface="Roboto Condensed Light" panose="02000000000000000000" pitchFamily="2" charset="0"/>
                <a:ea typeface="Roboto Condensed Light" panose="02000000000000000000" pitchFamily="2" charset="0"/>
              </a:rPr>
              <a:t>КУзПБ</a:t>
            </a:r>
            <a:r>
              <a:rPr lang="uk-UA" dirty="0">
                <a:solidFill>
                  <a:prstClr val="white"/>
                </a:solidFill>
                <a:latin typeface="Roboto Condensed Light" panose="02000000000000000000" pitchFamily="2" charset="0"/>
                <a:ea typeface="Roboto Condensed Light" panose="02000000000000000000" pitchFamily="2" charset="0"/>
              </a:rPr>
              <a:t> закріплено, що задоволення забезпечених вимог кредиторів за рахунок майна боржника, яке є предметом забезпечення, </a:t>
            </a:r>
            <a:r>
              <a:rPr lang="uk-UA" b="1" u="sng" dirty="0">
                <a:solidFill>
                  <a:prstClr val="white"/>
                </a:solidFill>
                <a:latin typeface="Roboto Condensed Light" panose="02000000000000000000" pitchFamily="2" charset="0"/>
                <a:ea typeface="Roboto Condensed Light" panose="02000000000000000000" pitchFamily="2" charset="0"/>
              </a:rPr>
              <a:t>здійснюється лише в межах провадження у справі про банкрутство</a:t>
            </a:r>
            <a:r>
              <a:rPr lang="uk-UA" dirty="0">
                <a:solidFill>
                  <a:prstClr val="white"/>
                </a:solidFill>
                <a:latin typeface="Roboto Condensed Light" panose="02000000000000000000" pitchFamily="2" charset="0"/>
                <a:ea typeface="Roboto Condensed Light" panose="02000000000000000000" pitchFamily="2" charset="0"/>
              </a:rPr>
              <a:t>.</a:t>
            </a:r>
          </a:p>
          <a:p>
            <a:pPr lvl="0" algn="just">
              <a:defRPr/>
            </a:pPr>
            <a:r>
              <a:rPr lang="uk-UA" dirty="0" smtClean="0">
                <a:solidFill>
                  <a:prstClr val="white"/>
                </a:solidFill>
                <a:latin typeface="Roboto Condensed Light" panose="02000000000000000000" pitchFamily="2" charset="0"/>
                <a:ea typeface="Roboto Condensed Light" panose="02000000000000000000" pitchFamily="2" charset="0"/>
              </a:rPr>
              <a:t>З </a:t>
            </a:r>
            <a:r>
              <a:rPr lang="uk-UA" dirty="0">
                <a:solidFill>
                  <a:prstClr val="white"/>
                </a:solidFill>
                <a:latin typeface="Roboto Condensed Light" panose="02000000000000000000" pitchFamily="2" charset="0"/>
                <a:ea typeface="Roboto Condensed Light" panose="02000000000000000000" pitchFamily="2" charset="0"/>
              </a:rPr>
              <a:t>метою дотримання принципу судового контролю у відносинах неплатоспроможності та банкрутства, зважаючи на відсутність нормативного врегулювання співвідношення процедур виконавчого провадження та процедур банкрутства,  з огляду на мету та цілі </a:t>
            </a:r>
            <a:r>
              <a:rPr lang="uk-UA" dirty="0" err="1">
                <a:solidFill>
                  <a:prstClr val="white"/>
                </a:solidFill>
                <a:latin typeface="Roboto Condensed Light" panose="02000000000000000000" pitchFamily="2" charset="0"/>
                <a:ea typeface="Roboto Condensed Light" panose="02000000000000000000" pitchFamily="2" charset="0"/>
              </a:rPr>
              <a:t>КУзПБ</a:t>
            </a:r>
            <a:r>
              <a:rPr lang="uk-UA" dirty="0">
                <a:solidFill>
                  <a:prstClr val="white"/>
                </a:solidFill>
                <a:latin typeface="Roboto Condensed Light" panose="02000000000000000000" pitchFamily="2" charset="0"/>
                <a:ea typeface="Roboto Condensed Light" panose="02000000000000000000" pitchFamily="2" charset="0"/>
              </a:rPr>
              <a:t>, такими, що відповідають положенням чинного законодавства України, можна вважати лише ті дії державного виконавця щодо звернення стягнення на майно боржника, </a:t>
            </a:r>
            <a:r>
              <a:rPr lang="uk-UA" b="1" dirty="0">
                <a:solidFill>
                  <a:srgbClr val="FFFF00"/>
                </a:solidFill>
                <a:latin typeface="Roboto Condensed Light" panose="02000000000000000000" pitchFamily="2" charset="0"/>
                <a:ea typeface="Roboto Condensed Light" panose="02000000000000000000" pitchFamily="2" charset="0"/>
              </a:rPr>
              <a:t>які були дозволені (санкціоновані) судовим рішенням (ухвалою суду) в межах справи про банкрутство</a:t>
            </a:r>
            <a:r>
              <a:rPr lang="uk-UA" dirty="0">
                <a:solidFill>
                  <a:prstClr val="white"/>
                </a:solidFill>
                <a:latin typeface="Roboto Condensed Light" panose="02000000000000000000" pitchFamily="2" charset="0"/>
                <a:ea typeface="Roboto Condensed Light" panose="02000000000000000000" pitchFamily="2" charset="0"/>
              </a:rPr>
              <a:t>.  </a:t>
            </a:r>
          </a:p>
          <a:p>
            <a:pPr lvl="0" algn="just">
              <a:defRPr/>
            </a:pPr>
            <a:r>
              <a:rPr lang="uk-UA" dirty="0" smtClean="0">
                <a:solidFill>
                  <a:prstClr val="white"/>
                </a:solidFill>
                <a:latin typeface="Roboto Condensed Light" panose="02000000000000000000" pitchFamily="2" charset="0"/>
                <a:ea typeface="Roboto Condensed Light" panose="02000000000000000000" pitchFamily="2" charset="0"/>
              </a:rPr>
              <a:t>Отже</a:t>
            </a:r>
            <a:r>
              <a:rPr lang="uk-UA" dirty="0">
                <a:solidFill>
                  <a:prstClr val="white"/>
                </a:solidFill>
                <a:latin typeface="Roboto Condensed Light" panose="02000000000000000000" pitchFamily="2" charset="0"/>
                <a:ea typeface="Roboto Condensed Light" panose="02000000000000000000" pitchFamily="2" charset="0"/>
              </a:rPr>
              <a:t>, після спливу 170 днів з дня введення процедури розпорядження майном, якщо господарським судом протягом цього часу не  було винесено постанову про визнання боржника банкрутом або ухвалу про введення процедури санації, </a:t>
            </a:r>
            <a:r>
              <a:rPr lang="uk-UA" b="1" dirty="0">
                <a:solidFill>
                  <a:srgbClr val="FFFF00"/>
                </a:solidFill>
                <a:latin typeface="Roboto Condensed Light" panose="02000000000000000000" pitchFamily="2" charset="0"/>
                <a:ea typeface="Roboto Condensed Light" panose="02000000000000000000" pitchFamily="2" charset="0"/>
              </a:rPr>
              <a:t>задоволення забезпечених вимог кредиторів  за рахунок майна боржника, яке є предметом забезпечення, </a:t>
            </a:r>
            <a:r>
              <a:rPr lang="uk-UA" b="1" u="sng" dirty="0">
                <a:solidFill>
                  <a:srgbClr val="FFFF00"/>
                </a:solidFill>
                <a:latin typeface="Roboto Condensed Light" panose="02000000000000000000" pitchFamily="2" charset="0"/>
                <a:ea typeface="Roboto Condensed Light" panose="02000000000000000000" pitchFamily="2" charset="0"/>
              </a:rPr>
              <a:t>має здійснюватися  за ухвалою суду, у провадженні якого перебуває справа про банкрутство</a:t>
            </a:r>
            <a:r>
              <a:rPr lang="uk-UA" dirty="0">
                <a:solidFill>
                  <a:prstClr val="white"/>
                </a:solidFill>
                <a:latin typeface="Roboto Condensed Light" panose="02000000000000000000" pitchFamily="2" charset="0"/>
                <a:ea typeface="Roboto Condensed Light" panose="02000000000000000000" pitchFamily="2" charset="0"/>
              </a:rPr>
              <a:t>, постановленою господарським судом за результатом розгляду заяви кредитора, вимоги якого є забезпеченими.</a:t>
            </a:r>
          </a:p>
          <a:p>
            <a:pPr algn="just"/>
            <a:endParaRPr lang="ru-RU"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340935" y="0"/>
            <a:ext cx="11617570" cy="400110"/>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a:solidFill>
                  <a:srgbClr val="FFFF00"/>
                </a:solidFill>
                <a:latin typeface="Roboto Condensed Light" panose="02000000000000000000" pitchFamily="2" charset="0"/>
                <a:ea typeface="Roboto Condensed Light" panose="02000000000000000000" pitchFamily="2" charset="0"/>
              </a:rPr>
              <a:t>автоматичного </a:t>
            </a:r>
            <a:r>
              <a:rPr lang="ru-RU" sz="2000" b="1" dirty="0" err="1">
                <a:solidFill>
                  <a:srgbClr val="FFFF00"/>
                </a:solidFill>
                <a:latin typeface="Roboto Condensed Light" panose="02000000000000000000" pitchFamily="2" charset="0"/>
                <a:ea typeface="Roboto Condensed Light" panose="02000000000000000000" pitchFamily="2" charset="0"/>
              </a:rPr>
              <a:t>припинення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дії</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мораторію</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після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спливу</a:t>
            </a:r>
            <a:r>
              <a:rPr lang="ru-RU" sz="2000" b="1" dirty="0">
                <a:solidFill>
                  <a:srgbClr val="FFFF00"/>
                </a:solidFill>
                <a:latin typeface="Roboto Condensed Light" panose="02000000000000000000" pitchFamily="2" charset="0"/>
                <a:ea typeface="Roboto Condensed Light" panose="02000000000000000000" pitchFamily="2" charset="0"/>
              </a:rPr>
              <a:t> 170 </a:t>
            </a:r>
            <a:r>
              <a:rPr lang="ru-RU" sz="2000" b="1" dirty="0" err="1">
                <a:solidFill>
                  <a:srgbClr val="FFFF00"/>
                </a:solidFill>
                <a:latin typeface="Roboto Condensed Light" panose="02000000000000000000" pitchFamily="2" charset="0"/>
                <a:ea typeface="Roboto Condensed Light" panose="02000000000000000000" pitchFamily="2" charset="0"/>
              </a:rPr>
              <a:t>днів</a:t>
            </a:r>
            <a:r>
              <a:rPr lang="ru-RU" sz="2000" b="1" dirty="0">
                <a:solidFill>
                  <a:srgbClr val="FFFF00"/>
                </a:solidFill>
                <a:latin typeface="Roboto Condensed Light" panose="02000000000000000000" pitchFamily="2" charset="0"/>
                <a:ea typeface="Roboto Condensed Light" panose="02000000000000000000" pitchFamily="2" charset="0"/>
              </a:rPr>
              <a:t>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609921" y="408641"/>
            <a:ext cx="11079598" cy="58909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uk-UA" sz="2000" b="1" dirty="0">
                <a:solidFill>
                  <a:prstClr val="white"/>
                </a:solidFill>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22.09.2021 у </a:t>
            </a:r>
            <a:r>
              <a:rPr lang="uk-UA" sz="2000" b="1" dirty="0" smtClean="0">
                <a:solidFill>
                  <a:prstClr val="white"/>
                </a:solidFill>
                <a:latin typeface="Roboto Condensed Light" panose="02000000000000000000" pitchFamily="2" charset="0"/>
                <a:ea typeface="Roboto Condensed Light" panose="02000000000000000000" pitchFamily="2" charset="0"/>
              </a:rPr>
              <a:t>справі                  </a:t>
            </a:r>
            <a:r>
              <a:rPr lang="uk-UA" sz="2000" b="1" dirty="0">
                <a:solidFill>
                  <a:prstClr val="white"/>
                </a:solidFill>
                <a:latin typeface="Roboto Condensed Light" panose="02000000000000000000" pitchFamily="2" charset="0"/>
                <a:ea typeface="Roboto Condensed Light" panose="02000000000000000000" pitchFamily="2" charset="0"/>
              </a:rPr>
              <a:t>№ 905/1923/15</a:t>
            </a:r>
          </a:p>
        </p:txBody>
      </p:sp>
    </p:spTree>
    <p:extLst>
      <p:ext uri="{BB962C8B-B14F-4D97-AF65-F5344CB8AC3E}">
        <p14:creationId xmlns:p14="http://schemas.microsoft.com/office/powerpoint/2010/main" val="280906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55373" y="1463406"/>
            <a:ext cx="11760781" cy="4666094"/>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uk-UA" sz="1400" dirty="0">
                <a:solidFill>
                  <a:prstClr val="white"/>
                </a:solidFill>
                <a:latin typeface="Roboto Condensed Light" panose="02000000000000000000" pitchFamily="2" charset="0"/>
                <a:ea typeface="Roboto Condensed Light" panose="02000000000000000000" pitchFamily="2" charset="0"/>
              </a:rPr>
              <a:t>Визначення розміру кредиторських вимог за забезпеченими зобов’язаннями та відповідно, вимог забезпеченого кредитора, які включаються до реєстру вимог кредиторів у справі про банкрутство, має здійснюватися з урахуванням положень законодавства, яке регулює забезпечення зобов’язань, зокрема статей 572, 575, 589 ЦК України, Законів України «Про заставу», «Про іпотеку». Тлумачення абзацу третього частини другої статті 45 </a:t>
            </a:r>
            <a:r>
              <a:rPr lang="uk-UA" sz="1400" dirty="0" err="1">
                <a:solidFill>
                  <a:prstClr val="white"/>
                </a:solidFill>
                <a:latin typeface="Roboto Condensed Light" panose="02000000000000000000" pitchFamily="2" charset="0"/>
                <a:ea typeface="Roboto Condensed Light" panose="02000000000000000000" pitchFamily="2" charset="0"/>
              </a:rPr>
              <a:t>КУзПБ</a:t>
            </a:r>
            <a:r>
              <a:rPr lang="uk-UA" sz="1400" dirty="0">
                <a:solidFill>
                  <a:prstClr val="white"/>
                </a:solidFill>
                <a:latin typeface="Roboto Condensed Light" panose="02000000000000000000" pitchFamily="2" charset="0"/>
                <a:ea typeface="Roboto Condensed Light" panose="02000000000000000000" pitchFamily="2" charset="0"/>
              </a:rPr>
              <a:t> у взаємозв’язку з положеннями статей 572, 575, 589 ЦК України,  статей 7, 11, 17, 18 Закону України «Про іпотеку», ,статей 12, 19, 28 Закону України «Про заставу» свідчить, що </a:t>
            </a:r>
            <a:r>
              <a:rPr lang="uk-UA" sz="1400" b="1" dirty="0">
                <a:solidFill>
                  <a:srgbClr val="FFFF00"/>
                </a:solidFill>
                <a:latin typeface="Roboto Condensed Light" panose="02000000000000000000" pitchFamily="2" charset="0"/>
                <a:ea typeface="Roboto Condensed Light" panose="02000000000000000000" pitchFamily="2" charset="0"/>
              </a:rPr>
              <a:t>вимоги забезпеченого кредитора</a:t>
            </a:r>
            <a:r>
              <a:rPr lang="uk-UA" sz="1400" dirty="0">
                <a:solidFill>
                  <a:prstClr val="white"/>
                </a:solidFill>
                <a:latin typeface="Roboto Condensed Light" panose="02000000000000000000" pitchFamily="2" charset="0"/>
                <a:ea typeface="Roboto Condensed Light" panose="02000000000000000000" pitchFamily="2" charset="0"/>
              </a:rPr>
              <a:t>, якщо інше не обумовлено договором застави (іпотеки) та немає заяви такого кредитора про повну чи часткову відмову від забезпечення, до майнового поручителя, який не є боржником в основному зобов’язанні, є </a:t>
            </a:r>
            <a:r>
              <a:rPr lang="uk-UA" sz="1400" b="1" dirty="0">
                <a:solidFill>
                  <a:srgbClr val="FFFF00"/>
                </a:solidFill>
                <a:latin typeface="Roboto Condensed Light" panose="02000000000000000000" pitchFamily="2" charset="0"/>
                <a:ea typeface="Roboto Condensed Light" panose="02000000000000000000" pitchFamily="2" charset="0"/>
              </a:rPr>
              <a:t>забезпеченими в цілому незалежно від облікової оцінки заставного (іпотечного) майна визначеної сторонами в договорі застави (іпотеки)</a:t>
            </a:r>
            <a:r>
              <a:rPr lang="uk-UA" sz="1400" dirty="0">
                <a:solidFill>
                  <a:prstClr val="white"/>
                </a:solidFill>
                <a:latin typeface="Roboto Condensed Light" panose="02000000000000000000" pitchFamily="2" charset="0"/>
                <a:ea typeface="Roboto Condensed Light" panose="02000000000000000000" pitchFamily="2" charset="0"/>
              </a:rPr>
              <a:t>. </a:t>
            </a:r>
          </a:p>
          <a:p>
            <a:pPr lvl="0" algn="just">
              <a:defRPr/>
            </a:pPr>
            <a:endParaRPr lang="uk-UA" sz="1400" dirty="0">
              <a:solidFill>
                <a:prstClr val="white"/>
              </a:solidFill>
              <a:latin typeface="Roboto Condensed Light" panose="02000000000000000000" pitchFamily="2" charset="0"/>
              <a:ea typeface="Roboto Condensed Light" panose="02000000000000000000" pitchFamily="2" charset="0"/>
            </a:endParaRPr>
          </a:p>
          <a:p>
            <a:pPr lvl="0" algn="just">
              <a:defRPr/>
            </a:pPr>
            <a:r>
              <a:rPr lang="uk-UA" sz="1400" dirty="0">
                <a:solidFill>
                  <a:prstClr val="white"/>
                </a:solidFill>
                <a:latin typeface="Roboto Condensed Light" panose="02000000000000000000" pitchFamily="2" charset="0"/>
                <a:ea typeface="Roboto Condensed Light" panose="02000000000000000000" pitchFamily="2" charset="0"/>
              </a:rPr>
              <a:t>Іпотека має похідну (акцесорну, додаткову) до основного зобов’язання правову природу, і не може існувати як самостійний правочин за відсутності укладеного основного правочину, виконання зобов’язань за яким забезпечуються відповідним майном. Господарські суди, з огляду на похідний (акцесорний) характер виникнення зобов’язання, визначаючи розмір кредиторських вимог до боржника – </a:t>
            </a:r>
            <a:r>
              <a:rPr lang="uk-UA" sz="1400" dirty="0" err="1">
                <a:solidFill>
                  <a:prstClr val="white"/>
                </a:solidFill>
                <a:latin typeface="Roboto Condensed Light" panose="02000000000000000000" pitchFamily="2" charset="0"/>
                <a:ea typeface="Roboto Condensed Light" panose="02000000000000000000" pitchFamily="2" charset="0"/>
              </a:rPr>
              <a:t>іпотекодавця</a:t>
            </a:r>
            <a:r>
              <a:rPr lang="uk-UA" sz="1400" dirty="0">
                <a:solidFill>
                  <a:prstClr val="white"/>
                </a:solidFill>
                <a:latin typeface="Roboto Condensed Light" panose="02000000000000000000" pitchFamily="2" charset="0"/>
                <a:ea typeface="Roboto Condensed Light" panose="02000000000000000000" pitchFamily="2" charset="0"/>
              </a:rPr>
              <a:t> (</a:t>
            </a:r>
            <a:r>
              <a:rPr lang="uk-UA" sz="1400" dirty="0" err="1">
                <a:solidFill>
                  <a:prstClr val="white"/>
                </a:solidFill>
                <a:latin typeface="Roboto Condensed Light" panose="02000000000000000000" pitchFamily="2" charset="0"/>
                <a:ea typeface="Roboto Condensed Light" panose="02000000000000000000" pitchFamily="2" charset="0"/>
              </a:rPr>
              <a:t>заставодавця</a:t>
            </a:r>
            <a:r>
              <a:rPr lang="uk-UA" sz="1400" dirty="0">
                <a:solidFill>
                  <a:prstClr val="white"/>
                </a:solidFill>
                <a:latin typeface="Roboto Condensed Light" panose="02000000000000000000" pitchFamily="2" charset="0"/>
                <a:ea typeface="Roboto Condensed Light" panose="02000000000000000000" pitchFamily="2" charset="0"/>
              </a:rPr>
              <a:t>), за наявності провадження у справі про банкрутство основного боржника, зобов’язані враховувати розмір кредиторських вимог, визнаних у  такій справі про банкрутство основного боржника під час встановлення та визначення розміру кредиторських вимог до боржника – </a:t>
            </a:r>
            <a:r>
              <a:rPr lang="uk-UA" sz="1400" dirty="0" err="1">
                <a:solidFill>
                  <a:prstClr val="white"/>
                </a:solidFill>
                <a:latin typeface="Roboto Condensed Light" panose="02000000000000000000" pitchFamily="2" charset="0"/>
                <a:ea typeface="Roboto Condensed Light" panose="02000000000000000000" pitchFamily="2" charset="0"/>
              </a:rPr>
              <a:t>іпотекодавця</a:t>
            </a:r>
            <a:r>
              <a:rPr lang="uk-UA" sz="1400" dirty="0">
                <a:solidFill>
                  <a:prstClr val="white"/>
                </a:solidFill>
                <a:latin typeface="Roboto Condensed Light" panose="02000000000000000000" pitchFamily="2" charset="0"/>
                <a:ea typeface="Roboto Condensed Light" panose="02000000000000000000" pitchFamily="2" charset="0"/>
              </a:rPr>
              <a:t>. Така вимога зумовлена тим, що розмір зобов’язання майнового поручителя визначається виходячи із дійсних на відповідний момент зобов’язань боржника (позичальника), які існують за основним зобов’язанням (кредитним договором), з урахуванням обсягу забезпечення за умовами забезпечувального договору, що, в свою чергу, зумовлює висновок про те, що </a:t>
            </a:r>
            <a:r>
              <a:rPr lang="uk-UA" sz="1400" b="1" dirty="0">
                <a:solidFill>
                  <a:srgbClr val="FFFF00"/>
                </a:solidFill>
                <a:latin typeface="Roboto Condensed Light" panose="02000000000000000000" pitchFamily="2" charset="0"/>
                <a:ea typeface="Roboto Condensed Light" panose="02000000000000000000" pitchFamily="2" charset="0"/>
              </a:rPr>
              <a:t>розмір пред’явлених кредиторських вимог до боржника – </a:t>
            </a:r>
            <a:r>
              <a:rPr lang="uk-UA" sz="1400" b="1" dirty="0" err="1">
                <a:solidFill>
                  <a:srgbClr val="FFFF00"/>
                </a:solidFill>
                <a:latin typeface="Roboto Condensed Light" panose="02000000000000000000" pitchFamily="2" charset="0"/>
                <a:ea typeface="Roboto Condensed Light" panose="02000000000000000000" pitchFamily="2" charset="0"/>
              </a:rPr>
              <a:t>іпотекодавця</a:t>
            </a:r>
            <a:r>
              <a:rPr lang="uk-UA" sz="1400" b="1" dirty="0">
                <a:solidFill>
                  <a:srgbClr val="FFFF00"/>
                </a:solidFill>
                <a:latin typeface="Roboto Condensed Light" panose="02000000000000000000" pitchFamily="2" charset="0"/>
                <a:ea typeface="Roboto Condensed Light" panose="02000000000000000000" pitchFamily="2" charset="0"/>
              </a:rPr>
              <a:t> не може бути більшим за розмір кредиторських вимог, пред’явлених до боржника за основним зобов’язанням</a:t>
            </a:r>
            <a:r>
              <a:rPr lang="uk-UA" sz="1400" dirty="0">
                <a:solidFill>
                  <a:prstClr val="white"/>
                </a:solidFill>
                <a:latin typeface="Roboto Condensed Light" panose="02000000000000000000" pitchFamily="2" charset="0"/>
                <a:ea typeface="Roboto Condensed Light" panose="02000000000000000000" pitchFamily="2" charset="0"/>
              </a:rPr>
              <a:t>. </a:t>
            </a:r>
          </a:p>
          <a:p>
            <a:pPr lvl="0" algn="just">
              <a:defRPr/>
            </a:pPr>
            <a:r>
              <a:rPr lang="uk-UA" sz="1400" b="1" dirty="0">
                <a:solidFill>
                  <a:srgbClr val="FFFF00"/>
                </a:solidFill>
                <a:latin typeface="Roboto Condensed Light" panose="02000000000000000000" pitchFamily="2" charset="0"/>
                <a:ea typeface="Roboto Condensed Light" panose="02000000000000000000" pitchFamily="2" charset="0"/>
              </a:rPr>
              <a:t>Коливання курсу валют</a:t>
            </a:r>
            <a:r>
              <a:rPr lang="uk-UA" sz="1400" dirty="0">
                <a:solidFill>
                  <a:prstClr val="white"/>
                </a:solidFill>
                <a:latin typeface="Roboto Condensed Light" panose="02000000000000000000" pitchFamily="2" charset="0"/>
                <a:ea typeface="Roboto Condensed Light" panose="02000000000000000000" pitchFamily="2" charset="0"/>
              </a:rPr>
              <a:t>, яке призвело до курсової різниці у розмірі сум кредиторських вимог до основного боржника та кредитора, незалежно від валюти, якою сторони договору погодили здійснювати погашення заборгованості за зобов’язанням, </a:t>
            </a:r>
            <a:r>
              <a:rPr lang="uk-UA" sz="1400" b="1" dirty="0">
                <a:solidFill>
                  <a:srgbClr val="FFFF00"/>
                </a:solidFill>
                <a:latin typeface="Roboto Condensed Light" panose="02000000000000000000" pitchFamily="2" charset="0"/>
                <a:ea typeface="Roboto Condensed Light" panose="02000000000000000000" pitchFamily="2" charset="0"/>
              </a:rPr>
              <a:t>не можна розцінювати як підставу для визначення за акцесорним зобов’язанням іншого розміру кредиторських вимог, ніж були визнані господарським судом</a:t>
            </a:r>
            <a:r>
              <a:rPr lang="uk-UA" sz="1400" dirty="0">
                <a:solidFill>
                  <a:prstClr val="white"/>
                </a:solidFill>
                <a:latin typeface="Roboto Condensed Light" panose="02000000000000000000" pitchFamily="2" charset="0"/>
                <a:ea typeface="Roboto Condensed Light" panose="02000000000000000000" pitchFamily="2" charset="0"/>
              </a:rPr>
              <a:t> з подальшим зазначенням у судовому рішенні розміру зобов’язання у гривні </a:t>
            </a:r>
            <a:r>
              <a:rPr lang="uk-UA" sz="1400" b="1" dirty="0">
                <a:solidFill>
                  <a:srgbClr val="FFFF00"/>
                </a:solidFill>
                <a:latin typeface="Roboto Condensed Light" panose="02000000000000000000" pitchFamily="2" charset="0"/>
                <a:ea typeface="Roboto Condensed Light" panose="02000000000000000000" pitchFamily="2" charset="0"/>
              </a:rPr>
              <a:t>під час розгляду кредиторських вимог в процедурах банкрутства основного боржника</a:t>
            </a:r>
            <a:r>
              <a:rPr lang="uk-UA" sz="1400" dirty="0">
                <a:solidFill>
                  <a:prstClr val="white"/>
                </a:solidFill>
                <a:latin typeface="Roboto Condensed Light" panose="02000000000000000000" pitchFamily="2" charset="0"/>
                <a:ea typeface="Roboto Condensed Light" panose="02000000000000000000" pitchFamily="2" charset="0"/>
              </a:rPr>
              <a:t>.</a:t>
            </a:r>
          </a:p>
        </p:txBody>
      </p:sp>
      <p:sp>
        <p:nvSpPr>
          <p:cNvPr id="7" name="TextBox 6">
            <a:extLst>
              <a:ext uri="{FF2B5EF4-FFF2-40B4-BE49-F238E27FC236}">
                <a16:creationId xmlns:a16="http://schemas.microsoft.com/office/drawing/2014/main" id="{B1EE3F44-FE1D-69BB-48CD-58F2DE1D6B0E}"/>
              </a:ext>
            </a:extLst>
          </p:cNvPr>
          <p:cNvSpPr txBox="1"/>
          <p:nvPr/>
        </p:nvSpPr>
        <p:spPr>
          <a:xfrm>
            <a:off x="255373" y="89917"/>
            <a:ext cx="11617570" cy="923330"/>
          </a:xfrm>
          <a:prstGeom prst="rect">
            <a:avLst/>
          </a:prstGeom>
          <a:noFill/>
        </p:spPr>
        <p:txBody>
          <a:bodyPr wrap="square" rtlCol="0">
            <a:spAutoFit/>
          </a:bodyPr>
          <a:lstStyle/>
          <a:p>
            <a:pPr algn="ctr"/>
            <a:r>
              <a:rPr lang="ru-RU" b="1" dirty="0" err="1" smtClean="0">
                <a:solidFill>
                  <a:srgbClr val="FFFF00"/>
                </a:solidFill>
                <a:latin typeface="Roboto Condensed Light" panose="02000000000000000000" pitchFamily="2" charset="0"/>
                <a:ea typeface="Roboto Condensed Light" panose="02000000000000000000" pitchFamily="2" charset="0"/>
              </a:rPr>
              <a:t>Щодо</a:t>
            </a:r>
            <a:r>
              <a:rPr lang="ru-RU" b="1" dirty="0" smtClean="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відповідності</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розміру</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вимог</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забезпеченого</a:t>
            </a:r>
            <a:r>
              <a:rPr lang="ru-RU" b="1" dirty="0">
                <a:solidFill>
                  <a:srgbClr val="FFFF00"/>
                </a:solidFill>
                <a:latin typeface="Roboto Condensed Light" panose="02000000000000000000" pitchFamily="2" charset="0"/>
                <a:ea typeface="Roboto Condensed Light" panose="02000000000000000000" pitchFamily="2" charset="0"/>
              </a:rPr>
              <a:t> кредитора до </a:t>
            </a:r>
            <a:r>
              <a:rPr lang="ru-RU" b="1" dirty="0" err="1">
                <a:solidFill>
                  <a:srgbClr val="FFFF00"/>
                </a:solidFill>
                <a:latin typeface="Roboto Condensed Light" panose="02000000000000000000" pitchFamily="2" charset="0"/>
                <a:ea typeface="Roboto Condensed Light" panose="02000000000000000000" pitchFamily="2" charset="0"/>
              </a:rPr>
              <a:t>майнового</a:t>
            </a:r>
            <a:r>
              <a:rPr lang="ru-RU" b="1" dirty="0">
                <a:solidFill>
                  <a:srgbClr val="FFFF00"/>
                </a:solidFill>
                <a:latin typeface="Roboto Condensed Light" panose="02000000000000000000" pitchFamily="2" charset="0"/>
                <a:ea typeface="Roboto Condensed Light" panose="02000000000000000000" pitchFamily="2" charset="0"/>
              </a:rPr>
              <a:t> поручителя (</a:t>
            </a:r>
            <a:r>
              <a:rPr lang="ru-RU" b="1" dirty="0" err="1">
                <a:solidFill>
                  <a:srgbClr val="FFFF00"/>
                </a:solidFill>
                <a:latin typeface="Roboto Condensed Light" panose="02000000000000000000" pitchFamily="2" charset="0"/>
                <a:ea typeface="Roboto Condensed Light" panose="02000000000000000000" pitchFamily="2" charset="0"/>
              </a:rPr>
              <a:t>щодо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якого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відкрито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провадження</a:t>
            </a:r>
            <a:r>
              <a:rPr lang="ru-RU" b="1" dirty="0">
                <a:solidFill>
                  <a:srgbClr val="FFFF00"/>
                </a:solidFill>
                <a:latin typeface="Roboto Condensed Light" panose="02000000000000000000" pitchFamily="2" charset="0"/>
                <a:ea typeface="Roboto Condensed Light" panose="02000000000000000000" pitchFamily="2" charset="0"/>
              </a:rPr>
              <a:t> у </a:t>
            </a:r>
            <a:r>
              <a:rPr lang="ru-RU" b="1" dirty="0" err="1">
                <a:solidFill>
                  <a:srgbClr val="FFFF00"/>
                </a:solidFill>
                <a:latin typeface="Roboto Condensed Light" panose="02000000000000000000" pitchFamily="2" charset="0"/>
                <a:ea typeface="Roboto Condensed Light" panose="02000000000000000000" pitchFamily="2" charset="0"/>
              </a:rPr>
              <a:t>справі</a:t>
            </a:r>
            <a:r>
              <a:rPr lang="ru-RU" b="1" dirty="0">
                <a:solidFill>
                  <a:srgbClr val="FFFF00"/>
                </a:solidFill>
                <a:latin typeface="Roboto Condensed Light" panose="02000000000000000000" pitchFamily="2" charset="0"/>
                <a:ea typeface="Roboto Condensed Light" panose="02000000000000000000" pitchFamily="2" charset="0"/>
              </a:rPr>
              <a:t> про </a:t>
            </a:r>
            <a:r>
              <a:rPr lang="ru-RU" b="1" dirty="0" err="1">
                <a:solidFill>
                  <a:srgbClr val="FFFF00"/>
                </a:solidFill>
                <a:latin typeface="Roboto Condensed Light" panose="02000000000000000000" pitchFamily="2" charset="0"/>
                <a:ea typeface="Roboto Condensed Light" panose="02000000000000000000" pitchFamily="2" charset="0"/>
              </a:rPr>
              <a:t>банкрутство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розміру</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грошових</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вимог</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визнаних</a:t>
            </a:r>
            <a:r>
              <a:rPr lang="ru-RU" b="1" dirty="0">
                <a:solidFill>
                  <a:srgbClr val="FFFF00"/>
                </a:solidFill>
                <a:latin typeface="Roboto Condensed Light" panose="02000000000000000000" pitchFamily="2" charset="0"/>
                <a:ea typeface="Roboto Condensed Light" panose="02000000000000000000" pitchFamily="2" charset="0"/>
              </a:rPr>
              <a:t> судом) кредитора до основного </a:t>
            </a:r>
            <a:r>
              <a:rPr lang="ru-RU" b="1" dirty="0" err="1">
                <a:solidFill>
                  <a:srgbClr val="FFFF00"/>
                </a:solidFill>
                <a:latin typeface="Roboto Condensed Light" panose="02000000000000000000" pitchFamily="2" charset="0"/>
                <a:ea typeface="Roboto Condensed Light" panose="02000000000000000000" pitchFamily="2" charset="0"/>
              </a:rPr>
              <a:t>боржника</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щодо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якого</a:t>
            </a:r>
            <a:r>
              <a:rPr lang="ru-RU" b="1" dirty="0">
                <a:solidFill>
                  <a:srgbClr val="FFFF00"/>
                </a:solidFill>
                <a:latin typeface="Roboto Condensed Light" panose="02000000000000000000" pitchFamily="2" charset="0"/>
                <a:ea typeface="Roboto Condensed Light" panose="02000000000000000000" pitchFamily="2" charset="0"/>
              </a:rPr>
              <a:t> порушено </a:t>
            </a:r>
            <a:r>
              <a:rPr lang="ru-RU" b="1" dirty="0" err="1">
                <a:solidFill>
                  <a:srgbClr val="FFFF00"/>
                </a:solidFill>
                <a:latin typeface="Roboto Condensed Light" panose="02000000000000000000" pitchFamily="2" charset="0"/>
                <a:ea typeface="Roboto Condensed Light" panose="02000000000000000000" pitchFamily="2" charset="0"/>
              </a:rPr>
              <a:t>провадження</a:t>
            </a:r>
            <a:r>
              <a:rPr lang="ru-RU" b="1" dirty="0">
                <a:solidFill>
                  <a:srgbClr val="FFFF00"/>
                </a:solidFill>
                <a:latin typeface="Roboto Condensed Light" panose="02000000000000000000" pitchFamily="2" charset="0"/>
                <a:ea typeface="Roboto Condensed Light" panose="02000000000000000000" pitchFamily="2" charset="0"/>
              </a:rPr>
              <a:t> у </a:t>
            </a:r>
            <a:r>
              <a:rPr lang="ru-RU" b="1" dirty="0" err="1">
                <a:solidFill>
                  <a:srgbClr val="FFFF00"/>
                </a:solidFill>
                <a:latin typeface="Roboto Condensed Light" panose="02000000000000000000" pitchFamily="2" charset="0"/>
                <a:ea typeface="Roboto Condensed Light" panose="02000000000000000000" pitchFamily="2" charset="0"/>
              </a:rPr>
              <a:t>справі</a:t>
            </a:r>
            <a:r>
              <a:rPr lang="ru-RU" b="1" dirty="0">
                <a:solidFill>
                  <a:srgbClr val="FFFF00"/>
                </a:solidFill>
                <a:latin typeface="Roboto Condensed Light" panose="02000000000000000000" pitchFamily="2" charset="0"/>
                <a:ea typeface="Roboto Condensed Light" panose="02000000000000000000" pitchFamily="2" charset="0"/>
              </a:rPr>
              <a:t> про </a:t>
            </a:r>
            <a:r>
              <a:rPr lang="ru-RU" b="1" dirty="0" err="1">
                <a:solidFill>
                  <a:srgbClr val="FFFF00"/>
                </a:solidFill>
                <a:latin typeface="Roboto Condensed Light" panose="02000000000000000000" pitchFamily="2" charset="0"/>
                <a:ea typeface="Roboto Condensed Light" panose="02000000000000000000" pitchFamily="2" charset="0"/>
              </a:rPr>
              <a:t>банкрутство</a:t>
            </a:r>
            <a:r>
              <a:rPr lang="ru-RU" b="1" dirty="0">
                <a:solidFill>
                  <a:srgbClr val="FFFF00"/>
                </a:solidFill>
                <a:latin typeface="Roboto Condensed Light" panose="02000000000000000000" pitchFamily="2" charset="0"/>
                <a:ea typeface="Roboto Condensed Light" panose="02000000000000000000" pitchFamily="2" charset="0"/>
              </a:rPr>
              <a:t>)</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255373" y="1033357"/>
            <a:ext cx="11617570" cy="32434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white"/>
                </a:solidFill>
                <a:latin typeface="Roboto Condensed Light" panose="02000000000000000000" pitchFamily="2" charset="0"/>
                <a:ea typeface="Roboto Condensed Light" panose="02000000000000000000" pitchFamily="2" charset="0"/>
              </a:rPr>
              <a:t>Постанова </a:t>
            </a:r>
            <a:r>
              <a:rPr lang="ru-RU" b="1" dirty="0" err="1">
                <a:solidFill>
                  <a:prstClr val="white"/>
                </a:solidFill>
                <a:latin typeface="Roboto Condensed Light" panose="02000000000000000000" pitchFamily="2" charset="0"/>
                <a:ea typeface="Roboto Condensed Light" panose="02000000000000000000" pitchFamily="2" charset="0"/>
              </a:rPr>
              <a:t>судової</a:t>
            </a:r>
            <a:r>
              <a:rPr lang="ru-RU" b="1" dirty="0">
                <a:solidFill>
                  <a:prstClr val="white"/>
                </a:solidFill>
                <a:latin typeface="Roboto Condensed Light" panose="02000000000000000000" pitchFamily="2" charset="0"/>
                <a:ea typeface="Roboto Condensed Light" panose="02000000000000000000" pitchFamily="2" charset="0"/>
              </a:rPr>
              <a:t> </a:t>
            </a:r>
            <a:r>
              <a:rPr lang="ru-RU" b="1" dirty="0" err="1">
                <a:solidFill>
                  <a:prstClr val="white"/>
                </a:solidFill>
                <a:latin typeface="Roboto Condensed Light" panose="02000000000000000000" pitchFamily="2" charset="0"/>
                <a:ea typeface="Roboto Condensed Light" panose="02000000000000000000" pitchFamily="2" charset="0"/>
              </a:rPr>
              <a:t>палати</a:t>
            </a:r>
            <a:r>
              <a:rPr lang="ru-RU" b="1" dirty="0">
                <a:solidFill>
                  <a:prstClr val="white"/>
                </a:solidFill>
                <a:latin typeface="Roboto Condensed Light" panose="02000000000000000000" pitchFamily="2" charset="0"/>
                <a:ea typeface="Roboto Condensed Light" panose="02000000000000000000" pitchFamily="2" charset="0"/>
              </a:rPr>
              <a:t> з </a:t>
            </a:r>
            <a:r>
              <a:rPr lang="ru-RU" b="1" dirty="0" err="1">
                <a:solidFill>
                  <a:prstClr val="white"/>
                </a:solidFill>
                <a:latin typeface="Roboto Condensed Light" panose="02000000000000000000" pitchFamily="2" charset="0"/>
                <a:ea typeface="Roboto Condensed Light" panose="02000000000000000000" pitchFamily="2" charset="0"/>
              </a:rPr>
              <a:t>розгляду</a:t>
            </a:r>
            <a:r>
              <a:rPr lang="ru-RU" b="1" dirty="0">
                <a:solidFill>
                  <a:prstClr val="white"/>
                </a:solidFill>
                <a:latin typeface="Roboto Condensed Light" panose="02000000000000000000" pitchFamily="2" charset="0"/>
                <a:ea typeface="Roboto Condensed Light" panose="02000000000000000000" pitchFamily="2" charset="0"/>
              </a:rPr>
              <a:t> справ про </a:t>
            </a:r>
            <a:r>
              <a:rPr lang="ru-RU" b="1" dirty="0" err="1">
                <a:solidFill>
                  <a:prstClr val="white"/>
                </a:solidFill>
                <a:latin typeface="Roboto Condensed Light" panose="02000000000000000000" pitchFamily="2" charset="0"/>
                <a:ea typeface="Roboto Condensed Light" panose="02000000000000000000" pitchFamily="2" charset="0"/>
              </a:rPr>
              <a:t>банкрутство</a:t>
            </a:r>
            <a:r>
              <a:rPr lang="ru-RU" b="1" dirty="0">
                <a:solidFill>
                  <a:prstClr val="white"/>
                </a:solidFill>
                <a:latin typeface="Roboto Condensed Light" panose="02000000000000000000" pitchFamily="2" charset="0"/>
                <a:ea typeface="Roboto Condensed Light" panose="02000000000000000000" pitchFamily="2" charset="0"/>
              </a:rPr>
              <a:t> КГС у </a:t>
            </a:r>
            <a:r>
              <a:rPr lang="ru-RU" b="1" dirty="0" err="1">
                <a:solidFill>
                  <a:prstClr val="white"/>
                </a:solidFill>
                <a:latin typeface="Roboto Condensed Light" panose="02000000000000000000" pitchFamily="2" charset="0"/>
                <a:ea typeface="Roboto Condensed Light" panose="02000000000000000000" pitchFamily="2" charset="0"/>
              </a:rPr>
              <a:t>складі</a:t>
            </a:r>
            <a:r>
              <a:rPr lang="ru-RU" b="1" dirty="0">
                <a:solidFill>
                  <a:prstClr val="white"/>
                </a:solidFill>
                <a:latin typeface="Roboto Condensed Light" panose="02000000000000000000" pitchFamily="2" charset="0"/>
                <a:ea typeface="Roboto Condensed Light" panose="02000000000000000000" pitchFamily="2" charset="0"/>
              </a:rPr>
              <a:t> ВС </a:t>
            </a:r>
            <a:r>
              <a:rPr lang="ru-RU" b="1" dirty="0" err="1">
                <a:solidFill>
                  <a:prstClr val="white"/>
                </a:solidFill>
                <a:latin typeface="Roboto Condensed Light" panose="02000000000000000000" pitchFamily="2" charset="0"/>
                <a:ea typeface="Roboto Condensed Light" panose="02000000000000000000" pitchFamily="2" charset="0"/>
              </a:rPr>
              <a:t>від</a:t>
            </a:r>
            <a:r>
              <a:rPr lang="ru-RU" b="1" dirty="0">
                <a:solidFill>
                  <a:prstClr val="white"/>
                </a:solidFill>
                <a:latin typeface="Roboto Condensed Light" panose="02000000000000000000" pitchFamily="2" charset="0"/>
                <a:ea typeface="Roboto Condensed Light" panose="02000000000000000000" pitchFamily="2" charset="0"/>
              </a:rPr>
              <a:t> 16.08.2023 у </a:t>
            </a:r>
            <a:r>
              <a:rPr lang="ru-RU" b="1" dirty="0" err="1">
                <a:solidFill>
                  <a:prstClr val="white"/>
                </a:solidFill>
                <a:latin typeface="Roboto Condensed Light" panose="02000000000000000000" pitchFamily="2" charset="0"/>
                <a:ea typeface="Roboto Condensed Light" panose="02000000000000000000" pitchFamily="2" charset="0"/>
              </a:rPr>
              <a:t>справі</a:t>
            </a:r>
            <a:r>
              <a:rPr lang="ru-RU" b="1" dirty="0">
                <a:solidFill>
                  <a:prstClr val="white"/>
                </a:solidFill>
                <a:latin typeface="Roboto Condensed Light" panose="02000000000000000000" pitchFamily="2" charset="0"/>
                <a:ea typeface="Roboto Condensed Light" panose="02000000000000000000" pitchFamily="2" charset="0"/>
              </a:rPr>
              <a:t> №  910/23952/15</a:t>
            </a:r>
          </a:p>
        </p:txBody>
      </p:sp>
    </p:spTree>
    <p:extLst>
      <p:ext uri="{BB962C8B-B14F-4D97-AF65-F5344CB8AC3E}">
        <p14:creationId xmlns:p14="http://schemas.microsoft.com/office/powerpoint/2010/main" val="417327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901861" y="1918262"/>
            <a:ext cx="10451939" cy="3255107"/>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60000" algn="just">
              <a:defRPr/>
            </a:pP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Позов</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i="1"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2000" b="1" i="1"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i="1"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звернення</a:t>
            </a:r>
            <a:r>
              <a:rPr lang="ru-RU" sz="2000" b="1" i="1"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i="1"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стягнення</a:t>
            </a:r>
            <a:r>
              <a:rPr lang="ru-RU" sz="2000" b="1" i="1"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 предмет </a:t>
            </a:r>
            <a:r>
              <a:rPr lang="ru-RU" sz="2000" b="1" i="1"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іпотеки</a:t>
            </a:r>
            <a:r>
              <a:rPr lang="ru-RU" sz="2000" b="1" i="1"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не є за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своєю</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суттю</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зверненням</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до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господарського</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суду, у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провадженні</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якого</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перебуває</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справа про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банкрутство</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отримання</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згоди</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реалізацію</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майна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2000" b="1"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 порядку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положень</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ч. 5 ст. 41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КУзПБ</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а тому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задоволення</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такого позову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матиме</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наслідком</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недотримання</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положень</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ч. 6 ст. 41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КУзПБ</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того,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задоволення</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забезпечених</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вимог</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кредиторів</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рахунок</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майна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яке є предметом </a:t>
            </a:r>
            <a:r>
              <a:rPr lang="ru-RU" sz="20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забезпечення</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здійснюється</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лише</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в межах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провадження</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у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справі</a:t>
            </a:r>
            <a:r>
              <a:rPr lang="ru-RU" sz="20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про </a:t>
            </a:r>
            <a:r>
              <a:rPr lang="ru-RU" sz="20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банкрутство</a:t>
            </a:r>
            <a:r>
              <a:rPr lang="ru-RU" sz="20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a:t>
            </a:r>
          </a:p>
        </p:txBody>
      </p:sp>
      <p:sp>
        <p:nvSpPr>
          <p:cNvPr id="7" name="TextBox 6">
            <a:extLst>
              <a:ext uri="{FF2B5EF4-FFF2-40B4-BE49-F238E27FC236}">
                <a16:creationId xmlns:a16="http://schemas.microsoft.com/office/drawing/2014/main" id="{B1EE3F44-FE1D-69BB-48CD-58F2DE1D6B0E}"/>
              </a:ext>
            </a:extLst>
          </p:cNvPr>
          <p:cNvSpPr txBox="1"/>
          <p:nvPr/>
        </p:nvSpPr>
        <p:spPr>
          <a:xfrm>
            <a:off x="273711" y="28809"/>
            <a:ext cx="11617570" cy="400110"/>
          </a:xfrm>
          <a:prstGeom prst="rect">
            <a:avLst/>
          </a:prstGeom>
          <a:noFill/>
        </p:spPr>
        <p:txBody>
          <a:bodyPr wrap="square" rtlCol="0">
            <a:spAutoFit/>
          </a:bodyPr>
          <a:lstStyle/>
          <a:p>
            <a:pPr algn="ctr"/>
            <a:r>
              <a:rPr lang="ru-RU" sz="2000" b="1" dirty="0" err="1" smtClean="0">
                <a:solidFill>
                  <a:srgbClr val="FFFF00"/>
                </a:solidFill>
                <a:latin typeface="Roboto Condensed Light" panose="02000000000000000000" pitchFamily="2" charset="0"/>
                <a:ea typeface="Roboto Condensed Light" panose="02000000000000000000" pitchFamily="2" charset="0"/>
              </a:rPr>
              <a:t>Щодо</a:t>
            </a:r>
            <a:r>
              <a:rPr lang="ru-RU" sz="2000" b="1" dirty="0" smtClean="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розгляду</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позовної</a:t>
            </a:r>
            <a:r>
              <a:rPr lang="ru-RU" sz="2000" b="1" dirty="0">
                <a:solidFill>
                  <a:srgbClr val="FFFF00"/>
                </a:solidFill>
                <a:latin typeface="Roboto Condensed Light" panose="02000000000000000000" pitchFamily="2" charset="0"/>
                <a:ea typeface="Roboto Condensed Light" panose="02000000000000000000" pitchFamily="2" charset="0"/>
              </a:rPr>
              <a:t> заяви про </a:t>
            </a:r>
            <a:r>
              <a:rPr lang="ru-RU" sz="2000" b="1" dirty="0" err="1">
                <a:solidFill>
                  <a:srgbClr val="FFFF00"/>
                </a:solidFill>
                <a:latin typeface="Roboto Condensed Light" panose="02000000000000000000" pitchFamily="2" charset="0"/>
                <a:ea typeface="Roboto Condensed Light" panose="02000000000000000000" pitchFamily="2" charset="0"/>
              </a:rPr>
              <a:t>звернення</a:t>
            </a:r>
            <a:r>
              <a:rPr lang="ru-RU" sz="2000" b="1" dirty="0">
                <a:solidFill>
                  <a:srgbClr val="FFFF00"/>
                </a:solidFill>
                <a:latin typeface="Roboto Condensed Light" panose="02000000000000000000" pitchFamily="2" charset="0"/>
                <a:ea typeface="Roboto Condensed Light" panose="02000000000000000000" pitchFamily="2" charset="0"/>
              </a:rPr>
              <a:t> </a:t>
            </a:r>
            <a:r>
              <a:rPr lang="ru-RU" sz="2000" b="1" dirty="0" err="1">
                <a:solidFill>
                  <a:srgbClr val="FFFF00"/>
                </a:solidFill>
                <a:latin typeface="Roboto Condensed Light" panose="02000000000000000000" pitchFamily="2" charset="0"/>
                <a:ea typeface="Roboto Condensed Light" panose="02000000000000000000" pitchFamily="2" charset="0"/>
              </a:rPr>
              <a:t>стягнення</a:t>
            </a:r>
            <a:r>
              <a:rPr lang="ru-RU" sz="2000" b="1" dirty="0">
                <a:solidFill>
                  <a:srgbClr val="FFFF00"/>
                </a:solidFill>
                <a:latin typeface="Roboto Condensed Light" panose="02000000000000000000" pitchFamily="2" charset="0"/>
                <a:ea typeface="Roboto Condensed Light" panose="02000000000000000000" pitchFamily="2" charset="0"/>
              </a:rPr>
              <a:t> на предмет </a:t>
            </a:r>
            <a:r>
              <a:rPr lang="ru-RU" sz="2000" b="1" dirty="0" err="1">
                <a:solidFill>
                  <a:srgbClr val="FFFF00"/>
                </a:solidFill>
                <a:latin typeface="Roboto Condensed Light" panose="02000000000000000000" pitchFamily="2" charset="0"/>
                <a:ea typeface="Roboto Condensed Light" panose="02000000000000000000" pitchFamily="2" charset="0"/>
              </a:rPr>
              <a:t>іпотеки</a:t>
            </a:r>
            <a:endParaRPr lang="ru-RU" sz="2000"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519896" y="684655"/>
            <a:ext cx="11215868" cy="70039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uk-UA" sz="2000" b="1" dirty="0">
                <a:solidFill>
                  <a:prstClr val="white"/>
                </a:solidFill>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04.10.2023 у справі </a:t>
            </a:r>
            <a:r>
              <a:rPr lang="uk-UA" sz="2000" b="1" dirty="0" smtClean="0">
                <a:solidFill>
                  <a:prstClr val="white"/>
                </a:solidFill>
                <a:latin typeface="Roboto Condensed Light" panose="02000000000000000000" pitchFamily="2" charset="0"/>
                <a:ea typeface="Roboto Condensed Light" panose="02000000000000000000" pitchFamily="2" charset="0"/>
              </a:rPr>
              <a:t>                  № </a:t>
            </a:r>
            <a:r>
              <a:rPr lang="uk-UA" sz="2000" b="1" dirty="0">
                <a:solidFill>
                  <a:prstClr val="white"/>
                </a:solidFill>
                <a:latin typeface="Roboto Condensed Light" panose="02000000000000000000" pitchFamily="2" charset="0"/>
                <a:ea typeface="Roboto Condensed Light" panose="02000000000000000000" pitchFamily="2" charset="0"/>
              </a:rPr>
              <a:t>910/20057/16</a:t>
            </a:r>
          </a:p>
        </p:txBody>
      </p:sp>
    </p:spTree>
    <p:extLst>
      <p:ext uri="{BB962C8B-B14F-4D97-AF65-F5344CB8AC3E}">
        <p14:creationId xmlns:p14="http://schemas.microsoft.com/office/powerpoint/2010/main" val="2783287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213690" y="6183855"/>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p>
        </p:txBody>
      </p:sp>
      <p:sp>
        <p:nvSpPr>
          <p:cNvPr id="6" name="Місце для нижнього колонтитула 5"/>
          <p:cNvSpPr>
            <a:spLocks noGrp="1"/>
          </p:cNvSpPr>
          <p:nvPr>
            <p:ph type="ftr" sz="quarter" idx="11"/>
          </p:nvPr>
        </p:nvSpPr>
        <p:spPr>
          <a:xfrm>
            <a:off x="2472827" y="6308718"/>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13690" y="1403007"/>
            <a:ext cx="11823981" cy="4476802"/>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60000" algn="just">
              <a:defRPr/>
            </a:pPr>
            <a:r>
              <a:rPr lang="ru-RU" sz="1600" dirty="0"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Банк</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який</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не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був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учасником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вважає</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його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рахунок</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як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іпотекодержателя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заставодержателя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переможець</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покупець</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набув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право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власності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заставне</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майно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яке не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міг</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набути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зокрема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тому,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не є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добросовісним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набувачем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ураховуючи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його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пов'язаність</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із</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боржником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була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зупинена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дія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ухвали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суду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першої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інстанції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від</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8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серпня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2019 року,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згідно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якою</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цей</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суд,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зокрема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надав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згоду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 продаж заставного майна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(в)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діяла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судова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заборона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ліквідатору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біржі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вчиняти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дії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у </a:t>
            </a:r>
            <a:r>
              <a:rPr lang="ru-RU" sz="1600" dirty="0" err="1"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справі</a:t>
            </a:r>
            <a:r>
              <a:rPr lang="ru-RU" sz="1600" dirty="0"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 </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914/2618/16 з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проведення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 продажу та/</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або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у будь-</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який</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спосіб</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здійснювати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заходи з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реалізації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відчуження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заставного майна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є предметом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забезпечувальних</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договорів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(г)</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ліквідатору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біржі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було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відомо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про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наявність</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судової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заборони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вчиняти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дії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проведення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 продажу заставного майна;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(ґ)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ліквідатор</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діяв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недобросовісно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коли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визначив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для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подання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заявок особами,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зацікавлені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в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придбанні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майна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нерозумний</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строк і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встановив</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нерозумну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початкову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вартість</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запропонованого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до продажу 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заставного майна за лотом N 1. За таких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обставин</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враховуючи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те,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банк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був</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іпотеко</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заставодержателем</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і не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отримав</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належного</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задоволення</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своїх</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вимог</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за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забезпечувальними</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договорами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позивач</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може</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обґрунтовувати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вчинені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правочини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зокрема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підписаний</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боржником</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із</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переможцем</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покупцем</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договір</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купівлі</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-продажу, не могли бути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достатньою</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правовою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підставою</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для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набуття</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заставного майна таким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переможцем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А тому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вправі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враховуючи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вимоги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ч. 2 та ч. 3 ст. 264 ЦК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України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цих</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спірних</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правовідносинах</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витребувати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в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інтересах</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заставне</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майно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переможця</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на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підставі</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ст. 1212 ЦК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України</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разі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це</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майно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буде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відчужене</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третій</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особі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витребувати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його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від</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неї</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підставі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ст. ст. 387, 388 ЦК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України</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Для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цього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немає</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потреби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окремо</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оскаржувати</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результати</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договір</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u="sng"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купівлі</a:t>
            </a:r>
            <a:r>
              <a:rPr lang="ru-RU" sz="16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-продажу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яким</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оформлений продаж заставного майна на </a:t>
            </a:r>
            <a:r>
              <a:rPr lang="ru-RU" sz="1600" dirty="0" err="1"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аукціоні</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a:t>
            </a:r>
            <a:r>
              <a:rPr lang="ru-RU" sz="1600" dirty="0"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У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цьому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зв'язку</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Велика Палата Верховного Суду </a:t>
            </a:r>
            <a:r>
              <a:rPr lang="ru-RU" sz="1600" dirty="0" err="1" smtClean="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виснувала</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dirty="0" err="1">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600" dirty="0">
                <a:solidFill>
                  <a:prstClr val="white"/>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позовні</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вимоги</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про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визнання</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недійсними</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результатів</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аукціону</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та договору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купівлі</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-продажу у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спірних</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правовідносинах</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не є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ефективними</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способами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захисту</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600" b="1" dirty="0" err="1">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інтересу</a:t>
            </a:r>
            <a:r>
              <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та права </a:t>
            </a:r>
            <a:r>
              <a:rPr lang="ru-RU" sz="1600" b="1" dirty="0" err="1" smtClean="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позивача</a:t>
            </a:r>
            <a:r>
              <a:rPr lang="ru-RU" sz="1600" b="1" dirty="0" smtClean="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a:t>
            </a:r>
            <a:endParaRPr lang="ru-RU" sz="16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255371" y="-17517"/>
            <a:ext cx="11617570" cy="923330"/>
          </a:xfrm>
          <a:prstGeom prst="rect">
            <a:avLst/>
          </a:prstGeom>
          <a:noFill/>
        </p:spPr>
        <p:txBody>
          <a:bodyPr wrap="square" rtlCol="0">
            <a:spAutoFit/>
          </a:bodyPr>
          <a:lstStyle/>
          <a:p>
            <a:pPr algn="ctr"/>
            <a:r>
              <a:rPr lang="ru-RU" b="1" dirty="0" err="1" smtClean="0">
                <a:solidFill>
                  <a:srgbClr val="FFFF00"/>
                </a:solidFill>
                <a:latin typeface="Roboto Condensed Light" panose="02000000000000000000" pitchFamily="2" charset="0"/>
                <a:ea typeface="Roboto Condensed Light" panose="02000000000000000000" pitchFamily="2" charset="0"/>
              </a:rPr>
              <a:t>Щодо</a:t>
            </a:r>
            <a:r>
              <a:rPr lang="ru-RU" b="1" dirty="0" smtClean="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неефективності</a:t>
            </a:r>
            <a:r>
              <a:rPr lang="ru-RU" b="1" dirty="0">
                <a:solidFill>
                  <a:srgbClr val="FFFF00"/>
                </a:solidFill>
                <a:latin typeface="Roboto Condensed Light" panose="02000000000000000000" pitchFamily="2" charset="0"/>
                <a:ea typeface="Roboto Condensed Light" panose="02000000000000000000" pitchFamily="2" charset="0"/>
              </a:rPr>
              <a:t> такого способу </a:t>
            </a:r>
            <a:r>
              <a:rPr lang="ru-RU" b="1" dirty="0" err="1">
                <a:solidFill>
                  <a:srgbClr val="FFFF00"/>
                </a:solidFill>
                <a:latin typeface="Roboto Condensed Light" panose="02000000000000000000" pitchFamily="2" charset="0"/>
                <a:ea typeface="Roboto Condensed Light" panose="02000000000000000000" pitchFamily="2" charset="0"/>
              </a:rPr>
              <a:t>захисту</a:t>
            </a:r>
            <a:r>
              <a:rPr lang="ru-RU" b="1" dirty="0">
                <a:solidFill>
                  <a:srgbClr val="FFFF00"/>
                </a:solidFill>
                <a:latin typeface="Roboto Condensed Light" panose="02000000000000000000" pitchFamily="2" charset="0"/>
                <a:ea typeface="Roboto Condensed Light" panose="02000000000000000000" pitchFamily="2" charset="0"/>
              </a:rPr>
              <a:t> як </a:t>
            </a:r>
            <a:r>
              <a:rPr lang="ru-RU" b="1" dirty="0" err="1">
                <a:solidFill>
                  <a:srgbClr val="FFFF00"/>
                </a:solidFill>
                <a:latin typeface="Roboto Condensed Light" panose="02000000000000000000" pitchFamily="2" charset="0"/>
                <a:ea typeface="Roboto Condensed Light" panose="02000000000000000000" pitchFamily="2" charset="0"/>
              </a:rPr>
              <a:t>визнання</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недійсним</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аукціону</a:t>
            </a:r>
            <a:r>
              <a:rPr lang="ru-RU" b="1" dirty="0">
                <a:solidFill>
                  <a:srgbClr val="FFFF00"/>
                </a:solidFill>
                <a:latin typeface="Roboto Condensed Light" panose="02000000000000000000" pitchFamily="2" charset="0"/>
                <a:ea typeface="Roboto Condensed Light" panose="02000000000000000000" pitchFamily="2" charset="0"/>
              </a:rPr>
              <a:t> та </a:t>
            </a:r>
            <a:r>
              <a:rPr lang="ru-RU" b="1" dirty="0" err="1">
                <a:solidFill>
                  <a:srgbClr val="FFFF00"/>
                </a:solidFill>
                <a:latin typeface="Roboto Condensed Light" panose="02000000000000000000" pitchFamily="2" charset="0"/>
                <a:ea typeface="Roboto Condensed Light" panose="02000000000000000000" pitchFamily="2" charset="0"/>
              </a:rPr>
              <a:t>визнання</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недійсними</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правочинів</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вчинених</a:t>
            </a:r>
            <a:r>
              <a:rPr lang="ru-RU" b="1" dirty="0">
                <a:solidFill>
                  <a:srgbClr val="FFFF00"/>
                </a:solidFill>
                <a:latin typeface="Roboto Condensed Light" panose="02000000000000000000" pitchFamily="2" charset="0"/>
                <a:ea typeface="Roboto Condensed Light" panose="02000000000000000000" pitchFamily="2" charset="0"/>
              </a:rPr>
              <a:t> за результатами </a:t>
            </a:r>
            <a:r>
              <a:rPr lang="ru-RU" b="1" dirty="0" err="1">
                <a:solidFill>
                  <a:srgbClr val="FFFF00"/>
                </a:solidFill>
                <a:latin typeface="Roboto Condensed Light" panose="02000000000000000000" pitchFamily="2" charset="0"/>
                <a:ea typeface="Roboto Condensed Light" panose="02000000000000000000" pitchFamily="2" charset="0"/>
              </a:rPr>
              <a:t>аукціону</a:t>
            </a:r>
            <a:r>
              <a:rPr lang="ru-RU" b="1" dirty="0">
                <a:solidFill>
                  <a:srgbClr val="FFFF00"/>
                </a:solidFill>
                <a:latin typeface="Roboto Condensed Light" panose="02000000000000000000" pitchFamily="2" charset="0"/>
                <a:ea typeface="Roboto Condensed Light" panose="02000000000000000000" pitchFamily="2" charset="0"/>
              </a:rPr>
              <a:t> з продажу майна </a:t>
            </a:r>
            <a:r>
              <a:rPr lang="ru-RU" b="1" dirty="0" err="1">
                <a:solidFill>
                  <a:srgbClr val="FFFF00"/>
                </a:solidFill>
                <a:latin typeface="Roboto Condensed Light" panose="02000000000000000000" pitchFamily="2" charset="0"/>
                <a:ea typeface="Roboto Condensed Light" panose="02000000000000000000" pitchFamily="2" charset="0"/>
              </a:rPr>
              <a:t>банкрута</a:t>
            </a:r>
            <a:r>
              <a:rPr lang="ru-RU" b="1" dirty="0">
                <a:solidFill>
                  <a:srgbClr val="FFFF00"/>
                </a:solidFill>
                <a:latin typeface="Roboto Condensed Light" panose="02000000000000000000" pitchFamily="2" charset="0"/>
                <a:ea typeface="Roboto Condensed Light" panose="02000000000000000000" pitchFamily="2" charset="0"/>
              </a:rPr>
              <a:t> за </a:t>
            </a:r>
            <a:r>
              <a:rPr lang="ru-RU" b="1" dirty="0" err="1">
                <a:solidFill>
                  <a:srgbClr val="FFFF00"/>
                </a:solidFill>
                <a:latin typeface="Roboto Condensed Light" panose="02000000000000000000" pitchFamily="2" charset="0"/>
                <a:ea typeface="Roboto Condensed Light" panose="02000000000000000000" pitchFamily="2" charset="0"/>
              </a:rPr>
              <a:t>позовом</a:t>
            </a:r>
            <a:r>
              <a:rPr lang="ru-RU" b="1" dirty="0">
                <a:solidFill>
                  <a:srgbClr val="FFFF00"/>
                </a:solidFill>
                <a:latin typeface="Roboto Condensed Light" panose="02000000000000000000" pitchFamily="2" charset="0"/>
                <a:ea typeface="Roboto Condensed Light" panose="02000000000000000000" pitchFamily="2" charset="0"/>
              </a:rPr>
              <a:t> особи, яка не є кредитором </a:t>
            </a:r>
            <a:r>
              <a:rPr lang="ru-RU" b="1" dirty="0" err="1">
                <a:solidFill>
                  <a:srgbClr val="FFFF00"/>
                </a:solidFill>
                <a:latin typeface="Roboto Condensed Light" panose="02000000000000000000" pitchFamily="2" charset="0"/>
                <a:ea typeface="Roboto Condensed Light" panose="02000000000000000000" pitchFamily="2" charset="0"/>
              </a:rPr>
              <a:t>боржника</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однак</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вважає</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що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її</a:t>
            </a:r>
            <a:r>
              <a:rPr lang="ru-RU" b="1" dirty="0">
                <a:solidFill>
                  <a:srgbClr val="FFFF00"/>
                </a:solidFill>
                <a:latin typeface="Roboto Condensed Light" panose="02000000000000000000" pitchFamily="2" charset="0"/>
                <a:ea typeface="Roboto Condensed Light" panose="02000000000000000000" pitchFamily="2" charset="0"/>
              </a:rPr>
              <a:t> право порушено </a:t>
            </a:r>
            <a:r>
              <a:rPr lang="ru-RU" b="1" dirty="0" err="1">
                <a:solidFill>
                  <a:srgbClr val="FFFF00"/>
                </a:solidFill>
                <a:latin typeface="Roboto Condensed Light" panose="02000000000000000000" pitchFamily="2" charset="0"/>
                <a:ea typeface="Roboto Condensed Light" panose="02000000000000000000" pitchFamily="2" charset="0"/>
              </a:rPr>
              <a:t>внаслідок</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безпідставного</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недопущення</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її</a:t>
            </a:r>
            <a:r>
              <a:rPr lang="ru-RU" b="1" dirty="0">
                <a:solidFill>
                  <a:srgbClr val="FFFF00"/>
                </a:solidFill>
                <a:latin typeface="Roboto Condensed Light" panose="02000000000000000000" pitchFamily="2" charset="0"/>
                <a:ea typeface="Roboto Condensed Light" panose="02000000000000000000" pitchFamily="2" charset="0"/>
              </a:rPr>
              <a:t> до </a:t>
            </a:r>
            <a:r>
              <a:rPr lang="ru-RU" b="1" dirty="0" err="1">
                <a:solidFill>
                  <a:srgbClr val="FFFF00"/>
                </a:solidFill>
                <a:latin typeface="Roboto Condensed Light" panose="02000000000000000000" pitchFamily="2" charset="0"/>
                <a:ea typeface="Roboto Condensed Light" panose="02000000000000000000" pitchFamily="2" charset="0"/>
              </a:rPr>
              <a:t>участі</a:t>
            </a:r>
            <a:r>
              <a:rPr lang="ru-RU" b="1" dirty="0">
                <a:solidFill>
                  <a:srgbClr val="FFFF00"/>
                </a:solidFill>
                <a:latin typeface="Roboto Condensed Light" panose="02000000000000000000" pitchFamily="2" charset="0"/>
                <a:ea typeface="Roboto Condensed Light" panose="02000000000000000000" pitchFamily="2" charset="0"/>
              </a:rPr>
              <a:t> в </a:t>
            </a:r>
            <a:r>
              <a:rPr lang="ru-RU" b="1" dirty="0" err="1">
                <a:solidFill>
                  <a:srgbClr val="FFFF00"/>
                </a:solidFill>
                <a:latin typeface="Roboto Condensed Light" panose="02000000000000000000" pitchFamily="2" charset="0"/>
                <a:ea typeface="Roboto Condensed Light" panose="02000000000000000000" pitchFamily="2" charset="0"/>
              </a:rPr>
              <a:t>аукціоні</a:t>
            </a:r>
            <a:endParaRPr lang="ru-RU" b="1" dirty="0">
              <a:solidFill>
                <a:srgbClr val="FFFF00"/>
              </a:solidFill>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23380" y="908753"/>
            <a:ext cx="11481551" cy="403679"/>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ru-RU" b="1" dirty="0" smtClean="0">
                <a:solidFill>
                  <a:prstClr val="white"/>
                </a:solidFill>
                <a:latin typeface="Roboto Condensed Light" panose="02000000000000000000" pitchFamily="2" charset="0"/>
                <a:ea typeface="Roboto Condensed Light" panose="02000000000000000000" pitchFamily="2" charset="0"/>
              </a:rPr>
              <a:t>Постанова </a:t>
            </a:r>
            <a:r>
              <a:rPr lang="ru-RU" b="1" dirty="0" err="1">
                <a:solidFill>
                  <a:prstClr val="white"/>
                </a:solidFill>
                <a:latin typeface="Roboto Condensed Light" panose="02000000000000000000" pitchFamily="2" charset="0"/>
                <a:ea typeface="Roboto Condensed Light" panose="02000000000000000000" pitchFamily="2" charset="0"/>
              </a:rPr>
              <a:t>Великої</a:t>
            </a:r>
            <a:r>
              <a:rPr lang="ru-RU" b="1" dirty="0">
                <a:solidFill>
                  <a:prstClr val="white"/>
                </a:solidFill>
                <a:latin typeface="Roboto Condensed Light" panose="02000000000000000000" pitchFamily="2" charset="0"/>
                <a:ea typeface="Roboto Condensed Light" panose="02000000000000000000" pitchFamily="2" charset="0"/>
              </a:rPr>
              <a:t> </a:t>
            </a:r>
            <a:r>
              <a:rPr lang="ru-RU" b="1" dirty="0" err="1">
                <a:solidFill>
                  <a:prstClr val="white"/>
                </a:solidFill>
                <a:latin typeface="Roboto Condensed Light" panose="02000000000000000000" pitchFamily="2" charset="0"/>
                <a:ea typeface="Roboto Condensed Light" panose="02000000000000000000" pitchFamily="2" charset="0"/>
              </a:rPr>
              <a:t>Палати</a:t>
            </a:r>
            <a:r>
              <a:rPr lang="ru-RU" b="1" dirty="0">
                <a:solidFill>
                  <a:prstClr val="white"/>
                </a:solidFill>
                <a:latin typeface="Roboto Condensed Light" panose="02000000000000000000" pitchFamily="2" charset="0"/>
                <a:ea typeface="Roboto Condensed Light" panose="02000000000000000000" pitchFamily="2" charset="0"/>
              </a:rPr>
              <a:t> Верховного Суду </a:t>
            </a:r>
            <a:r>
              <a:rPr lang="ru-RU" b="1" dirty="0" err="1">
                <a:solidFill>
                  <a:prstClr val="white"/>
                </a:solidFill>
                <a:latin typeface="Roboto Condensed Light" panose="02000000000000000000" pitchFamily="2" charset="0"/>
                <a:ea typeface="Roboto Condensed Light" panose="02000000000000000000" pitchFamily="2" charset="0"/>
              </a:rPr>
              <a:t>від</a:t>
            </a:r>
            <a:r>
              <a:rPr lang="ru-RU" b="1" dirty="0">
                <a:solidFill>
                  <a:prstClr val="white"/>
                </a:solidFill>
                <a:latin typeface="Roboto Condensed Light" panose="02000000000000000000" pitchFamily="2" charset="0"/>
                <a:ea typeface="Roboto Condensed Light" panose="02000000000000000000" pitchFamily="2" charset="0"/>
              </a:rPr>
              <a:t> 06.07.2022 у </a:t>
            </a:r>
            <a:r>
              <a:rPr lang="ru-RU" b="1" dirty="0" err="1">
                <a:solidFill>
                  <a:prstClr val="white"/>
                </a:solidFill>
                <a:latin typeface="Roboto Condensed Light" panose="02000000000000000000" pitchFamily="2" charset="0"/>
                <a:ea typeface="Roboto Condensed Light" panose="02000000000000000000" pitchFamily="2" charset="0"/>
              </a:rPr>
              <a:t>справі</a:t>
            </a:r>
            <a:r>
              <a:rPr lang="ru-RU" b="1" dirty="0">
                <a:solidFill>
                  <a:prstClr val="white"/>
                </a:solidFill>
                <a:latin typeface="Roboto Condensed Light" panose="02000000000000000000" pitchFamily="2" charset="0"/>
                <a:ea typeface="Roboto Condensed Light" panose="02000000000000000000" pitchFamily="2" charset="0"/>
              </a:rPr>
              <a:t> N 914/2618/16 </a:t>
            </a:r>
            <a:endParaRPr lang="uk-UA" b="1" dirty="0">
              <a:solidFill>
                <a:prstClr val="white"/>
              </a:solidFill>
              <a:latin typeface="Roboto Condensed Light" panose="02000000000000000000" pitchFamily="2" charset="0"/>
              <a:ea typeface="Roboto Condensed Light" panose="02000000000000000000" pitchFamily="2" charset="0"/>
            </a:endParaRPr>
          </a:p>
        </p:txBody>
      </p:sp>
      <p:sp>
        <p:nvSpPr>
          <p:cNvPr id="5" name="Прямокутник 4"/>
          <p:cNvSpPr/>
          <p:nvPr/>
        </p:nvSpPr>
        <p:spPr>
          <a:xfrm>
            <a:off x="255371" y="5923122"/>
            <a:ext cx="11355304" cy="338554"/>
          </a:xfrm>
          <a:prstGeom prst="rect">
            <a:avLst/>
          </a:prstGeom>
        </p:spPr>
        <p:txBody>
          <a:bodyPr wrap="square">
            <a:spAutoFit/>
          </a:bodyPr>
          <a:lstStyle/>
          <a:p>
            <a:r>
              <a:rPr lang="uk-UA" sz="1600" b="1" dirty="0">
                <a:solidFill>
                  <a:srgbClr val="FF0000"/>
                </a:solidFill>
                <a:latin typeface="Roboto Condensed Light" panose="02000000000000000000" pitchFamily="2" charset="0"/>
                <a:ea typeface="Roboto Condensed Light" panose="02000000000000000000" pitchFamily="2" charset="0"/>
              </a:rPr>
              <a:t>Справа № </a:t>
            </a:r>
            <a:r>
              <a:rPr lang="uk-UA" sz="1600" b="1" dirty="0" smtClean="0">
                <a:solidFill>
                  <a:srgbClr val="FF0000"/>
                </a:solidFill>
                <a:latin typeface="Roboto Condensed Light" panose="02000000000000000000" pitchFamily="2" charset="0"/>
                <a:ea typeface="Roboto Condensed Light" panose="02000000000000000000" pitchFamily="2" charset="0"/>
              </a:rPr>
              <a:t>910/2592/19 </a:t>
            </a:r>
            <a:r>
              <a:rPr lang="uk-UA" sz="1600" b="1" dirty="0" smtClean="0">
                <a:solidFill>
                  <a:prstClr val="white"/>
                </a:solidFill>
                <a:latin typeface="Roboto Condensed Light" panose="02000000000000000000" pitchFamily="2" charset="0"/>
                <a:ea typeface="Roboto Condensed Light" panose="02000000000000000000" pitchFamily="2" charset="0"/>
              </a:rPr>
              <a:t>- </a:t>
            </a:r>
            <a:r>
              <a:rPr lang="uk-UA" sz="1600" b="1" dirty="0">
                <a:solidFill>
                  <a:prstClr val="white"/>
                </a:solidFill>
                <a:latin typeface="Roboto Condensed Light" panose="02000000000000000000" pitchFamily="2" charset="0"/>
                <a:ea typeface="Roboto Condensed Light" panose="02000000000000000000" pitchFamily="2" charset="0"/>
              </a:rPr>
              <a:t>щодо відступу від висновку в справі № </a:t>
            </a:r>
            <a:r>
              <a:rPr lang="ru-RU" sz="1600" b="1" dirty="0">
                <a:solidFill>
                  <a:prstClr val="white"/>
                </a:solidFill>
                <a:latin typeface="Roboto Condensed Light" panose="02000000000000000000" pitchFamily="2" charset="0"/>
                <a:ea typeface="Roboto Condensed Light" panose="02000000000000000000" pitchFamily="2" charset="0"/>
              </a:rPr>
              <a:t>914/2618/16</a:t>
            </a:r>
            <a:r>
              <a:rPr lang="uk-UA" sz="1600" b="1" dirty="0" smtClean="0">
                <a:solidFill>
                  <a:prstClr val="white"/>
                </a:solidFill>
                <a:latin typeface="Roboto Condensed Light" panose="02000000000000000000" pitchFamily="2" charset="0"/>
                <a:ea typeface="Roboto Condensed Light" panose="02000000000000000000" pitchFamily="2" charset="0"/>
              </a:rPr>
              <a:t> </a:t>
            </a:r>
            <a:r>
              <a:rPr lang="uk-UA" sz="1600" dirty="0">
                <a:solidFill>
                  <a:prstClr val="white"/>
                </a:solidFill>
                <a:latin typeface="Roboto Condensed Light" panose="02000000000000000000" pitchFamily="2" charset="0"/>
                <a:ea typeface="Roboto Condensed Light" panose="02000000000000000000" pitchFamily="2" charset="0"/>
              </a:rPr>
              <a:t>– перебуває </a:t>
            </a:r>
            <a:r>
              <a:rPr lang="uk-UA" sz="1600" b="1" dirty="0">
                <a:solidFill>
                  <a:prstClr val="white"/>
                </a:solidFill>
                <a:latin typeface="Roboto Condensed Light" panose="02000000000000000000" pitchFamily="2" charset="0"/>
                <a:ea typeface="Roboto Condensed Light" panose="02000000000000000000" pitchFamily="2" charset="0"/>
              </a:rPr>
              <a:t>на розгляді Великої Палати  Верховного Суду</a:t>
            </a:r>
            <a:r>
              <a:rPr lang="ru-RU" sz="1600" b="1" dirty="0">
                <a:solidFill>
                  <a:prstClr val="white"/>
                </a:solidFill>
                <a:latin typeface="Roboto Condensed Light" panose="02000000000000000000" pitchFamily="2" charset="0"/>
                <a:ea typeface="Roboto Condensed Light" panose="02000000000000000000" pitchFamily="2" charset="0"/>
              </a:rPr>
              <a:t>.</a:t>
            </a:r>
            <a:endParaRPr lang="uk-UA" dirty="0"/>
          </a:p>
        </p:txBody>
      </p:sp>
    </p:spTree>
    <p:extLst>
      <p:ext uri="{BB962C8B-B14F-4D97-AF65-F5344CB8AC3E}">
        <p14:creationId xmlns:p14="http://schemas.microsoft.com/office/powerpoint/2010/main" val="40517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576585" y="588650"/>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smtClean="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i="1" dirty="0">
              <a:latin typeface="Roboto Condensed Light" panose="02000000000000000000" pitchFamily="2" charset="0"/>
              <a:ea typeface="Roboto Condensed Light" panose="02000000000000000000" pitchFamily="2" charset="0"/>
            </a:endParaRPr>
          </a:p>
          <a:p>
            <a:pPr algn="just"/>
            <a:r>
              <a:rPr lang="uk-UA" sz="2000" b="1" dirty="0" smtClean="0">
                <a:solidFill>
                  <a:schemeClr val="bg1"/>
                </a:solidFill>
                <a:latin typeface="Roboto Condensed Light" panose="02000000000000000000" pitchFamily="2" charset="0"/>
                <a:ea typeface="Roboto Condensed Light" panose="02000000000000000000" pitchFamily="2" charset="0"/>
              </a:rPr>
              <a:t>1) Притягнення </a:t>
            </a:r>
            <a:r>
              <a:rPr lang="uk-UA" sz="2000" b="1" dirty="0">
                <a:solidFill>
                  <a:schemeClr val="bg1"/>
                </a:solidFill>
                <a:latin typeface="Roboto Condensed Light" panose="02000000000000000000" pitchFamily="2" charset="0"/>
                <a:ea typeface="Roboto Condensed Light" panose="02000000000000000000" pitchFamily="2" charset="0"/>
              </a:rPr>
              <a:t>до субсидіарної </a:t>
            </a:r>
            <a:r>
              <a:rPr lang="uk-UA" sz="2000" b="1" dirty="0" smtClean="0">
                <a:solidFill>
                  <a:schemeClr val="bg1"/>
                </a:solidFill>
                <a:latin typeface="Roboto Condensed Light" panose="02000000000000000000" pitchFamily="2" charset="0"/>
                <a:ea typeface="Roboto Condensed Light" panose="02000000000000000000" pitchFamily="2" charset="0"/>
              </a:rPr>
              <a:t>відповідальності </a:t>
            </a:r>
            <a:r>
              <a:rPr lang="uk-UA" sz="2000" b="1" dirty="0">
                <a:solidFill>
                  <a:schemeClr val="bg1"/>
                </a:solidFill>
                <a:latin typeface="Roboto Condensed Light" panose="02000000000000000000" pitchFamily="2" charset="0"/>
                <a:ea typeface="Roboto Condensed Light" panose="02000000000000000000" pitchFamily="2" charset="0"/>
              </a:rPr>
              <a:t>у справах про </a:t>
            </a:r>
            <a:r>
              <a:rPr lang="uk-UA" sz="2000" b="1" dirty="0" smtClean="0">
                <a:solidFill>
                  <a:schemeClr val="bg1"/>
                </a:solidFill>
                <a:latin typeface="Roboto Condensed Light" panose="02000000000000000000" pitchFamily="2" charset="0"/>
                <a:ea typeface="Roboto Condensed Light" panose="02000000000000000000" pitchFamily="2" charset="0"/>
              </a:rPr>
              <a:t>банкрутство</a:t>
            </a:r>
            <a:r>
              <a:rPr lang="uk-UA" b="1" dirty="0" smtClean="0">
                <a:solidFill>
                  <a:schemeClr val="bg1"/>
                </a:solidFill>
                <a:latin typeface="Roboto Condensed Light" panose="02000000000000000000" pitchFamily="2" charset="0"/>
                <a:ea typeface="Roboto Condensed Light" panose="02000000000000000000" pitchFamily="2" charset="0"/>
              </a:rPr>
              <a:t>.</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endParaRPr lang="ru-RU"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131372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391390" y="850392"/>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smtClean="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i="1" dirty="0">
              <a:latin typeface="Roboto Condensed Light" panose="02000000000000000000" pitchFamily="2" charset="0"/>
              <a:ea typeface="Roboto Condensed Light" panose="02000000000000000000" pitchFamily="2" charset="0"/>
            </a:endParaRPr>
          </a:p>
          <a:p>
            <a:pPr algn="just"/>
            <a:r>
              <a:rPr lang="uk-UA" sz="2000" b="1" dirty="0">
                <a:solidFill>
                  <a:schemeClr val="bg1"/>
                </a:solidFill>
                <a:latin typeface="Roboto Condensed Light" panose="02000000000000000000" pitchFamily="2" charset="0"/>
                <a:ea typeface="Roboto Condensed Light" panose="02000000000000000000" pitchFamily="2" charset="0"/>
              </a:rPr>
              <a:t>4</a:t>
            </a:r>
            <a:r>
              <a:rPr lang="uk-UA" sz="2000" b="1" dirty="0" smtClean="0">
                <a:solidFill>
                  <a:schemeClr val="bg1"/>
                </a:solidFill>
                <a:latin typeface="Roboto Condensed Light" panose="02000000000000000000" pitchFamily="2" charset="0"/>
                <a:ea typeface="Roboto Condensed Light" panose="02000000000000000000" pitchFamily="2" charset="0"/>
              </a:rPr>
              <a:t>) Проблемні питання.</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endParaRPr lang="ru-RU"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771771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03231" y="6212026"/>
            <a:ext cx="8815753" cy="385595"/>
          </a:xfrm>
        </p:spPr>
        <p:txBody>
          <a:bodyPr/>
          <a:lstStyle/>
          <a:p>
            <a:r>
              <a:rPr lang="uk-UA" sz="1200"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a:t>
            </a:r>
            <a:r>
              <a:rPr lang="uk-UA" sz="1200" dirty="0" smtClean="0">
                <a:solidFill>
                  <a:schemeClr val="bg1"/>
                </a:solidFill>
                <a:latin typeface="Roboto Condensed Light" panose="02000000000000000000" pitchFamily="2" charset="0"/>
                <a:ea typeface="Roboto Condensed Light" panose="02000000000000000000" pitchFamily="2" charset="0"/>
              </a:rPr>
              <a:t>банкрутство. Регулювання статусу забезпечених кредиторів.</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391390" y="1365576"/>
            <a:ext cx="11118239" cy="440451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0" u="none" strike="noStrike" baseline="0" dirty="0" smtClean="0">
                <a:solidFill>
                  <a:srgbClr val="FFFF00"/>
                </a:solidFill>
                <a:latin typeface="Roboto Condensed Light" panose="02000000000000000000" pitchFamily="2" charset="0"/>
              </a:rPr>
              <a:t>Проблемні питання</a:t>
            </a:r>
            <a:endParaRPr lang="uk-UA" sz="2400" b="1" i="0" u="none" strike="noStrike" baseline="0" dirty="0">
              <a:solidFill>
                <a:srgbClr val="FFFF00"/>
              </a:solidFill>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smtClean="0">
              <a:solidFill>
                <a:schemeClr val="bg1"/>
              </a:solidFill>
              <a:latin typeface="Roboto Condensed Light" panose="02000000000000000000" pitchFamily="2" charset="0"/>
            </a:endParaRPr>
          </a:p>
          <a:p>
            <a:pPr algn="just"/>
            <a:endParaRPr lang="uk-UA" sz="2000" b="1" i="0" u="none" strike="noStrike" baseline="0" dirty="0">
              <a:solidFill>
                <a:schemeClr val="bg1"/>
              </a:solidFill>
              <a:latin typeface="Roboto Condensed Light" panose="02000000000000000000" pitchFamily="2" charset="0"/>
            </a:endParaRPr>
          </a:p>
          <a:p>
            <a:pPr algn="just"/>
            <a:r>
              <a:rPr lang="ru-RU" sz="2000" b="1" dirty="0" smtClean="0">
                <a:solidFill>
                  <a:srgbClr val="FFFFFF"/>
                </a:solidFill>
                <a:latin typeface="Roboto Condensed Light" panose="02000000000000000000" pitchFamily="2" charset="0"/>
                <a:ea typeface="Roboto Condensed Light" panose="02000000000000000000" pitchFamily="2" charset="0"/>
              </a:rPr>
              <a:t>1</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Недостатнє</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нормативне</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врегулювання</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інституту</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субсидіарної</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відповідальності</a:t>
            </a:r>
            <a:r>
              <a:rPr lang="ru-RU" sz="2000" b="1" dirty="0">
                <a:solidFill>
                  <a:srgbClr val="FFFFFF"/>
                </a:solidFill>
                <a:latin typeface="Roboto Condensed Light" panose="02000000000000000000" pitchFamily="2" charset="0"/>
                <a:ea typeface="Roboto Condensed Light" panose="02000000000000000000" pitchFamily="2" charset="0"/>
              </a:rPr>
              <a:t> (особа, </a:t>
            </a:r>
            <a:r>
              <a:rPr lang="ru-RU" sz="2000" b="1" dirty="0" err="1">
                <a:solidFill>
                  <a:srgbClr val="FFFFFF"/>
                </a:solidFill>
                <a:latin typeface="Roboto Condensed Light" panose="02000000000000000000" pitchFamily="2" charset="0"/>
                <a:ea typeface="Roboto Condensed Light" panose="02000000000000000000" pitchFamily="2" charset="0"/>
              </a:rPr>
              <a:t>що</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контролює</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боржника</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розмір</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відповідальності</a:t>
            </a:r>
            <a:r>
              <a:rPr lang="ru-RU" sz="2000" b="1" dirty="0">
                <a:solidFill>
                  <a:srgbClr val="FFFFFF"/>
                </a:solidFill>
                <a:latin typeface="Roboto Condensed Light" panose="02000000000000000000" pitchFamily="2" charset="0"/>
                <a:ea typeface="Roboto Condensed Light" panose="02000000000000000000" pitchFamily="2" charset="0"/>
              </a:rPr>
              <a:t> та </a:t>
            </a:r>
            <a:r>
              <a:rPr lang="ru-RU" sz="2000" b="1" dirty="0" err="1">
                <a:solidFill>
                  <a:srgbClr val="FFFFFF"/>
                </a:solidFill>
                <a:latin typeface="Roboto Condensed Light" panose="02000000000000000000" pitchFamily="2" charset="0"/>
                <a:ea typeface="Roboto Condensed Light" panose="02000000000000000000" pitchFamily="2" charset="0"/>
              </a:rPr>
              <a:t>можливість</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її</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зменшення</a:t>
            </a:r>
            <a:r>
              <a:rPr lang="ru-RU" sz="2000" b="1" dirty="0">
                <a:solidFill>
                  <a:srgbClr val="FFFFFF"/>
                </a:solidFill>
                <a:latin typeface="Roboto Condensed Light" panose="02000000000000000000" pitchFamily="2" charset="0"/>
                <a:ea typeface="Roboto Condensed Light" panose="02000000000000000000" pitchFamily="2" charset="0"/>
              </a:rPr>
              <a:t> в </a:t>
            </a:r>
            <a:r>
              <a:rPr lang="ru-RU" sz="2000" b="1" dirty="0" err="1">
                <a:solidFill>
                  <a:srgbClr val="FFFFFF"/>
                </a:solidFill>
                <a:latin typeface="Roboto Condensed Light" panose="02000000000000000000" pitchFamily="2" charset="0"/>
                <a:ea typeface="Roboto Condensed Light" panose="02000000000000000000" pitchFamily="2" charset="0"/>
              </a:rPr>
              <a:t>залежності</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від</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поведінки</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розміру</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частки</a:t>
            </a:r>
            <a:r>
              <a:rPr lang="ru-RU" sz="2000" b="1" dirty="0">
                <a:solidFill>
                  <a:srgbClr val="FFFFFF"/>
                </a:solidFill>
                <a:latin typeface="Roboto Condensed Light" panose="02000000000000000000" pitchFamily="2" charset="0"/>
                <a:ea typeface="Roboto Condensed Light" panose="02000000000000000000" pitchFamily="2" charset="0"/>
              </a:rPr>
              <a:t> та </a:t>
            </a:r>
            <a:r>
              <a:rPr lang="ru-RU" sz="2000" b="1" dirty="0" err="1">
                <a:solidFill>
                  <a:srgbClr val="FFFFFF"/>
                </a:solidFill>
                <a:latin typeface="Roboto Condensed Light" panose="02000000000000000000" pitchFamily="2" charset="0"/>
                <a:ea typeface="Roboto Condensed Light" panose="02000000000000000000" pitchFamily="2" charset="0"/>
              </a:rPr>
              <a:t>наявності</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впливу</a:t>
            </a:r>
            <a:r>
              <a:rPr lang="ru-RU" sz="2000" b="1" dirty="0">
                <a:solidFill>
                  <a:srgbClr val="FFFFFF"/>
                </a:solidFill>
                <a:latin typeface="Roboto Condensed Light" panose="02000000000000000000" pitchFamily="2" charset="0"/>
                <a:ea typeface="Roboto Condensed Light" panose="02000000000000000000" pitchFamily="2" charset="0"/>
              </a:rPr>
              <a:t> на </a:t>
            </a:r>
            <a:r>
              <a:rPr lang="ru-RU" sz="2000" b="1" dirty="0" err="1">
                <a:solidFill>
                  <a:srgbClr val="FFFFFF"/>
                </a:solidFill>
                <a:latin typeface="Roboto Condensed Light" panose="02000000000000000000" pitchFamily="2" charset="0"/>
                <a:ea typeface="Roboto Condensed Light" panose="02000000000000000000" pitchFamily="2" charset="0"/>
              </a:rPr>
              <a:t>прийняття</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негативних</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управлінських</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рішень</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тощо</a:t>
            </a:r>
            <a:r>
              <a:rPr lang="ru-RU" sz="2000" b="1" dirty="0">
                <a:solidFill>
                  <a:srgbClr val="FFFFFF"/>
                </a:solidFill>
                <a:latin typeface="Roboto Condensed Light" panose="02000000000000000000" pitchFamily="2" charset="0"/>
                <a:ea typeface="Roboto Condensed Light" panose="02000000000000000000" pitchFamily="2" charset="0"/>
              </a:rPr>
              <a:t>).</a:t>
            </a:r>
          </a:p>
          <a:p>
            <a:pPr algn="just"/>
            <a:endParaRPr lang="ru-RU" sz="2000" b="1" dirty="0">
              <a:solidFill>
                <a:srgbClr val="FFFFFF"/>
              </a:solidFill>
              <a:latin typeface="Roboto Condensed Light" panose="02000000000000000000" pitchFamily="2" charset="0"/>
              <a:ea typeface="Roboto Condensed Light" panose="02000000000000000000" pitchFamily="2" charset="0"/>
            </a:endParaRPr>
          </a:p>
          <a:p>
            <a:pPr algn="just"/>
            <a:r>
              <a:rPr lang="ru-RU" sz="2000" b="1" dirty="0">
                <a:solidFill>
                  <a:srgbClr val="FFFFFF"/>
                </a:solidFill>
                <a:latin typeface="Roboto Condensed Light" panose="02000000000000000000" pitchFamily="2" charset="0"/>
                <a:ea typeface="Roboto Condensed Light" panose="02000000000000000000" pitchFamily="2" charset="0"/>
              </a:rPr>
              <a:t>2) </a:t>
            </a:r>
            <a:r>
              <a:rPr lang="ru-RU" sz="2000" b="1" dirty="0" err="1">
                <a:solidFill>
                  <a:srgbClr val="FFFFFF"/>
                </a:solidFill>
                <a:latin typeface="Roboto Condensed Light" panose="02000000000000000000" pitchFamily="2" charset="0"/>
                <a:ea typeface="Roboto Condensed Light" panose="02000000000000000000" pitchFamily="2" charset="0"/>
              </a:rPr>
              <a:t>Винагорода</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арбітражному</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керуючому</a:t>
            </a:r>
            <a:r>
              <a:rPr lang="ru-RU" sz="2000" b="1" dirty="0">
                <a:solidFill>
                  <a:srgbClr val="FFFFFF"/>
                </a:solidFill>
                <a:latin typeface="Roboto Condensed Light" panose="02000000000000000000" pitchFamily="2" charset="0"/>
                <a:ea typeface="Roboto Condensed Light" panose="02000000000000000000" pitchFamily="2" charset="0"/>
              </a:rPr>
              <a:t> в </a:t>
            </a:r>
            <a:r>
              <a:rPr lang="ru-RU" sz="2000" b="1" dirty="0" err="1">
                <a:solidFill>
                  <a:srgbClr val="FFFFFF"/>
                </a:solidFill>
                <a:latin typeface="Roboto Condensed Light" panose="02000000000000000000" pitchFamily="2" charset="0"/>
                <a:ea typeface="Roboto Condensed Light" panose="02000000000000000000" pitchFamily="2" charset="0"/>
              </a:rPr>
              <a:t>залежності</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від</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вартості</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фактично</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отриманих</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грошових</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коштів</a:t>
            </a:r>
            <a:r>
              <a:rPr lang="ru-RU" sz="2000" b="1" dirty="0">
                <a:solidFill>
                  <a:srgbClr val="FFFFFF"/>
                </a:solidFill>
                <a:latin typeface="Roboto Condensed Light" panose="02000000000000000000" pitchFamily="2" charset="0"/>
                <a:ea typeface="Roboto Condensed Light" panose="02000000000000000000" pitchFamily="2" charset="0"/>
              </a:rPr>
              <a:t>.</a:t>
            </a:r>
          </a:p>
          <a:p>
            <a:pPr algn="just"/>
            <a:endParaRPr lang="ru-RU" sz="2000" b="1" dirty="0">
              <a:solidFill>
                <a:srgbClr val="FFFFFF"/>
              </a:solidFill>
              <a:latin typeface="Roboto Condensed Light" panose="02000000000000000000" pitchFamily="2" charset="0"/>
              <a:ea typeface="Roboto Condensed Light" panose="02000000000000000000" pitchFamily="2" charset="0"/>
            </a:endParaRPr>
          </a:p>
          <a:p>
            <a:pPr algn="just"/>
            <a:r>
              <a:rPr lang="ru-RU" sz="2000" b="1" dirty="0" smtClean="0">
                <a:solidFill>
                  <a:srgbClr val="FFFFFF"/>
                </a:solidFill>
                <a:latin typeface="Roboto Condensed Light" panose="02000000000000000000" pitchFamily="2" charset="0"/>
                <a:ea typeface="Roboto Condensed Light" panose="02000000000000000000" pitchFamily="2" charset="0"/>
              </a:rPr>
              <a:t>3) </a:t>
            </a:r>
            <a:r>
              <a:rPr lang="ru-RU" sz="2000" b="1" dirty="0" err="1">
                <a:solidFill>
                  <a:srgbClr val="FFFFFF"/>
                </a:solidFill>
                <a:latin typeface="Roboto Condensed Light" panose="02000000000000000000" pitchFamily="2" charset="0"/>
                <a:ea typeface="Roboto Condensed Light" panose="02000000000000000000" pitchFamily="2" charset="0"/>
              </a:rPr>
              <a:t>Непередання</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бухгалтерської</a:t>
            </a:r>
            <a:r>
              <a:rPr lang="ru-RU" sz="2000" b="1" dirty="0">
                <a:solidFill>
                  <a:srgbClr val="FFFFFF"/>
                </a:solidFill>
                <a:latin typeface="Roboto Condensed Light" panose="02000000000000000000" pitchFamily="2" charset="0"/>
                <a:ea typeface="Roboto Condensed Light" panose="02000000000000000000" pitchFamily="2" charset="0"/>
              </a:rPr>
              <a:t> та </a:t>
            </a:r>
            <a:r>
              <a:rPr lang="ru-RU" sz="2000" b="1" dirty="0" err="1">
                <a:solidFill>
                  <a:srgbClr val="FFFFFF"/>
                </a:solidFill>
                <a:latin typeface="Roboto Condensed Light" panose="02000000000000000000" pitchFamily="2" charset="0"/>
                <a:ea typeface="Roboto Condensed Light" panose="02000000000000000000" pitchFamily="2" charset="0"/>
              </a:rPr>
              <a:t>фінансової</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документації</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керівниками</a:t>
            </a:r>
            <a:r>
              <a:rPr lang="ru-RU" sz="2000" b="1" dirty="0">
                <a:solidFill>
                  <a:srgbClr val="FFFFFF"/>
                </a:solidFill>
                <a:latin typeface="Roboto Condensed Light" panose="02000000000000000000" pitchFamily="2" charset="0"/>
                <a:ea typeface="Roboto Condensed Light" panose="02000000000000000000" pitchFamily="2" charset="0"/>
              </a:rPr>
              <a:t> та </a:t>
            </a:r>
            <a:r>
              <a:rPr lang="ru-RU" sz="2000" b="1" dirty="0" err="1">
                <a:solidFill>
                  <a:srgbClr val="FFFFFF"/>
                </a:solidFill>
                <a:latin typeface="Roboto Condensed Light" panose="02000000000000000000" pitchFamily="2" charset="0"/>
                <a:ea typeface="Roboto Condensed Light" panose="02000000000000000000" pitchFamily="2" charset="0"/>
              </a:rPr>
              <a:t>засновниками</a:t>
            </a:r>
            <a:r>
              <a:rPr lang="ru-RU" sz="2000" b="1" dirty="0">
                <a:solidFill>
                  <a:srgbClr val="FFFFFF"/>
                </a:solidFill>
                <a:latin typeface="Roboto Condensed Light" panose="02000000000000000000" pitchFamily="2" charset="0"/>
                <a:ea typeface="Roboto Condensed Light" panose="02000000000000000000" pitchFamily="2" charset="0"/>
              </a:rPr>
              <a:t> </a:t>
            </a:r>
            <a:r>
              <a:rPr lang="ru-RU" sz="2000" b="1" dirty="0" err="1">
                <a:solidFill>
                  <a:srgbClr val="FFFFFF"/>
                </a:solidFill>
                <a:latin typeface="Roboto Condensed Light" panose="02000000000000000000" pitchFamily="2" charset="0"/>
                <a:ea typeface="Roboto Condensed Light" panose="02000000000000000000" pitchFamily="2" charset="0"/>
              </a:rPr>
              <a:t>боржника</a:t>
            </a:r>
            <a:r>
              <a:rPr lang="ru-RU" sz="2000" b="1" dirty="0">
                <a:solidFill>
                  <a:srgbClr val="FFFFFF"/>
                </a:solidFill>
                <a:latin typeface="Roboto Condensed Light" panose="02000000000000000000" pitchFamily="2" charset="0"/>
                <a:ea typeface="Roboto Condensed Light" panose="02000000000000000000" pitchFamily="2" charset="0"/>
              </a:rPr>
              <a:t>.</a:t>
            </a:r>
            <a:endParaRPr lang="ru-RU" sz="2000" b="1" dirty="0">
              <a:latin typeface="Roboto Condensed Light" panose="02000000000000000000" pitchFamily="2" charset="0"/>
              <a:ea typeface="Roboto Condensed Light" panose="02000000000000000000" pitchFamily="2" charset="0"/>
            </a:endParaRP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endParaRPr lang="ru-RU" dirty="0">
              <a:effectLst/>
              <a:latin typeface="Roboto Condensed Light" panose="02000000000000000000" pitchFamily="2" charset="0"/>
              <a:ea typeface="Roboto Condensed Light" panose="02000000000000000000" pitchFamily="2" charset="0"/>
            </a:endParaRPr>
          </a:p>
          <a:p>
            <a:pPr marL="342900" indent="-342900" algn="just">
              <a:buAutoNum type="arabicParenR"/>
            </a:pPr>
            <a:endParaRPr lang="ru-RU" dirty="0">
              <a:effectLst/>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407930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414953" y="6129500"/>
            <a:ext cx="8686800" cy="412757"/>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50471" y="672372"/>
            <a:ext cx="11875625" cy="5359460"/>
          </a:xfrm>
          <a:prstGeom prst="roundRect">
            <a:avLst>
              <a:gd name="adj" fmla="val 15152"/>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31800" algn="just">
              <a:defRPr/>
            </a:pPr>
            <a:endParaRPr lang="ru-RU" sz="1500" b="1" u="sng" dirty="0" smtClean="0">
              <a:solidFill>
                <a:srgbClr val="FF0000"/>
              </a:solidFill>
              <a:latin typeface="Roboto Condensed Light" panose="02000000000000000000" pitchFamily="2" charset="0"/>
              <a:ea typeface="Times New Roman" panose="02020603050405020304" pitchFamily="18" charset="0"/>
              <a:cs typeface="Times New Roman" panose="02020603050405020304" pitchFamily="18" charset="0"/>
            </a:endParaRPr>
          </a:p>
          <a:p>
            <a:pPr indent="431800" algn="just">
              <a:defRPr/>
            </a:pPr>
            <a:endParaRPr lang="ru-RU" sz="1500" b="1" u="sng" dirty="0">
              <a:solidFill>
                <a:srgbClr val="FF0000"/>
              </a:solidFill>
              <a:latin typeface="Roboto Condensed Light" panose="02000000000000000000" pitchFamily="2" charset="0"/>
              <a:ea typeface="Times New Roman" panose="02020603050405020304" pitchFamily="18" charset="0"/>
              <a:cs typeface="Times New Roman" panose="02020603050405020304" pitchFamily="18" charset="0"/>
            </a:endParaRPr>
          </a:p>
          <a:p>
            <a:pPr indent="431800" algn="just">
              <a:defRPr/>
            </a:pPr>
            <a:r>
              <a:rPr lang="ru-RU" sz="1500" b="1" u="sng" dirty="0" smtClean="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Справа </a:t>
            </a:r>
            <a:r>
              <a:rPr lang="ru-RU" sz="1500" b="1" u="sng"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 910/4685/20 </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щодо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наявності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у особи, на яку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покладено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субсидіарну</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відповідальність</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за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зобов'язаннями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боржника</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у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справі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про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його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банкрутство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процесуальної</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дієздатності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у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такій</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справі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зокрема</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щодо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можливості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оскарження</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судових</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рішень</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якими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визнано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грошові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вимоги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кредиторів</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до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боржника</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оскільки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розмір</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таких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вимог</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впливає</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на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обсяг</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майнової</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відповідальності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вказаної</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особи з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огляду</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на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приписи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абзацу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першого</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частини</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другої</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статті</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 61 </a:t>
            </a:r>
            <a:r>
              <a:rPr lang="ru-RU" sz="1500" dirty="0" err="1">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КУзПБ</a:t>
            </a:r>
            <a:r>
              <a:rPr lang="ru-RU" sz="1500" dirty="0">
                <a:solidFill>
                  <a:prstClr val="white"/>
                </a:solidFill>
                <a:latin typeface="Roboto Condensed Light" panose="02000000000000000000" pitchFamily="2" charset="0"/>
                <a:ea typeface="Times New Roman" panose="02020603050405020304" pitchFamily="18" charset="0"/>
                <a:cs typeface="Times New Roman" panose="02020603050405020304" pitchFamily="18" charset="0"/>
              </a:rPr>
              <a:t>).</a:t>
            </a:r>
          </a:p>
          <a:p>
            <a:pPr indent="431800" algn="just">
              <a:defRPr/>
            </a:pPr>
            <a:endParaRPr lang="ru-RU" sz="15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endParaRPr>
          </a:p>
          <a:p>
            <a:pPr indent="431800" algn="just">
              <a:defRPr/>
            </a:pPr>
            <a:r>
              <a:rPr lang="uk-UA" sz="1500" b="1" u="sng" dirty="0" smtClean="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Справа </a:t>
            </a:r>
            <a:r>
              <a:rPr lang="uk-UA" sz="1500" b="1" u="sng"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906/1155/20 (906/1113/21)</a:t>
            </a:r>
            <a:r>
              <a:rPr lang="uk-UA" sz="1500" b="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щодо наявності/відсутності підстав для відступу від правової позиції про право вимоги щодо субсидіарної відповідальності у справі про банкрутство, викладеної Верховним Судом у складі колегії суддів палати для розгляду справ про банкрутство Касаційного господарського суду в постанові від 26.05.2021 у справі № 912/2007/18; необхідність уточнити правову позицію щодо виникнення (моменту виникнення) права вимоги про субсидіарну відповідальності у справі про банкрутство, зокрема, до завершення формування у ліквідаційній процедурі боржника ліквідаційної маси та продажу майна боржника, що увійшло до складу ліквідаційної маси, до завершення розгляду у межах справи про банкрутство майнових спорів, стороною в яких є боржник тощо за правилами статті 7 </a:t>
            </a:r>
            <a:r>
              <a:rPr lang="uk-UA"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КУзПБ</a:t>
            </a:r>
            <a:r>
              <a:rPr lang="uk-UA" sz="1500" dirty="0" smtClean="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a:t>
            </a:r>
          </a:p>
          <a:p>
            <a:pPr indent="431800" algn="just">
              <a:defRPr/>
            </a:pPr>
            <a:endPar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indent="431800" algn="just">
              <a:defRPr/>
            </a:pPr>
            <a:r>
              <a:rPr lang="ru-RU" sz="1500" b="1" u="sng" dirty="0">
                <a:solidFill>
                  <a:srgbClr val="FF0000"/>
                </a:solidFill>
                <a:latin typeface="Roboto Condensed Light" panose="02000000000000000000" pitchFamily="2" charset="0"/>
                <a:ea typeface="Roboto Condensed Light" panose="02000000000000000000" pitchFamily="2" charset="0"/>
                <a:cs typeface="Times New Roman" panose="02020603050405020304" pitchFamily="18" charset="0"/>
              </a:rPr>
              <a:t>Справа № 903/51/20</a:t>
            </a:r>
            <a:r>
              <a:rPr lang="ru-RU" sz="1500" dirty="0">
                <a:solidFill>
                  <a:srgbClr val="FF0000"/>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розгляду</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грошових</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вимог</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податкового</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органу до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вирішення</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питання</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щодо</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моменту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виникнення</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грошових</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зобов'язань</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підставі</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податкових</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повідомлень-рішень</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та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відповідно</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кваліфікації</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таких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вимог</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як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конкурсних</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поточних</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чи</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таких,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що</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виникли</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в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процедурі</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ліквідації</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15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боржника</a:t>
            </a:r>
            <a:r>
              <a:rPr lang="ru-RU"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a:t>
            </a:r>
            <a:endPar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indent="431800" algn="just">
              <a:defRPr/>
            </a:pPr>
            <a:endPar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indent="431800" algn="just">
              <a:defRPr/>
            </a:pPr>
            <a:r>
              <a:rPr lang="uk-UA" sz="1500" b="1" u="sng" dirty="0">
                <a:solidFill>
                  <a:srgbClr val="FF0000"/>
                </a:solidFill>
                <a:latin typeface="Roboto Condensed Light" panose="02000000000000000000" pitchFamily="2" charset="0"/>
                <a:ea typeface="Roboto Condensed Light" panose="02000000000000000000" pitchFamily="2" charset="0"/>
                <a:cs typeface="Times New Roman" panose="02020603050405020304" pitchFamily="18" charset="0"/>
              </a:rPr>
              <a:t>Справа № 911/1005/23 </a:t>
            </a:r>
            <a:r>
              <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щодо кола осіб, які можуть оскаржити ухвалу про відкриття провадження у справі про банкрутство в контексті запобіганню зловживанням правами на стадії відкриття провадження у справі про банкрутство і моменту виникнення такої можливості. </a:t>
            </a:r>
          </a:p>
          <a:p>
            <a:pPr indent="431800" algn="just">
              <a:defRPr/>
            </a:pPr>
            <a:endPar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indent="431800" algn="just">
              <a:defRPr/>
            </a:pPr>
            <a:r>
              <a:rPr lang="uk-UA" sz="1500" b="1" u="sng" dirty="0">
                <a:solidFill>
                  <a:srgbClr val="FF0000"/>
                </a:solidFill>
                <a:latin typeface="Roboto Condensed Light" panose="02000000000000000000" pitchFamily="2" charset="0"/>
                <a:ea typeface="Roboto Condensed Light" panose="02000000000000000000" pitchFamily="2" charset="0"/>
                <a:cs typeface="Times New Roman" panose="02020603050405020304" pitchFamily="18" charset="0"/>
              </a:rPr>
              <a:t>Справа № 913/266/20</a:t>
            </a:r>
            <a:r>
              <a:rPr lang="uk-UA" sz="15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 щодо питання визначення правового статусу юридичної особи - ПАТ «Укрінбанк»/ПАТ «Українська інноваційна компанія» та, відповідно, який саме орган/суб`єкт наділений повноваженнями на управління такою юридичною особою (права уповноваженої особи Фонду гарантування вкладів фізичних осіб на продовження виведення з ринку ПАТ «Український інноваційний банк» на оскарження судових рішень у цій справі).</a:t>
            </a:r>
          </a:p>
          <a:p>
            <a:pPr indent="431800" algn="just">
              <a:defRPr/>
            </a:pPr>
            <a:endParaRPr lang="uk-UA" sz="1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indent="431800" algn="just">
              <a:defRPr/>
            </a:pPr>
            <a:endParaRPr lang="uk-UA" sz="1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410249" y="171024"/>
            <a:ext cx="11481551" cy="403679"/>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uk-UA" sz="2000" b="1" dirty="0">
                <a:solidFill>
                  <a:prstClr val="white"/>
                </a:solidFill>
                <a:latin typeface="Roboto Condensed Light" panose="02000000000000000000" pitchFamily="2" charset="0"/>
                <a:ea typeface="Roboto Condensed Light" panose="02000000000000000000" pitchFamily="2" charset="0"/>
              </a:rPr>
              <a:t>Справи на розгляді судової палати для розгляду справ про банкрутство КГС у складі ВС у 2023 році</a:t>
            </a:r>
            <a:endParaRPr lang="uk-UA" altLang="uk-UA" sz="2000" b="1" dirty="0">
              <a:solidFill>
                <a:prstClr val="whit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374117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Місце для вмісту 4"/>
          <p:cNvSpPr txBox="1">
            <a:spLocks/>
          </p:cNvSpPr>
          <p:nvPr/>
        </p:nvSpPr>
        <p:spPr>
          <a:xfrm>
            <a:off x="3507452" y="2741576"/>
            <a:ext cx="7562850" cy="72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4400" b="1" dirty="0">
                <a:solidFill>
                  <a:schemeClr val="bg1"/>
                </a:solidFill>
                <a:latin typeface="Roboto Condensed Light" panose="02000000000000000000" pitchFamily="2" charset="0"/>
                <a:ea typeface="Roboto Condensed Light" panose="02000000000000000000" pitchFamily="2" charset="0"/>
              </a:rPr>
              <a:t>ДЯКУЮ ЗА УВАГУ!</a:t>
            </a: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p>
        </p:txBody>
      </p:sp>
      <p:sp>
        <p:nvSpPr>
          <p:cNvPr id="6" name="Місце для нижнього колонтитула 5"/>
          <p:cNvSpPr>
            <a:spLocks noGrp="1"/>
          </p:cNvSpPr>
          <p:nvPr>
            <p:ph type="ftr" sz="quarter" idx="11"/>
          </p:nvPr>
        </p:nvSpPr>
        <p:spPr>
          <a:xfrm>
            <a:off x="2199190" y="6150553"/>
            <a:ext cx="8871112" cy="473139"/>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483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94593" y="6243949"/>
            <a:ext cx="8962292" cy="169056"/>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Регулювання статусу забезпечених кредиторів.</a:t>
            </a:r>
          </a:p>
        </p:txBody>
      </p:sp>
      <p:sp>
        <p:nvSpPr>
          <p:cNvPr id="5" name="TextBox 4"/>
          <p:cNvSpPr txBox="1"/>
          <p:nvPr/>
        </p:nvSpPr>
        <p:spPr>
          <a:xfrm>
            <a:off x="391390" y="208533"/>
            <a:ext cx="11544300" cy="461665"/>
          </a:xfrm>
          <a:prstGeom prst="rect">
            <a:avLst/>
          </a:prstGeom>
          <a:noFill/>
        </p:spPr>
        <p:txBody>
          <a:bodyPr wrap="square" rtlCol="0">
            <a:spAutoFit/>
          </a:bodyPr>
          <a:lstStyle/>
          <a:p>
            <a:pPr algn="just"/>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 інституту субсидіарної відповідальності у справах про банкрутство </a:t>
            </a:r>
          </a:p>
        </p:txBody>
      </p:sp>
      <p:sp>
        <p:nvSpPr>
          <p:cNvPr id="8" name="Округлений прямокутник 7"/>
          <p:cNvSpPr/>
          <p:nvPr/>
        </p:nvSpPr>
        <p:spPr>
          <a:xfrm>
            <a:off x="391390" y="1137137"/>
            <a:ext cx="11118239" cy="472440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800" b="1" i="0" u="none" strike="noStrike" baseline="0" dirty="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endParaRPr lang="uk-UA" sz="1800" b="1" i="0" u="none" strike="noStrike" baseline="0" dirty="0" smtClean="0">
              <a:solidFill>
                <a:srgbClr val="FFFF00"/>
              </a:solidFill>
              <a:latin typeface="Roboto Condensed Light" panose="02000000000000000000" pitchFamily="2" charset="0"/>
            </a:endParaRPr>
          </a:p>
          <a:p>
            <a:pPr algn="just"/>
            <a:r>
              <a:rPr lang="uk-UA" sz="2000" b="1" i="0" u="none" strike="noStrike" baseline="0" dirty="0" smtClean="0">
                <a:solidFill>
                  <a:srgbClr val="FFFF00"/>
                </a:solidFill>
                <a:latin typeface="Roboto Condensed Light" panose="02000000000000000000" pitchFamily="2" charset="0"/>
              </a:rPr>
              <a:t>Частиною </a:t>
            </a:r>
            <a:r>
              <a:rPr lang="uk-UA" sz="2000" b="1" i="0" u="none" strike="noStrike" baseline="0" dirty="0">
                <a:solidFill>
                  <a:srgbClr val="FFFF00"/>
                </a:solidFill>
                <a:latin typeface="Roboto Condensed Light" panose="02000000000000000000" pitchFamily="2" charset="0"/>
              </a:rPr>
              <a:t>п'ятою статті 41 Закону про банкрутство </a:t>
            </a:r>
            <a:r>
              <a:rPr lang="uk-UA" sz="2000" b="0" i="0" u="none" strike="noStrike" baseline="0" dirty="0">
                <a:latin typeface="Roboto Condensed Light" panose="02000000000000000000" pitchFamily="2" charset="0"/>
              </a:rPr>
              <a:t>в редакції від 19.01.2013 передбачено, що під час здійснення своїх повноважень ліквідатор має право заявити вимоги до третіх осіб, які відповідно до законодавства несуть </a:t>
            </a:r>
            <a:r>
              <a:rPr lang="uk-UA" sz="2000" b="1" i="0" u="none" strike="noStrike" baseline="0" dirty="0">
                <a:solidFill>
                  <a:srgbClr val="FFFF00"/>
                </a:solidFill>
                <a:latin typeface="Roboto Condensed Light" panose="02000000000000000000" pitchFamily="2" charset="0"/>
              </a:rPr>
              <a:t>субсидіарну відповідальність</a:t>
            </a:r>
            <a:r>
              <a:rPr lang="uk-UA" sz="2000" b="0" i="0" u="none" strike="noStrike" baseline="0" dirty="0">
                <a:latin typeface="Roboto Condensed Light" panose="02000000000000000000" pitchFamily="2" charset="0"/>
              </a:rPr>
              <a:t> за зобов'язаннями боржника у зв'язку з доведенням його до банкрутства. Розмір зазначених вимог визначається з різниці між сумою вимог кредиторів і ліквідаційною масою. </a:t>
            </a:r>
          </a:p>
          <a:p>
            <a:pPr algn="just"/>
            <a:endParaRPr lang="uk-UA" sz="2000" b="0" i="0" u="none" strike="noStrike" baseline="0" dirty="0">
              <a:latin typeface="Roboto Condensed Light" panose="02000000000000000000" pitchFamily="2" charset="0"/>
            </a:endParaRPr>
          </a:p>
          <a:p>
            <a:pPr algn="just"/>
            <a:r>
              <a:rPr lang="uk-UA" sz="2000" b="0" i="0" u="none" strike="noStrike" baseline="0" dirty="0">
                <a:latin typeface="Roboto Condensed Light" panose="02000000000000000000" pitchFamily="2" charset="0"/>
              </a:rPr>
              <a:t>У разі банкрутства боржника з вини його засновників (учасників, акціонерів) або інших осіб, у тому числі з вини керівника боржника, які мають право давати обов'язкові для боржника вказівки чи мають можливість іншим чином визначати його дії, на засновників (учасників, акціонерів) боржника-юридичної особи або інших осіб у разі недостатності майна боржника може бути покладена </a:t>
            </a:r>
            <a:r>
              <a:rPr lang="uk-UA" sz="2000" b="1" i="0" u="none" strike="noStrike" baseline="0" dirty="0">
                <a:solidFill>
                  <a:srgbClr val="FFFF00"/>
                </a:solidFill>
                <a:latin typeface="Roboto Condensed Light" panose="02000000000000000000" pitchFamily="2" charset="0"/>
              </a:rPr>
              <a:t>субсидіарна відповідальність </a:t>
            </a:r>
            <a:r>
              <a:rPr lang="uk-UA" sz="2000" b="0" i="0" u="none" strike="noStrike" baseline="0" dirty="0">
                <a:latin typeface="Roboto Condensed Light" panose="02000000000000000000" pitchFamily="2" charset="0"/>
              </a:rPr>
              <a:t>за його зобов'язаннями. </a:t>
            </a:r>
          </a:p>
          <a:p>
            <a:pPr algn="just"/>
            <a:endParaRPr lang="uk-UA" sz="2000" dirty="0">
              <a:latin typeface="Roboto Condensed Light" panose="02000000000000000000" pitchFamily="2" charset="0"/>
            </a:endParaRPr>
          </a:p>
          <a:p>
            <a:pPr algn="just"/>
            <a:r>
              <a:rPr lang="uk-UA" sz="2000" b="0" i="0" u="none" strike="noStrike" baseline="0" dirty="0">
                <a:latin typeface="Roboto Condensed Light" panose="02000000000000000000" pitchFamily="2" charset="0"/>
              </a:rPr>
              <a:t>Стягнені суми включаються до складу ліквідаційної маси і можуть бути використані тільки для задоволення вимог кредиторів у порядку черговості, встановленому цим Законом.</a:t>
            </a:r>
          </a:p>
          <a:p>
            <a:pPr algn="just"/>
            <a:endParaRPr lang="uk-UA"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p:txBody>
      </p:sp>
    </p:spTree>
    <p:extLst>
      <p:ext uri="{BB962C8B-B14F-4D97-AF65-F5344CB8AC3E}">
        <p14:creationId xmlns:p14="http://schemas.microsoft.com/office/powerpoint/2010/main" val="4474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94593" y="6243949"/>
            <a:ext cx="8962292" cy="169056"/>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Регулювання статусу забезпечених кредиторів.</a:t>
            </a:r>
          </a:p>
        </p:txBody>
      </p:sp>
      <p:sp>
        <p:nvSpPr>
          <p:cNvPr id="5" name="TextBox 4"/>
          <p:cNvSpPr txBox="1"/>
          <p:nvPr/>
        </p:nvSpPr>
        <p:spPr>
          <a:xfrm>
            <a:off x="391390" y="208533"/>
            <a:ext cx="11544300" cy="461665"/>
          </a:xfrm>
          <a:prstGeom prst="rect">
            <a:avLst/>
          </a:prstGeom>
          <a:noFill/>
        </p:spPr>
        <p:txBody>
          <a:bodyPr wrap="square" rtlCol="0">
            <a:spAutoFit/>
          </a:bodyPr>
          <a:lstStyle/>
          <a:p>
            <a:pPr algn="just"/>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 інституту субсидіарної відповідальності у справах про банкрутство </a:t>
            </a:r>
          </a:p>
        </p:txBody>
      </p:sp>
      <p:sp>
        <p:nvSpPr>
          <p:cNvPr id="8" name="Округлений прямокутник 7"/>
          <p:cNvSpPr/>
          <p:nvPr/>
        </p:nvSpPr>
        <p:spPr>
          <a:xfrm>
            <a:off x="391390" y="1137137"/>
            <a:ext cx="11368488" cy="472440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800" b="1" i="0" u="none" strike="noStrike" baseline="0" dirty="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endParaRPr lang="uk-UA" sz="1800" b="1" i="0" u="none" strike="noStrike" baseline="0" dirty="0" smtClean="0">
              <a:solidFill>
                <a:srgbClr val="FFFF00"/>
              </a:solidFill>
              <a:latin typeface="Roboto Condensed Light" panose="02000000000000000000" pitchFamily="2" charset="0"/>
            </a:endParaRPr>
          </a:p>
          <a:p>
            <a:pPr algn="just"/>
            <a:r>
              <a:rPr lang="uk-UA" sz="2000" b="1" dirty="0" smtClean="0">
                <a:solidFill>
                  <a:srgbClr val="FFFF00"/>
                </a:solidFill>
                <a:latin typeface="Roboto Condensed Light" panose="02000000000000000000" pitchFamily="2" charset="0"/>
              </a:rPr>
              <a:t>Частиною другою </a:t>
            </a:r>
            <a:r>
              <a:rPr lang="uk-UA" sz="2000" b="1" dirty="0">
                <a:solidFill>
                  <a:srgbClr val="FFFF00"/>
                </a:solidFill>
                <a:latin typeface="Roboto Condensed Light" panose="02000000000000000000" pitchFamily="2" charset="0"/>
              </a:rPr>
              <a:t>статті 61 </a:t>
            </a:r>
            <a:r>
              <a:rPr lang="uk-UA" sz="2000" b="1" dirty="0" err="1" smtClean="0">
                <a:solidFill>
                  <a:srgbClr val="FFFF00"/>
                </a:solidFill>
                <a:latin typeface="Roboto Condensed Light" panose="02000000000000000000" pitchFamily="2" charset="0"/>
              </a:rPr>
              <a:t>КУзПБ</a:t>
            </a:r>
            <a:r>
              <a:rPr lang="uk-UA" sz="2000" dirty="0">
                <a:latin typeface="Roboto Condensed Light" panose="02000000000000000000" pitchFamily="2" charset="0"/>
              </a:rPr>
              <a:t> </a:t>
            </a:r>
            <a:r>
              <a:rPr lang="uk-UA" sz="2000" dirty="0" smtClean="0">
                <a:latin typeface="Roboto Condensed Light" panose="02000000000000000000" pitchFamily="2" charset="0"/>
              </a:rPr>
              <a:t>під </a:t>
            </a:r>
            <a:r>
              <a:rPr lang="uk-UA" sz="2000" dirty="0">
                <a:latin typeface="Roboto Condensed Light" panose="02000000000000000000" pitchFamily="2" charset="0"/>
              </a:rPr>
              <a:t>час здійснення своїх повноважень ліквідатор, кредитор має право заявити вимоги до третіх осіб, які відповідно до законодавства несуть </a:t>
            </a:r>
            <a:r>
              <a:rPr lang="uk-UA" sz="2000" b="1" dirty="0">
                <a:solidFill>
                  <a:srgbClr val="FFFF00"/>
                </a:solidFill>
                <a:latin typeface="Roboto Condensed Light" panose="02000000000000000000" pitchFamily="2" charset="0"/>
              </a:rPr>
              <a:t>субсидіарну відповідальність </a:t>
            </a:r>
            <a:r>
              <a:rPr lang="uk-UA" sz="2000" dirty="0">
                <a:latin typeface="Roboto Condensed Light" panose="02000000000000000000" pitchFamily="2" charset="0"/>
              </a:rPr>
              <a:t>за зобов’язаннями боржника у зв’язку з доведенням його до банкрутства. Розмір зазначених вимог визначається з різниці між сумою вимог кредиторів і ліквідаційною масою</a:t>
            </a:r>
            <a:r>
              <a:rPr lang="uk-UA" sz="2000" dirty="0" smtClean="0">
                <a:latin typeface="Roboto Condensed Light" panose="02000000000000000000" pitchFamily="2" charset="0"/>
              </a:rPr>
              <a:t>.</a:t>
            </a:r>
          </a:p>
          <a:p>
            <a:pPr algn="just"/>
            <a:endParaRPr lang="uk-UA" sz="2000" dirty="0">
              <a:latin typeface="Roboto Condensed Light" panose="02000000000000000000" pitchFamily="2" charset="0"/>
            </a:endParaRPr>
          </a:p>
          <a:p>
            <a:pPr algn="just"/>
            <a:r>
              <a:rPr lang="uk-UA" sz="2000" b="0" i="0" u="none" strike="noStrike" baseline="0" dirty="0" smtClean="0">
                <a:latin typeface="Roboto Condensed Light" panose="02000000000000000000" pitchFamily="2" charset="0"/>
              </a:rPr>
              <a:t>У </a:t>
            </a:r>
            <a:r>
              <a:rPr lang="uk-UA" sz="2000" b="0" i="0" u="none" strike="noStrike" baseline="0" dirty="0">
                <a:latin typeface="Roboto Condensed Light" panose="02000000000000000000" pitchFamily="2" charset="0"/>
              </a:rPr>
              <a:t>разі банкрутства боржника з вини його засновників (учасників, акціонерів) або інших осіб, у тому числі з вини керівника боржника, які мають право давати обов'язкові для боржника вказівки чи мають можливість іншим чином визначати його дії, на засновників (учасників, акціонерів) боржника-юридичної особи або інших осіб у разі недостатності майна боржника може бути покладена </a:t>
            </a:r>
            <a:r>
              <a:rPr lang="uk-UA" sz="2000" b="1" i="0" u="none" strike="noStrike" baseline="0" dirty="0">
                <a:solidFill>
                  <a:srgbClr val="FFFF00"/>
                </a:solidFill>
                <a:latin typeface="Roboto Condensed Light" panose="02000000000000000000" pitchFamily="2" charset="0"/>
              </a:rPr>
              <a:t>субсидіарна відповідальність </a:t>
            </a:r>
            <a:r>
              <a:rPr lang="uk-UA" sz="2000" b="0" i="0" u="none" strike="noStrike" baseline="0" dirty="0">
                <a:latin typeface="Roboto Condensed Light" panose="02000000000000000000" pitchFamily="2" charset="0"/>
              </a:rPr>
              <a:t>за його зобов'язаннями. </a:t>
            </a:r>
          </a:p>
          <a:p>
            <a:pPr algn="just"/>
            <a:endParaRPr lang="uk-UA" sz="2000" dirty="0">
              <a:latin typeface="Roboto Condensed Light" panose="02000000000000000000" pitchFamily="2" charset="0"/>
            </a:endParaRPr>
          </a:p>
          <a:p>
            <a:pPr algn="just"/>
            <a:r>
              <a:rPr lang="uk-UA" sz="2000" b="0" i="0" u="none" strike="noStrike" baseline="0" dirty="0">
                <a:latin typeface="Roboto Condensed Light" panose="02000000000000000000" pitchFamily="2" charset="0"/>
              </a:rPr>
              <a:t>Стягнені суми включаються до складу ліквідаційної маси і можуть бути використані тільки для задоволення вимог кредиторів у порядку черговості, встановленому цим Законом.</a:t>
            </a:r>
          </a:p>
          <a:p>
            <a:pPr algn="just"/>
            <a:endParaRPr lang="uk-UA"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p:txBody>
      </p:sp>
    </p:spTree>
    <p:extLst>
      <p:ext uri="{BB962C8B-B14F-4D97-AF65-F5344CB8AC3E}">
        <p14:creationId xmlns:p14="http://schemas.microsoft.com/office/powerpoint/2010/main" val="207054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259126" y="6221856"/>
            <a:ext cx="9094674" cy="360072"/>
          </a:xfrm>
        </p:spPr>
        <p:txBody>
          <a:bodyPr/>
          <a:lstStyle/>
          <a:p>
            <a:r>
              <a:rPr lang="uk-UA" dirty="0" smtClean="0">
                <a:solidFill>
                  <a:schemeClr val="bg1"/>
                </a:solidFill>
                <a:latin typeface="Roboto Condensed Light" panose="02000000000000000000" pitchFamily="2" charset="0"/>
                <a:ea typeface="Roboto Condensed Light" panose="02000000000000000000" pitchFamily="2" charset="0"/>
              </a:rPr>
              <a:t>Притягнення </a:t>
            </a:r>
            <a:r>
              <a:rPr lang="uk-UA" dirty="0">
                <a:solidFill>
                  <a:schemeClr val="bg1"/>
                </a:solidFill>
                <a:latin typeface="Roboto Condensed Light" panose="02000000000000000000" pitchFamily="2" charset="0"/>
                <a:ea typeface="Roboto Condensed Light" panose="02000000000000000000" pitchFamily="2" charset="0"/>
              </a:rPr>
              <a:t>до субсидіарної та солідарної відповідальності у справах про банкрутство. Регулювання статусу забезпечених кредиторів.</a:t>
            </a:r>
          </a:p>
          <a:p>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0"/>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Підстави для притягнення до субсидіарної відповідальності   </a:t>
            </a:r>
          </a:p>
        </p:txBody>
      </p:sp>
      <p:sp>
        <p:nvSpPr>
          <p:cNvPr id="8" name="Округлений прямокутник 7"/>
          <p:cNvSpPr/>
          <p:nvPr/>
        </p:nvSpPr>
        <p:spPr>
          <a:xfrm>
            <a:off x="231494" y="587171"/>
            <a:ext cx="11704196" cy="544466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r>
              <a:rPr lang="uk-UA" sz="1900" b="0" i="0" u="none" strike="noStrike" baseline="0" dirty="0">
                <a:latin typeface="Roboto Condensed Light" panose="02000000000000000000" pitchFamily="2" charset="0"/>
              </a:rPr>
              <a:t>Визначене частиною п'ятою статті 41 Закону про банкрутство, частиною другою статті 61 </a:t>
            </a:r>
            <a:r>
              <a:rPr lang="uk-UA" sz="1900" b="0" i="0" u="none" strike="noStrike" baseline="0" dirty="0" err="1">
                <a:latin typeface="Roboto Condensed Light" panose="02000000000000000000" pitchFamily="2" charset="0"/>
              </a:rPr>
              <a:t>КУзПБ</a:t>
            </a:r>
            <a:r>
              <a:rPr lang="uk-UA" sz="1900" b="0" i="0" u="none" strike="noStrike" baseline="0" dirty="0">
                <a:latin typeface="Roboto Condensed Light" panose="02000000000000000000" pitchFamily="2" charset="0"/>
              </a:rPr>
              <a:t> господарське правопорушення, за вчинення якого засновники (учасники, акціонери), керівник боржника та інші особи, які мають право давати обов'язкові для боржника вказівки чи мають можливість іншим чином визначати його дії, можуть бути притягнуті до субсидіарної відповідальності поряд з боржником у процедурі банкрутства у разі відсутності майна боржника, має обґрунтовуватися судами шляхом встановлення складу такого правопорушення (</a:t>
            </a:r>
            <a:r>
              <a:rPr lang="uk-UA" sz="1900" b="1" i="0" u="none" strike="noStrike" baseline="0" dirty="0">
                <a:solidFill>
                  <a:srgbClr val="FFFF00"/>
                </a:solidFill>
                <a:latin typeface="Roboto Condensed Light" panose="02000000000000000000" pitchFamily="2" charset="0"/>
              </a:rPr>
              <a:t>об'єкта, об'єктивної сторони, суб'єкта та суб'єктивної сторони</a:t>
            </a:r>
            <a:r>
              <a:rPr lang="uk-UA" sz="1900" b="0" i="0" u="none" strike="noStrike" baseline="0" dirty="0">
                <a:latin typeface="Roboto Condensed Light" panose="02000000000000000000" pitchFamily="2" charset="0"/>
              </a:rPr>
              <a:t>).</a:t>
            </a:r>
          </a:p>
          <a:p>
            <a:pPr algn="just"/>
            <a:r>
              <a:rPr lang="uk-UA" sz="1900" b="1" i="0" u="none" strike="noStrike" baseline="0" dirty="0" smtClean="0">
                <a:solidFill>
                  <a:srgbClr val="FFFF00"/>
                </a:solidFill>
                <a:latin typeface="Roboto Condensed Light" panose="02000000000000000000" pitchFamily="2" charset="0"/>
              </a:rPr>
              <a:t>Об'єктом</a:t>
            </a:r>
            <a:r>
              <a:rPr lang="uk-UA" sz="1900" b="0" i="0" u="none" strike="noStrike" baseline="0" dirty="0" smtClean="0">
                <a:latin typeface="Roboto Condensed Light" panose="02000000000000000000" pitchFamily="2" charset="0"/>
              </a:rPr>
              <a:t> </a:t>
            </a:r>
            <a:r>
              <a:rPr lang="uk-UA" sz="1900" b="0" i="0" u="none" strike="noStrike" baseline="0" dirty="0">
                <a:latin typeface="Roboto Condensed Light" panose="02000000000000000000" pitchFamily="2" charset="0"/>
              </a:rPr>
              <a:t>цього правопорушення є суспільні відносини у певній сфері, у даному випадку – права кредитора (-</a:t>
            </a:r>
            <a:r>
              <a:rPr lang="uk-UA" sz="1900" b="0" i="0" u="none" strike="noStrike" baseline="0" dirty="0" err="1">
                <a:latin typeface="Roboto Condensed Light" panose="02000000000000000000" pitchFamily="2" charset="0"/>
              </a:rPr>
              <a:t>ів</a:t>
            </a:r>
            <a:r>
              <a:rPr lang="uk-UA" sz="1900" b="0" i="0" u="none" strike="noStrike" baseline="0" dirty="0">
                <a:latin typeface="Roboto Condensed Light" panose="02000000000000000000" pitchFamily="2" charset="0"/>
              </a:rPr>
              <a:t>) на задоволення його (їх) вимог до боржника у справі про банкрутство за рахунок активів боржника, що не можуть бути задоволені внаслідок відсутності майна у боржника.</a:t>
            </a:r>
          </a:p>
          <a:p>
            <a:pPr algn="just"/>
            <a:r>
              <a:rPr lang="uk-UA" sz="1900" b="1" i="0" u="none" strike="noStrike" baseline="0" dirty="0" smtClean="0">
                <a:solidFill>
                  <a:srgbClr val="FFFF00"/>
                </a:solidFill>
                <a:latin typeface="Roboto Condensed Light" panose="02000000000000000000" pitchFamily="2" charset="0"/>
              </a:rPr>
              <a:t>Об'єктивну </a:t>
            </a:r>
            <a:r>
              <a:rPr lang="uk-UA" sz="1900" b="1" i="0" u="none" strike="noStrike" baseline="0" dirty="0">
                <a:solidFill>
                  <a:srgbClr val="FFFF00"/>
                </a:solidFill>
                <a:latin typeface="Roboto Condensed Light" panose="02000000000000000000" pitchFamily="2" charset="0"/>
              </a:rPr>
              <a:t>сторону </a:t>
            </a:r>
            <a:r>
              <a:rPr lang="uk-UA" sz="1900" b="0" i="0" u="none" strike="noStrike" baseline="0" dirty="0">
                <a:latin typeface="Roboto Condensed Light" panose="02000000000000000000" pitchFamily="2" charset="0"/>
              </a:rPr>
              <a:t>такого правопорушення складають дії або бездіяльність певних фізичних осіб та/або юридичних осіб, пов'язаних з боржником, що призвели до відсутності у нього майнових активів для задоволення вимог кредиторів. </a:t>
            </a:r>
          </a:p>
          <a:p>
            <a:pPr algn="just"/>
            <a:r>
              <a:rPr lang="ru-RU" sz="1900" b="1" i="0" u="none" strike="noStrike" baseline="0" dirty="0" err="1" smtClean="0">
                <a:solidFill>
                  <a:srgbClr val="FFFF00"/>
                </a:solidFill>
                <a:latin typeface="Roboto Condensed Light" panose="02000000000000000000" pitchFamily="2" charset="0"/>
              </a:rPr>
              <a:t>Суб'єктами</a:t>
            </a:r>
            <a:r>
              <a:rPr lang="ru-RU" sz="1900" b="0" i="0" u="none" strike="noStrike" baseline="0" dirty="0" smtClean="0">
                <a:latin typeface="Roboto Condensed Light" panose="02000000000000000000" pitchFamily="2" charset="0"/>
              </a:rPr>
              <a:t> </a:t>
            </a:r>
            <a:r>
              <a:rPr lang="ru-RU" sz="1900" b="0" i="0" u="none" strike="noStrike" baseline="0" dirty="0" err="1">
                <a:latin typeface="Roboto Condensed Light" panose="02000000000000000000" pitchFamily="2" charset="0"/>
              </a:rPr>
              <a:t>правопорушення</a:t>
            </a:r>
            <a:r>
              <a:rPr lang="ru-RU" sz="1900" b="0" i="0" u="none" strike="noStrike" baseline="0" dirty="0">
                <a:latin typeface="Roboto Condensed Light" panose="02000000000000000000" pitchFamily="2" charset="0"/>
              </a:rPr>
              <a:t> є особи </a:t>
            </a:r>
            <a:r>
              <a:rPr lang="ru-RU" sz="1900" b="0" i="0" u="none" strike="noStrike" baseline="0" dirty="0" err="1">
                <a:latin typeface="Roboto Condensed Light" panose="02000000000000000000" pitchFamily="2" charset="0"/>
              </a:rPr>
              <a:t>визначені</a:t>
            </a:r>
            <a:r>
              <a:rPr lang="ru-RU" sz="1900" b="0" i="0" u="none" strike="noStrike" baseline="0" dirty="0">
                <a:latin typeface="Roboto Condensed Light" panose="02000000000000000000" pitchFamily="2" charset="0"/>
              </a:rPr>
              <a:t> </a:t>
            </a:r>
            <a:r>
              <a:rPr lang="ru-RU" sz="1900" b="0" i="0" u="none" strike="noStrike" baseline="0" dirty="0" err="1">
                <a:latin typeface="Roboto Condensed Light" panose="02000000000000000000" pitchFamily="2" charset="0"/>
              </a:rPr>
              <a:t>частиною</a:t>
            </a:r>
            <a:r>
              <a:rPr lang="ru-RU" sz="1900" b="0" i="0" u="none" strike="noStrike" baseline="0" dirty="0">
                <a:latin typeface="Roboto Condensed Light" panose="02000000000000000000" pitchFamily="2" charset="0"/>
              </a:rPr>
              <a:t> </a:t>
            </a:r>
            <a:r>
              <a:rPr lang="ru-RU" sz="1900" b="0" i="0" u="none" strike="noStrike" baseline="0" dirty="0" err="1">
                <a:latin typeface="Roboto Condensed Light" panose="02000000000000000000" pitchFamily="2" charset="0"/>
              </a:rPr>
              <a:t>п'ятою</a:t>
            </a:r>
            <a:r>
              <a:rPr lang="ru-RU" sz="1900" b="0" i="0" u="none" strike="noStrike" baseline="0" dirty="0">
                <a:latin typeface="Roboto Condensed Light" panose="02000000000000000000" pitchFamily="2" charset="0"/>
              </a:rPr>
              <a:t> </a:t>
            </a:r>
            <a:r>
              <a:rPr lang="ru-RU" sz="1900" b="0" i="0" u="none" strike="noStrike" baseline="0" dirty="0" err="1">
                <a:latin typeface="Roboto Condensed Light" panose="02000000000000000000" pitchFamily="2" charset="0"/>
              </a:rPr>
              <a:t>статті</a:t>
            </a:r>
            <a:r>
              <a:rPr lang="ru-RU" sz="1900" dirty="0">
                <a:latin typeface="Roboto Condensed Light" panose="02000000000000000000" pitchFamily="2" charset="0"/>
              </a:rPr>
              <a:t> </a:t>
            </a:r>
            <a:r>
              <a:rPr lang="ru-RU" sz="1900" b="0" i="0" u="none" strike="noStrike" baseline="0" dirty="0">
                <a:latin typeface="Roboto Condensed Light" panose="02000000000000000000" pitchFamily="2" charset="0"/>
              </a:rPr>
              <a:t>41 Закону про </a:t>
            </a:r>
            <a:r>
              <a:rPr lang="ru-RU" sz="1900" b="0" i="0" u="none" strike="noStrike" baseline="0" dirty="0" err="1">
                <a:latin typeface="Roboto Condensed Light" panose="02000000000000000000" pitchFamily="2" charset="0"/>
              </a:rPr>
              <a:t>банкрутство</a:t>
            </a:r>
            <a:r>
              <a:rPr lang="ru-RU" sz="1900" b="0" i="0" u="none" strike="noStrike" baseline="0" dirty="0">
                <a:latin typeface="Roboto Condensed Light" panose="02000000000000000000" pitchFamily="2" charset="0"/>
              </a:rPr>
              <a:t> (до 21.10.2019), </a:t>
            </a:r>
            <a:r>
              <a:rPr lang="ru-RU" sz="1900" b="0" i="0" u="none" strike="noStrike" baseline="0" dirty="0" err="1">
                <a:latin typeface="Roboto Condensed Light" panose="02000000000000000000" pitchFamily="2" charset="0"/>
              </a:rPr>
              <a:t>частиною</a:t>
            </a:r>
            <a:r>
              <a:rPr lang="ru-RU" sz="1900" b="0" i="0" u="none" strike="noStrike" baseline="0" dirty="0">
                <a:latin typeface="Roboto Condensed Light" panose="02000000000000000000" pitchFamily="2" charset="0"/>
              </a:rPr>
              <a:t> другою </a:t>
            </a:r>
            <a:r>
              <a:rPr lang="ru-RU" sz="1900" b="0" i="0" u="none" strike="noStrike" baseline="0" dirty="0" err="1">
                <a:latin typeface="Roboto Condensed Light" panose="02000000000000000000" pitchFamily="2" charset="0"/>
              </a:rPr>
              <a:t>статті</a:t>
            </a:r>
            <a:r>
              <a:rPr lang="ru-RU" sz="1900" b="0" i="0" u="none" strike="noStrike" baseline="0" dirty="0">
                <a:latin typeface="Roboto Condensed Light" panose="02000000000000000000" pitchFamily="2" charset="0"/>
              </a:rPr>
              <a:t> 61 </a:t>
            </a:r>
            <a:r>
              <a:rPr lang="ru-RU" sz="1900" b="0" i="0" u="none" strike="noStrike" baseline="0" dirty="0" err="1">
                <a:latin typeface="Roboto Condensed Light" panose="02000000000000000000" pitchFamily="2" charset="0"/>
              </a:rPr>
              <a:t>КУзПБ</a:t>
            </a:r>
            <a:r>
              <a:rPr lang="ru-RU" sz="1900" b="0" i="0" u="none" strike="noStrike" baseline="0" dirty="0">
                <a:latin typeface="Roboto Condensed Light" panose="02000000000000000000" pitchFamily="2" charset="0"/>
              </a:rPr>
              <a:t> (</a:t>
            </a:r>
            <a:r>
              <a:rPr lang="ru-RU" sz="1900" b="0" i="0" u="none" strike="noStrike" baseline="0" dirty="0" err="1">
                <a:latin typeface="Roboto Condensed Light" panose="02000000000000000000" pitchFamily="2" charset="0"/>
              </a:rPr>
              <a:t>від</a:t>
            </a:r>
            <a:r>
              <a:rPr lang="ru-RU" sz="1900" b="0" i="0" u="none" strike="noStrike" baseline="0" dirty="0">
                <a:latin typeface="Roboto Condensed Light" panose="02000000000000000000" pitchFamily="2" charset="0"/>
              </a:rPr>
              <a:t> 21.10.2019).</a:t>
            </a:r>
          </a:p>
          <a:p>
            <a:r>
              <a:rPr lang="uk-UA" sz="1900" b="1" i="0" u="none" strike="noStrike" baseline="0" dirty="0" smtClean="0">
                <a:solidFill>
                  <a:srgbClr val="FFFF00"/>
                </a:solidFill>
                <a:latin typeface="Roboto Condensed Light" panose="02000000000000000000" pitchFamily="2" charset="0"/>
              </a:rPr>
              <a:t>Суб'єктивною </a:t>
            </a:r>
            <a:r>
              <a:rPr lang="uk-UA" sz="1900" b="1" i="0" u="none" strike="noStrike" baseline="0" dirty="0">
                <a:solidFill>
                  <a:srgbClr val="FFFF00"/>
                </a:solidFill>
                <a:latin typeface="Roboto Condensed Light" panose="02000000000000000000" pitchFamily="2" charset="0"/>
              </a:rPr>
              <a:t>стороною </a:t>
            </a:r>
            <a:r>
              <a:rPr lang="uk-UA" sz="1900" b="0" i="0" u="none" strike="noStrike" baseline="0" dirty="0">
                <a:latin typeface="Roboto Condensed Light" panose="02000000000000000000" pitchFamily="2" charset="0"/>
              </a:rPr>
              <a:t>правопорушення для застосування субсидіарної відповідальності є ставлення особи до вчинюваних нею дій чи бездіяльності (мотиву, мети, умислу чи необережності суб'єкта правопорушення).</a:t>
            </a:r>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589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368062" y="6269197"/>
            <a:ext cx="8985738" cy="264213"/>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Зміст субсидіарної відповідальності    </a:t>
            </a:r>
          </a:p>
        </p:txBody>
      </p:sp>
      <p:sp>
        <p:nvSpPr>
          <p:cNvPr id="8" name="Округлений прямокутник 7"/>
          <p:cNvSpPr/>
          <p:nvPr/>
        </p:nvSpPr>
        <p:spPr>
          <a:xfrm>
            <a:off x="391391" y="1180159"/>
            <a:ext cx="11544299" cy="467128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r>
              <a:rPr lang="ru-RU" sz="2000" b="1" i="0" u="none" strike="noStrike" baseline="0" dirty="0" err="1">
                <a:solidFill>
                  <a:srgbClr val="FFFF00"/>
                </a:solidFill>
                <a:latin typeface="Roboto Condensed Light" panose="02000000000000000000" pitchFamily="2" charset="0"/>
              </a:rPr>
              <a:t>Субсидіарна</a:t>
            </a:r>
            <a:r>
              <a:rPr lang="ru-RU" sz="2000" b="1" i="0" u="none" strike="noStrike" baseline="0" dirty="0">
                <a:solidFill>
                  <a:srgbClr val="FFFF00"/>
                </a:solidFill>
                <a:latin typeface="Roboto Condensed Light" panose="02000000000000000000" pitchFamily="2" charset="0"/>
              </a:rPr>
              <a:t> </a:t>
            </a:r>
            <a:r>
              <a:rPr lang="ru-RU" sz="2000" b="1" i="0" u="none" strike="noStrike" baseline="0" dirty="0" err="1">
                <a:solidFill>
                  <a:srgbClr val="FFFF00"/>
                </a:solidFill>
                <a:latin typeface="Roboto Condensed Light" panose="02000000000000000000" pitchFamily="2" charset="0"/>
              </a:rPr>
              <a:t>відповідальність</a:t>
            </a:r>
            <a:r>
              <a:rPr lang="ru-RU" sz="2000" b="1" i="0" u="none" strike="noStrike" baseline="0" dirty="0">
                <a:solidFill>
                  <a:srgbClr val="FFFF00"/>
                </a:solidFill>
                <a:latin typeface="Roboto Condensed Light" panose="02000000000000000000" pitchFamily="2" charset="0"/>
              </a:rPr>
              <a:t> </a:t>
            </a:r>
            <a:r>
              <a:rPr lang="ru-RU" sz="2000" b="0" i="0" u="none" strike="noStrike" baseline="0" dirty="0">
                <a:latin typeface="Roboto Condensed Light" panose="02000000000000000000" pitchFamily="2" charset="0"/>
              </a:rPr>
              <a:t>у справах про </a:t>
            </a:r>
            <a:r>
              <a:rPr lang="ru-RU" sz="2000" b="0" i="0" u="none" strike="noStrike" baseline="0" dirty="0" err="1">
                <a:latin typeface="Roboto Condensed Light" panose="02000000000000000000" pitchFamily="2" charset="0"/>
              </a:rPr>
              <a:t>банкрутство</a:t>
            </a:r>
            <a:r>
              <a:rPr lang="ru-RU" sz="2000" b="0" i="0" u="none" strike="noStrike" baseline="0" dirty="0">
                <a:latin typeface="Roboto Condensed Light" panose="02000000000000000000" pitchFamily="2" charset="0"/>
              </a:rPr>
              <a:t> є </a:t>
            </a:r>
            <a:r>
              <a:rPr lang="ru-RU" sz="2000" b="1" i="0" u="none" strike="noStrike" baseline="0" dirty="0" err="1">
                <a:solidFill>
                  <a:srgbClr val="FFFF00"/>
                </a:solidFill>
                <a:latin typeface="Roboto Condensed Light" panose="02000000000000000000" pitchFamily="2" charset="0"/>
              </a:rPr>
              <a:t>самостійним</a:t>
            </a:r>
            <a:r>
              <a:rPr lang="ru-RU" sz="2000" b="1" i="0" u="none" strike="noStrike" baseline="0" dirty="0">
                <a:solidFill>
                  <a:srgbClr val="FFFF00"/>
                </a:solidFill>
                <a:latin typeface="Roboto Condensed Light" panose="02000000000000000000" pitchFamily="2" charset="0"/>
              </a:rPr>
              <a:t> </a:t>
            </a:r>
            <a:r>
              <a:rPr lang="ru-RU" sz="2000" b="1" i="0" u="none" strike="noStrike" baseline="0" dirty="0" err="1">
                <a:solidFill>
                  <a:srgbClr val="FFFF00"/>
                </a:solidFill>
                <a:latin typeface="Roboto Condensed Light" panose="02000000000000000000" pitchFamily="2" charset="0"/>
              </a:rPr>
              <a:t>цивільно-правовим</a:t>
            </a:r>
            <a:r>
              <a:rPr lang="ru-RU" sz="2000" b="1" i="0" u="none" strike="noStrike" baseline="0" dirty="0">
                <a:solidFill>
                  <a:srgbClr val="FFFF00"/>
                </a:solidFill>
                <a:latin typeface="Roboto Condensed Light" panose="02000000000000000000" pitchFamily="2" charset="0"/>
              </a:rPr>
              <a:t> видом </a:t>
            </a:r>
            <a:r>
              <a:rPr lang="ru-RU" sz="2000" b="1" i="0" u="none" strike="noStrike" baseline="0" dirty="0" err="1">
                <a:solidFill>
                  <a:srgbClr val="FFFF00"/>
                </a:solidFill>
                <a:latin typeface="Roboto Condensed Light" panose="02000000000000000000" pitchFamily="2" charset="0"/>
              </a:rPr>
              <a:t>відповідальності</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який</a:t>
            </a:r>
            <a:r>
              <a:rPr lang="ru-RU" sz="2000" b="0" i="0" u="none" strike="noStrike" baseline="0" dirty="0">
                <a:latin typeface="Roboto Condensed Light" panose="02000000000000000000" pitchFamily="2" charset="0"/>
              </a:rPr>
              <a:t> за </a:t>
            </a:r>
            <a:r>
              <a:rPr lang="ru-RU" sz="2000" b="0" i="0" u="none" strike="noStrike" baseline="0" dirty="0" err="1">
                <a:latin typeface="Roboto Condensed Light" panose="02000000000000000000" pitchFamily="2" charset="0"/>
              </a:rPr>
              <a:t>заявою</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ліквідатора</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покладається</a:t>
            </a:r>
            <a:r>
              <a:rPr lang="ru-RU" sz="2000" b="0" i="0" u="none" strike="noStrike" baseline="0" dirty="0">
                <a:latin typeface="Roboto Condensed Light" panose="02000000000000000000" pitchFamily="2" charset="0"/>
              </a:rPr>
              <a:t> на </a:t>
            </a:r>
            <a:r>
              <a:rPr lang="ru-RU" sz="2000" b="0" i="0" u="none" strike="noStrike" baseline="0" dirty="0" err="1">
                <a:latin typeface="Roboto Condensed Light" panose="02000000000000000000" pitchFamily="2" charset="0"/>
              </a:rPr>
              <a:t>засновників</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учасників</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акціонерів</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або</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інших</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осіб</a:t>
            </a:r>
            <a:r>
              <a:rPr lang="ru-RU" sz="2000" b="0" i="0" u="none" strike="noStrike" baseline="0" dirty="0">
                <a:latin typeface="Roboto Condensed Light" panose="02000000000000000000" pitchFamily="2" charset="0"/>
              </a:rPr>
              <a:t>, у тому </a:t>
            </a:r>
            <a:r>
              <a:rPr lang="ru-RU" sz="2000" b="0" i="0" u="none" strike="noStrike" baseline="0" dirty="0" err="1">
                <a:latin typeface="Roboto Condensed Light" panose="02000000000000000000" pitchFamily="2" charset="0"/>
              </a:rPr>
              <a:t>числі</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керівника</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боржника</a:t>
            </a:r>
            <a:r>
              <a:rPr lang="ru-RU" sz="2000" b="0" i="0" u="none" strike="noStrike" baseline="0" dirty="0">
                <a:latin typeface="Roboto Condensed Light" panose="02000000000000000000" pitchFamily="2" charset="0"/>
              </a:rPr>
              <a:t> при </a:t>
            </a:r>
            <a:r>
              <a:rPr lang="ru-RU" sz="2000" b="0" i="0" u="none" strike="noStrike" baseline="0" dirty="0" err="1">
                <a:latin typeface="Roboto Condensed Light" panose="02000000000000000000" pitchFamily="2" charset="0"/>
              </a:rPr>
              <a:t>наявності</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підтвердження</a:t>
            </a:r>
            <a:r>
              <a:rPr lang="ru-RU" sz="2000" b="0" i="0" u="none" strike="noStrike" baseline="0" dirty="0">
                <a:latin typeface="Roboto Condensed Light" panose="02000000000000000000" pitchFamily="2" charset="0"/>
              </a:rPr>
              <a:t> вини </a:t>
            </a:r>
            <a:r>
              <a:rPr lang="ru-RU" sz="2000" b="0" i="0" u="none" strike="noStrike" baseline="0" dirty="0" err="1">
                <a:latin typeface="Roboto Condensed Light" panose="02000000000000000000" pitchFamily="2" charset="0"/>
              </a:rPr>
              <a:t>вказаних</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осіб</a:t>
            </a:r>
            <a:r>
              <a:rPr lang="ru-RU" sz="2000" b="0" i="0" u="none" strike="noStrike" baseline="0" dirty="0">
                <a:latin typeface="Roboto Condensed Light" panose="02000000000000000000" pitchFamily="2" charset="0"/>
              </a:rPr>
              <a:t> у </a:t>
            </a:r>
            <a:r>
              <a:rPr lang="ru-RU" sz="2000" b="0" i="0" u="none" strike="noStrike" baseline="0" dirty="0" err="1">
                <a:latin typeface="Roboto Condensed Light" panose="02000000000000000000" pitchFamily="2" charset="0"/>
              </a:rPr>
              <a:t>доведенні</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юридичної</a:t>
            </a:r>
            <a:r>
              <a:rPr lang="ru-RU" sz="2000" b="0" i="0" u="none" strike="noStrike" baseline="0" dirty="0">
                <a:latin typeface="Roboto Condensed Light" panose="02000000000000000000" pitchFamily="2" charset="0"/>
              </a:rPr>
              <a:t> особи (</a:t>
            </a:r>
            <a:r>
              <a:rPr lang="ru-RU" sz="2000" b="0" i="0" u="none" strike="noStrike" baseline="0" dirty="0" err="1">
                <a:latin typeface="Roboto Condensed Light" panose="02000000000000000000" pitchFamily="2" charset="0"/>
              </a:rPr>
              <a:t>боржника</a:t>
            </a:r>
            <a:r>
              <a:rPr lang="ru-RU" sz="2000" b="0" i="0" u="none" strike="noStrike" baseline="0" dirty="0">
                <a:latin typeface="Roboto Condensed Light" panose="02000000000000000000" pitchFamily="2" charset="0"/>
              </a:rPr>
              <a:t> у </a:t>
            </a:r>
            <a:r>
              <a:rPr lang="ru-RU" sz="2000" b="0" i="0" u="none" strike="noStrike" baseline="0" dirty="0" err="1">
                <a:latin typeface="Roboto Condensed Light" panose="02000000000000000000" pitchFamily="2" charset="0"/>
              </a:rPr>
              <a:t>справі</a:t>
            </a:r>
            <a:r>
              <a:rPr lang="ru-RU" sz="2000" b="0" i="0" u="none" strike="noStrike" baseline="0" dirty="0">
                <a:latin typeface="Roboto Condensed Light" panose="02000000000000000000" pitchFamily="2" charset="0"/>
              </a:rPr>
              <a:t> про </a:t>
            </a:r>
            <a:r>
              <a:rPr lang="ru-RU" sz="2000" b="0" i="0" u="none" strike="noStrike" baseline="0" dirty="0" err="1">
                <a:latin typeface="Roboto Condensed Light" panose="02000000000000000000" pitchFamily="2" charset="0"/>
              </a:rPr>
              <a:t>банкрутство</a:t>
            </a:r>
            <a:r>
              <a:rPr lang="ru-RU" sz="2000" b="0" i="0" u="none" strike="noStrike" baseline="0" dirty="0">
                <a:latin typeface="Roboto Condensed Light" panose="02000000000000000000" pitchFamily="2" charset="0"/>
              </a:rPr>
              <a:t>) до стану </a:t>
            </a:r>
            <a:r>
              <a:rPr lang="ru-RU" sz="2000" b="0" i="0" u="none" strike="noStrike" baseline="0" dirty="0" err="1">
                <a:latin typeface="Roboto Condensed Light" panose="02000000000000000000" pitchFamily="2" charset="0"/>
              </a:rPr>
              <a:t>неплатоспроможності</a:t>
            </a:r>
            <a:r>
              <a:rPr lang="ru-RU" sz="2000" b="0" i="0" u="none" strike="noStrike" baseline="0" dirty="0">
                <a:latin typeface="Roboto Condensed Light" panose="02000000000000000000" pitchFamily="2" charset="0"/>
              </a:rPr>
              <a:t>. Для </a:t>
            </a:r>
            <a:r>
              <a:rPr lang="ru-RU" sz="2000" b="0" i="0" u="none" strike="noStrike" baseline="0" dirty="0" err="1">
                <a:latin typeface="Roboto Condensed Light" panose="02000000000000000000" pitchFamily="2" charset="0"/>
              </a:rPr>
              <a:t>застосування</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такої</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відповідальності</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необхідним</a:t>
            </a:r>
            <a:r>
              <a:rPr lang="ru-RU" sz="2000" b="0" i="0" u="none" strike="noStrike" baseline="0" dirty="0">
                <a:latin typeface="Roboto Condensed Light" panose="02000000000000000000" pitchFamily="2" charset="0"/>
              </a:rPr>
              <a:t> є </a:t>
            </a:r>
            <a:r>
              <a:rPr lang="ru-RU" sz="2000" b="0" i="0" u="none" strike="noStrike" baseline="0" dirty="0" err="1">
                <a:latin typeface="Roboto Condensed Light" panose="02000000000000000000" pitchFamily="2" charset="0"/>
              </a:rPr>
              <a:t>встановлення</a:t>
            </a:r>
            <a:r>
              <a:rPr lang="ru-RU" sz="2000" b="0" i="0" u="none" strike="noStrike" baseline="0" dirty="0">
                <a:latin typeface="Roboto Condensed Light" panose="02000000000000000000" pitchFamily="2" charset="0"/>
              </a:rPr>
              <a:t> судом </a:t>
            </a:r>
            <a:r>
              <a:rPr lang="ru-RU" sz="2000" b="0" i="0" u="none" strike="noStrike" baseline="0" dirty="0" err="1">
                <a:latin typeface="Roboto Condensed Light" panose="02000000000000000000" pitchFamily="2" charset="0"/>
              </a:rPr>
              <a:t>складових</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елементів</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господарського</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правопорушення</a:t>
            </a:r>
            <a:r>
              <a:rPr lang="ru-RU" sz="2000" b="0" i="0" u="none" strike="noStrike" baseline="0" dirty="0">
                <a:latin typeface="Roboto Condensed Light" panose="02000000000000000000" pitchFamily="2" charset="0"/>
              </a:rPr>
              <a:t> як </a:t>
            </a:r>
            <a:r>
              <a:rPr lang="ru-RU" sz="2000" b="0" i="0" u="none" strike="noStrike" baseline="0" dirty="0" err="1">
                <a:latin typeface="Roboto Condensed Light" panose="02000000000000000000" pitchFamily="2" charset="0"/>
              </a:rPr>
              <a:t>об'єкт</a:t>
            </a:r>
            <a:r>
              <a:rPr lang="ru-RU" sz="2000" b="0" i="0" u="none" strike="noStrike" baseline="0" dirty="0">
                <a:latin typeface="Roboto Condensed Light" panose="02000000000000000000" pitchFamily="2" charset="0"/>
              </a:rPr>
              <a:t>, </a:t>
            </a:r>
            <a:r>
              <a:rPr lang="ru-RU" sz="2000" b="0" i="0" u="none" strike="noStrike" baseline="0" dirty="0" err="1">
                <a:latin typeface="Roboto Condensed Light" panose="02000000000000000000" pitchFamily="2" charset="0"/>
              </a:rPr>
              <a:t>об'єктивна</a:t>
            </a:r>
            <a:r>
              <a:rPr lang="ru-RU" sz="2000" b="0" i="0" u="none" strike="noStrike" baseline="0" dirty="0">
                <a:latin typeface="Roboto Condensed Light" panose="02000000000000000000" pitchFamily="2" charset="0"/>
              </a:rPr>
              <a:t> сторона, </a:t>
            </a:r>
            <a:r>
              <a:rPr lang="ru-RU" sz="2000" b="0" i="0" u="none" strike="noStrike" baseline="0" dirty="0" err="1">
                <a:latin typeface="Roboto Condensed Light" panose="02000000000000000000" pitchFamily="2" charset="0"/>
              </a:rPr>
              <a:t>суб'єкт</a:t>
            </a:r>
            <a:r>
              <a:rPr lang="ru-RU" sz="2000" b="0" i="0" u="none" strike="noStrike" baseline="0" dirty="0">
                <a:latin typeface="Roboto Condensed Light" panose="02000000000000000000" pitchFamily="2" charset="0"/>
              </a:rPr>
              <a:t> та </a:t>
            </a:r>
            <a:r>
              <a:rPr lang="ru-RU" sz="2000" b="0" i="0" u="none" strike="noStrike" baseline="0" dirty="0" err="1">
                <a:latin typeface="Roboto Condensed Light" panose="02000000000000000000" pitchFamily="2" charset="0"/>
              </a:rPr>
              <a:t>суб'єктивна</a:t>
            </a:r>
            <a:r>
              <a:rPr lang="ru-RU" sz="2000" b="0" i="0" u="none" strike="noStrike" baseline="0" dirty="0">
                <a:latin typeface="Roboto Condensed Light" panose="02000000000000000000" pitchFamily="2" charset="0"/>
              </a:rPr>
              <a:t> сторона </a:t>
            </a:r>
            <a:r>
              <a:rPr lang="ru-RU" sz="2000" b="0" i="0" u="none" strike="noStrike" baseline="0" dirty="0" err="1">
                <a:latin typeface="Roboto Condensed Light" panose="02000000000000000000" pitchFamily="2" charset="0"/>
              </a:rPr>
              <a:t>правопорушення</a:t>
            </a:r>
            <a:r>
              <a:rPr lang="ru-RU" sz="2000" b="0" i="0" u="none" strike="noStrike" baseline="0" dirty="0">
                <a:latin typeface="Roboto Condensed Light" panose="02000000000000000000" pitchFamily="2" charset="0"/>
              </a:rPr>
              <a:t>. </a:t>
            </a:r>
          </a:p>
          <a:p>
            <a:pPr algn="just"/>
            <a:endParaRPr lang="ru-RU" sz="2000" dirty="0">
              <a:latin typeface="Roboto Condensed Light" panose="02000000000000000000" pitchFamily="2" charset="0"/>
            </a:endParaRPr>
          </a:p>
          <a:p>
            <a:pPr algn="just"/>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Субсидіарна</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відповідальність</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0" u="none" strike="noStrike" baseline="0" dirty="0">
                <a:solidFill>
                  <a:srgbClr val="FFFFFF"/>
                </a:solidFill>
                <a:latin typeface="Roboto Condensed Light" panose="02000000000000000000" pitchFamily="2" charset="0"/>
                <a:ea typeface="Roboto Condensed Light" panose="02000000000000000000" pitchFamily="2" charset="0"/>
              </a:rPr>
              <a:t>за </a:t>
            </a:r>
            <a:r>
              <a:rPr lang="ru-RU" sz="2000" b="0" u="none" strike="noStrike" baseline="0" dirty="0" err="1">
                <a:solidFill>
                  <a:srgbClr val="FFFFFF"/>
                </a:solidFill>
                <a:latin typeface="Roboto Condensed Light" panose="02000000000000000000" pitchFamily="2" charset="0"/>
                <a:ea typeface="Roboto Condensed Light" panose="02000000000000000000" pitchFamily="2" charset="0"/>
              </a:rPr>
              <a:t>доведення</a:t>
            </a:r>
            <a:r>
              <a:rPr lang="ru-RU" sz="2000" b="0" u="none" strike="noStrike" baseline="0" dirty="0">
                <a:solidFill>
                  <a:srgbClr val="FFFFFF"/>
                </a:solidFill>
                <a:latin typeface="Roboto Condensed Light" panose="02000000000000000000" pitchFamily="2" charset="0"/>
                <a:ea typeface="Roboto Condensed Light" panose="02000000000000000000" pitchFamily="2" charset="0"/>
              </a:rPr>
              <a:t> до </a:t>
            </a:r>
            <a:r>
              <a:rPr lang="ru-RU" sz="2000" b="0" u="none" strike="noStrike" baseline="0" dirty="0" err="1">
                <a:solidFill>
                  <a:srgbClr val="FFFFFF"/>
                </a:solidFill>
                <a:latin typeface="Roboto Condensed Light" panose="02000000000000000000" pitchFamily="2" charset="0"/>
                <a:ea typeface="Roboto Condensed Light" panose="02000000000000000000" pitchFamily="2" charset="0"/>
              </a:rPr>
              <a:t>банкрутства</a:t>
            </a:r>
            <a:r>
              <a:rPr lang="ru-RU" sz="2000" b="0" u="none" strike="noStrike" baseline="0" dirty="0">
                <a:solidFill>
                  <a:srgbClr val="FFFFFF"/>
                </a:solidFill>
                <a:latin typeface="Roboto Condensed Light" panose="02000000000000000000" pitchFamily="2" charset="0"/>
                <a:ea typeface="Roboto Condensed Light" panose="02000000000000000000" pitchFamily="2" charset="0"/>
              </a:rPr>
              <a:t> за </a:t>
            </a:r>
            <a:r>
              <a:rPr lang="ru-RU" sz="2000" b="0" u="none" strike="noStrike" baseline="0" dirty="0" err="1">
                <a:solidFill>
                  <a:srgbClr val="FFFFFF"/>
                </a:solidFill>
                <a:latin typeface="Roboto Condensed Light" panose="02000000000000000000" pitchFamily="2" charset="0"/>
                <a:ea typeface="Roboto Condensed Light" panose="02000000000000000000" pitchFamily="2" charset="0"/>
              </a:rPr>
              <a:t>своєю</a:t>
            </a:r>
            <a:r>
              <a:rPr lang="ru-RU" sz="2000" b="0" u="none" strike="noStrike" baseline="0" dirty="0">
                <a:solidFill>
                  <a:srgbClr val="FFFFFF"/>
                </a:solidFill>
                <a:latin typeface="Roboto Condensed Light" panose="02000000000000000000" pitchFamily="2" charset="0"/>
                <a:ea typeface="Roboto Condensed Light" panose="02000000000000000000" pitchFamily="2" charset="0"/>
              </a:rPr>
              <a:t> правовою природою </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є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відповідальністю</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за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зловживання</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суб`єктивними</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цивільними</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правами,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які</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завдали</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2000" b="1" u="none" strike="noStrike" baseline="0" dirty="0" err="1">
                <a:solidFill>
                  <a:srgbClr val="FFFF00"/>
                </a:solidFill>
                <a:latin typeface="Roboto Condensed Light" panose="02000000000000000000" pitchFamily="2" charset="0"/>
                <a:ea typeface="Roboto Condensed Light" panose="02000000000000000000" pitchFamily="2" charset="0"/>
              </a:rPr>
              <a:t>шкоди</a:t>
            </a:r>
            <a:r>
              <a:rPr lang="ru-RU" sz="2000" b="1" u="none" strike="noStrike" baseline="0" dirty="0">
                <a:solidFill>
                  <a:srgbClr val="FFFF00"/>
                </a:solidFill>
                <a:latin typeface="Roboto Condensed Light" panose="02000000000000000000" pitchFamily="2" charset="0"/>
                <a:ea typeface="Roboto Condensed Light" panose="02000000000000000000" pitchFamily="2" charset="0"/>
              </a:rPr>
              <a:t> кредиторам</a:t>
            </a:r>
            <a:r>
              <a:rPr lang="ru-RU" sz="2000" b="0" u="none" strike="noStrike" baseline="0" dirty="0">
                <a:solidFill>
                  <a:srgbClr val="FFFFFF"/>
                </a:solidFill>
                <a:latin typeface="Roboto Condensed Light" panose="02000000000000000000" pitchFamily="2" charset="0"/>
                <a:ea typeface="Roboto Condensed Light" panose="02000000000000000000" pitchFamily="2" charset="0"/>
              </a:rPr>
              <a:t>.</a:t>
            </a:r>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709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5991057"/>
            <a:ext cx="2319726" cy="689643"/>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p>
        </p:txBody>
      </p:sp>
      <p:sp>
        <p:nvSpPr>
          <p:cNvPr id="6" name="Місце для нижнього колонтитула 5"/>
          <p:cNvSpPr>
            <a:spLocks noGrp="1"/>
          </p:cNvSpPr>
          <p:nvPr>
            <p:ph type="ftr" sz="quarter" idx="11"/>
          </p:nvPr>
        </p:nvSpPr>
        <p:spPr>
          <a:xfrm>
            <a:off x="2347701" y="6117836"/>
            <a:ext cx="8894730" cy="436084"/>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728723" y="0"/>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9" name="Округлений прямокутник 1">
            <a:extLst>
              <a:ext uri="{FF2B5EF4-FFF2-40B4-BE49-F238E27FC236}">
                <a16:creationId xmlns:a16="http://schemas.microsoft.com/office/drawing/2014/main" id="{DE6082F3-EB37-30A7-50DF-7AEC5A1E46DB}"/>
              </a:ext>
            </a:extLst>
          </p:cNvPr>
          <p:cNvSpPr/>
          <p:nvPr/>
        </p:nvSpPr>
        <p:spPr>
          <a:xfrm>
            <a:off x="620210" y="462704"/>
            <a:ext cx="10744200" cy="3962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22.04.2021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915/1624/16</a:t>
            </a:r>
          </a:p>
        </p:txBody>
      </p:sp>
      <p:sp>
        <p:nvSpPr>
          <p:cNvPr id="10" name="Округлений прямокутник 7">
            <a:extLst>
              <a:ext uri="{FF2B5EF4-FFF2-40B4-BE49-F238E27FC236}">
                <a16:creationId xmlns:a16="http://schemas.microsoft.com/office/drawing/2014/main" id="{90710466-FC15-4423-643B-5A5B020BAC50}"/>
              </a:ext>
            </a:extLst>
          </p:cNvPr>
          <p:cNvSpPr/>
          <p:nvPr/>
        </p:nvSpPr>
        <p:spPr>
          <a:xfrm>
            <a:off x="203226" y="985737"/>
            <a:ext cx="11776572" cy="504609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smtClean="0">
              <a:solidFill>
                <a:srgbClr val="FF0000"/>
              </a:solidFill>
              <a:latin typeface="Roboto Condensed Light" panose="02000000000000000000" pitchFamily="2" charset="0"/>
            </a:endParaRPr>
          </a:p>
          <a:p>
            <a:pPr lvl="0" algn="just">
              <a:defRPr/>
            </a:pPr>
            <a:endParaRPr lang="uk-UA" sz="1600" b="1" i="1" dirty="0" smtClean="0">
              <a:solidFill>
                <a:srgbClr val="FF0000"/>
              </a:solidFill>
              <a:latin typeface="Roboto Condensed Light" panose="02000000000000000000" pitchFamily="2" charset="0"/>
            </a:endParaRPr>
          </a:p>
          <a:p>
            <a:pPr lvl="0" algn="just">
              <a:defRPr/>
            </a:pPr>
            <a:r>
              <a:rPr lang="uk-UA" sz="1600" b="1" i="1" dirty="0" smtClean="0">
                <a:solidFill>
                  <a:srgbClr val="FF0000"/>
                </a:solidFill>
                <a:latin typeface="Roboto Condensed Light" panose="02000000000000000000" pitchFamily="2" charset="0"/>
              </a:rPr>
              <a:t>Щодо </a:t>
            </a:r>
            <a:r>
              <a:rPr lang="uk-UA" sz="1600" b="1" i="1" dirty="0">
                <a:solidFill>
                  <a:srgbClr val="FF0000"/>
                </a:solidFill>
                <a:latin typeface="Roboto Condensed Light" panose="02000000000000000000" pitchFamily="2" charset="0"/>
              </a:rPr>
              <a:t>суб'єктів субсидіарної відповідальності та підстав її застосування </a:t>
            </a:r>
          </a:p>
          <a:p>
            <a:pPr algn="just"/>
            <a:r>
              <a:rPr lang="uk-UA" sz="1600" b="1" i="1" dirty="0">
                <a:solidFill>
                  <a:srgbClr val="FFFF00"/>
                </a:solidFill>
                <a:latin typeface="Roboto Condensed Light" panose="02000000000000000000" pitchFamily="2" charset="0"/>
              </a:rPr>
              <a:t>					</a:t>
            </a:r>
          </a:p>
          <a:p>
            <a:pPr lvl="0" algn="just">
              <a:defRPr/>
            </a:pPr>
            <a:r>
              <a:rPr lang="uk-UA" sz="1600" dirty="0">
                <a:solidFill>
                  <a:prstClr val="white"/>
                </a:solidFill>
                <a:latin typeface="Roboto Condensed Light" panose="02000000000000000000" pitchFamily="2" charset="0"/>
              </a:rPr>
              <a:t>Системний аналіз змісту абзацу 1 частини п'ятої статті 41 Закону про банкрутство, абзацу 1 частини другої статті 61 </a:t>
            </a:r>
            <a:r>
              <a:rPr lang="uk-UA" sz="1600" dirty="0" err="1">
                <a:solidFill>
                  <a:prstClr val="white"/>
                </a:solidFill>
                <a:latin typeface="Roboto Condensed Light" panose="02000000000000000000" pitchFamily="2" charset="0"/>
              </a:rPr>
              <a:t>КУзПБ</a:t>
            </a:r>
            <a:r>
              <a:rPr lang="uk-UA" sz="1600" dirty="0">
                <a:solidFill>
                  <a:prstClr val="white"/>
                </a:solidFill>
                <a:latin typeface="Roboto Condensed Light" panose="02000000000000000000" pitchFamily="2" charset="0"/>
              </a:rPr>
              <a:t> у взаємозв'язку з іншими нормами законодавства свідчить, що до третіх осіб, які несуть субсидіарну відповідальність за зобов'язаннями боржника, у зв'язку з доведенням його до банкрутства відносяться </a:t>
            </a:r>
            <a:r>
              <a:rPr lang="uk-UA" sz="1600" b="1" dirty="0">
                <a:solidFill>
                  <a:srgbClr val="FFFF00"/>
                </a:solidFill>
                <a:latin typeface="Roboto Condensed Light" panose="02000000000000000000" pitchFamily="2" charset="0"/>
              </a:rPr>
              <a:t>будь-які особи</a:t>
            </a:r>
            <a:r>
              <a:rPr lang="uk-UA" sz="1600" dirty="0">
                <a:solidFill>
                  <a:prstClr val="white"/>
                </a:solidFill>
                <a:latin typeface="Roboto Condensed Light" panose="02000000000000000000" pitchFamily="2" charset="0"/>
              </a:rPr>
              <a:t>, наслідком дій або бездіяльності яких стало банкрутство юридичної особи.</a:t>
            </a:r>
          </a:p>
          <a:p>
            <a:pPr lvl="0" algn="just">
              <a:defRPr/>
            </a:pPr>
            <a:r>
              <a:rPr lang="uk-UA" sz="1600" dirty="0" smtClean="0">
                <a:solidFill>
                  <a:prstClr val="white"/>
                </a:solidFill>
                <a:latin typeface="Roboto Condensed Light" panose="02000000000000000000" pitchFamily="2" charset="0"/>
              </a:rPr>
              <a:t>На </a:t>
            </a:r>
            <a:r>
              <a:rPr lang="uk-UA" sz="1600" dirty="0">
                <a:solidFill>
                  <a:prstClr val="white"/>
                </a:solidFill>
                <a:latin typeface="Roboto Condensed Light" panose="02000000000000000000" pitchFamily="2" charset="0"/>
              </a:rPr>
              <a:t>особу, яка отримала вигоду з протиправної, в </a:t>
            </a:r>
            <a:r>
              <a:rPr lang="uk-UA" sz="1600" dirty="0" err="1">
                <a:solidFill>
                  <a:prstClr val="white"/>
                </a:solidFill>
                <a:latin typeface="Roboto Condensed Light" panose="02000000000000000000" pitchFamily="2" charset="0"/>
              </a:rPr>
              <a:t>т.ч</a:t>
            </a:r>
            <a:r>
              <a:rPr lang="uk-UA" sz="1600" dirty="0">
                <a:solidFill>
                  <a:prstClr val="white"/>
                </a:solidFill>
                <a:latin typeface="Roboto Condensed Light" panose="02000000000000000000" pitchFamily="2" charset="0"/>
              </a:rPr>
              <a:t>. недобросовісної поведінки керівника чи засновників боржника поширюються правила субсидіарної відповідальності за якими суб'єктом субсидіарної відповідальності може бути </a:t>
            </a:r>
            <a:r>
              <a:rPr lang="uk-UA" sz="1600" b="1" dirty="0">
                <a:solidFill>
                  <a:srgbClr val="FFFF00"/>
                </a:solidFill>
                <a:latin typeface="Roboto Condensed Light" panose="02000000000000000000" pitchFamily="2" charset="0"/>
              </a:rPr>
              <a:t>особа, яка отримала істотну </a:t>
            </a:r>
            <a:r>
              <a:rPr lang="uk-UA" sz="1600" dirty="0">
                <a:solidFill>
                  <a:prstClr val="white"/>
                </a:solidFill>
                <a:latin typeface="Roboto Condensed Light" panose="02000000000000000000" pitchFamily="2" charset="0"/>
              </a:rPr>
              <a:t>(відносно масштабу діяльності боржника) </a:t>
            </a:r>
            <a:r>
              <a:rPr lang="uk-UA" sz="1600" b="1" dirty="0">
                <a:solidFill>
                  <a:srgbClr val="FFFF00"/>
                </a:solidFill>
                <a:latin typeface="Roboto Condensed Light" panose="02000000000000000000" pitchFamily="2" charset="0"/>
              </a:rPr>
              <a:t>вигоду у вигляді збільшення активів, яка не могла б утворитися у випадку відповідності дій засновників та керівника боржника закону, в </a:t>
            </a:r>
            <a:r>
              <a:rPr lang="uk-UA" sz="1600" b="1" dirty="0" err="1">
                <a:solidFill>
                  <a:srgbClr val="FFFF00"/>
                </a:solidFill>
                <a:latin typeface="Roboto Condensed Light" panose="02000000000000000000" pitchFamily="2" charset="0"/>
              </a:rPr>
              <a:t>т.ч</a:t>
            </a:r>
            <a:r>
              <a:rPr lang="uk-UA" sz="1600" b="1" dirty="0">
                <a:solidFill>
                  <a:srgbClr val="FFFF00"/>
                </a:solidFill>
                <a:latin typeface="Roboto Condensed Light" panose="02000000000000000000" pitchFamily="2" charset="0"/>
              </a:rPr>
              <a:t>. принципу добросовісності</a:t>
            </a:r>
            <a:r>
              <a:rPr lang="uk-UA" sz="1600" dirty="0">
                <a:solidFill>
                  <a:prstClr val="white"/>
                </a:solidFill>
                <a:latin typeface="Roboto Condensed Light" panose="02000000000000000000" pitchFamily="2" charset="0"/>
              </a:rPr>
              <a:t>.</a:t>
            </a:r>
          </a:p>
          <a:p>
            <a:pPr lvl="0" algn="just">
              <a:defRPr/>
            </a:pPr>
            <a:r>
              <a:rPr lang="uk-UA" sz="1600" dirty="0" smtClean="0">
                <a:solidFill>
                  <a:prstClr val="white"/>
                </a:solidFill>
                <a:latin typeface="Roboto Condensed Light" panose="02000000000000000000" pitchFamily="2" charset="0"/>
              </a:rPr>
              <a:t>Статтею </a:t>
            </a:r>
            <a:r>
              <a:rPr lang="uk-UA" sz="1600" dirty="0">
                <a:solidFill>
                  <a:prstClr val="white"/>
                </a:solidFill>
                <a:latin typeface="Roboto Condensed Light" panose="02000000000000000000" pitchFamily="2" charset="0"/>
              </a:rPr>
              <a:t>61 </a:t>
            </a:r>
            <a:r>
              <a:rPr lang="uk-UA" sz="1600" dirty="0" err="1">
                <a:solidFill>
                  <a:prstClr val="white"/>
                </a:solidFill>
                <a:latin typeface="Roboto Condensed Light" panose="02000000000000000000" pitchFamily="2" charset="0"/>
              </a:rPr>
              <a:t>КУзПБ</a:t>
            </a:r>
            <a:r>
              <a:rPr lang="uk-UA" sz="1600" dirty="0">
                <a:solidFill>
                  <a:prstClr val="white"/>
                </a:solidFill>
                <a:latin typeface="Roboto Condensed Light" panose="02000000000000000000" pitchFamily="2" charset="0"/>
              </a:rPr>
              <a:t> від 21.10.2019, статтею 41 Закону про банкрутство до 21.10.2019 закріплено </a:t>
            </a:r>
            <a:r>
              <a:rPr lang="uk-UA" sz="1600" b="1" dirty="0">
                <a:solidFill>
                  <a:srgbClr val="FFFF00"/>
                </a:solidFill>
                <a:latin typeface="Roboto Condensed Light" panose="02000000000000000000" pitchFamily="2" charset="0"/>
              </a:rPr>
              <a:t>правову презумпцію субсидіарної відповідальності осіб</a:t>
            </a:r>
            <a:r>
              <a:rPr lang="uk-UA" sz="1600" dirty="0">
                <a:solidFill>
                  <a:prstClr val="white"/>
                </a:solidFill>
                <a:latin typeface="Roboto Condensed Light" panose="02000000000000000000" pitchFamily="2" charset="0"/>
              </a:rPr>
              <a:t>, що притягуються до неї, складовими якої є недостатність майна ліквідаційної маси для задоволення вимог кредиторів та наявність ознак доведення боржника до банкрутства, </a:t>
            </a:r>
            <a:r>
              <a:rPr lang="uk-UA" sz="1600" b="1" dirty="0">
                <a:solidFill>
                  <a:srgbClr val="FFFF00"/>
                </a:solidFill>
                <a:latin typeface="Roboto Condensed Light" panose="02000000000000000000" pitchFamily="2" charset="0"/>
              </a:rPr>
              <a:t>яка є спростовною</a:t>
            </a:r>
            <a:r>
              <a:rPr lang="uk-UA" sz="1600" dirty="0">
                <a:solidFill>
                  <a:prstClr val="white"/>
                </a:solidFill>
                <a:latin typeface="Roboto Condensed Light" panose="02000000000000000000" pitchFamily="2" charset="0"/>
              </a:rPr>
              <a:t>, оскільки передбачає можливість цих осіб довести відсутність своєї вини у банкрутства боржника та уникнути відповідальності.</a:t>
            </a:r>
          </a:p>
          <a:p>
            <a:pPr lvl="0" algn="just">
              <a:defRPr/>
            </a:pPr>
            <a:r>
              <a:rPr lang="uk-UA" sz="1600" dirty="0" smtClean="0">
                <a:solidFill>
                  <a:prstClr val="white"/>
                </a:solidFill>
              </a:rPr>
              <a:t>(</a:t>
            </a:r>
            <a:r>
              <a:rPr lang="uk-UA" sz="1600" b="1" u="sng" dirty="0">
                <a:solidFill>
                  <a:srgbClr val="FFFF00"/>
                </a:solidFill>
                <a:latin typeface="Roboto Condensed Light" panose="02000000000000000000" pitchFamily="2" charset="0"/>
                <a:ea typeface="Roboto Condensed Light" panose="02000000000000000000" pitchFamily="2" charset="0"/>
              </a:rPr>
              <a:t>Постанова КГС ВС від 01.06.2021 у справі № 911/2243/18 </a:t>
            </a:r>
            <a:r>
              <a:rPr lang="uk-UA" sz="1600" b="1" dirty="0">
                <a:solidFill>
                  <a:prstClr val="white"/>
                </a:solidFill>
                <a:latin typeface="Roboto Condensed Light" panose="02000000000000000000" pitchFamily="2" charset="0"/>
                <a:ea typeface="Roboto Condensed Light" panose="02000000000000000000" pitchFamily="2" charset="0"/>
              </a:rPr>
              <a:t>- </a:t>
            </a:r>
            <a:r>
              <a:rPr lang="ru-RU" sz="1600" dirty="0" err="1">
                <a:solidFill>
                  <a:prstClr val="white"/>
                </a:solidFill>
                <a:latin typeface="Roboto Condensed Light" panose="02000000000000000000" pitchFamily="2" charset="0"/>
                <a:ea typeface="Roboto Condensed Light" panose="02000000000000000000" pitchFamily="2" charset="0"/>
              </a:rPr>
              <a:t>я</a:t>
            </a:r>
            <a:r>
              <a:rPr lang="ru-RU" sz="1600" dirty="0" err="1">
                <a:solidFill>
                  <a:prstClr val="white"/>
                </a:solidFill>
                <a:latin typeface="Roboto Condensed Light" panose="02000000000000000000" pitchFamily="2" charset="0"/>
              </a:rPr>
              <a:t>кщо</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після</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визнання</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боржника</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банкрутом</a:t>
            </a:r>
            <a:r>
              <a:rPr lang="ru-RU" sz="1600" dirty="0">
                <a:solidFill>
                  <a:prstClr val="white"/>
                </a:solidFill>
                <a:latin typeface="Roboto Condensed Light" panose="02000000000000000000" pitchFamily="2" charset="0"/>
              </a:rPr>
              <a:t> за </a:t>
            </a:r>
            <a:r>
              <a:rPr lang="ru-RU" sz="1600" dirty="0" err="1">
                <a:solidFill>
                  <a:prstClr val="white"/>
                </a:solidFill>
                <a:latin typeface="Roboto Condensed Light" panose="02000000000000000000" pitchFamily="2" charset="0"/>
              </a:rPr>
              <a:t>наявності</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ознак</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доведення</a:t>
            </a:r>
            <a:r>
              <a:rPr lang="ru-RU" sz="1600" dirty="0">
                <a:solidFill>
                  <a:prstClr val="white"/>
                </a:solidFill>
                <a:latin typeface="Roboto Condensed Light" panose="02000000000000000000" pitchFamily="2" charset="0"/>
              </a:rPr>
              <a:t> до </a:t>
            </a:r>
            <a:r>
              <a:rPr lang="ru-RU" sz="1600" dirty="0" err="1">
                <a:solidFill>
                  <a:prstClr val="white"/>
                </a:solidFill>
                <a:latin typeface="Roboto Condensed Light" panose="02000000000000000000" pitchFamily="2" charset="0"/>
              </a:rPr>
              <a:t>банкрутства</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юридичної</a:t>
            </a:r>
            <a:r>
              <a:rPr lang="ru-RU" sz="1600" dirty="0">
                <a:solidFill>
                  <a:prstClr val="white"/>
                </a:solidFill>
                <a:latin typeface="Roboto Condensed Light" panose="02000000000000000000" pitchFamily="2" charset="0"/>
              </a:rPr>
              <a:t> особи – </a:t>
            </a:r>
            <a:r>
              <a:rPr lang="ru-RU" sz="1600" dirty="0" err="1">
                <a:solidFill>
                  <a:prstClr val="white"/>
                </a:solidFill>
                <a:latin typeface="Roboto Condensed Light" panose="02000000000000000000" pitchFamily="2" charset="0"/>
              </a:rPr>
              <a:t>боржника</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погашення</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заборгованості</a:t>
            </a:r>
            <a:r>
              <a:rPr lang="ru-RU" sz="1600" dirty="0">
                <a:solidFill>
                  <a:prstClr val="white"/>
                </a:solidFill>
                <a:latin typeface="Roboto Condensed Light" panose="02000000000000000000" pitchFamily="2" charset="0"/>
              </a:rPr>
              <a:t> </a:t>
            </a:r>
            <a:r>
              <a:rPr lang="ru-RU" sz="1600" dirty="0" err="1">
                <a:solidFill>
                  <a:prstClr val="white"/>
                </a:solidFill>
                <a:latin typeface="Roboto Condensed Light" panose="02000000000000000000" pitchFamily="2" charset="0"/>
              </a:rPr>
              <a:t>банкрута</a:t>
            </a:r>
            <a:r>
              <a:rPr lang="ru-RU" sz="1600" dirty="0">
                <a:solidFill>
                  <a:prstClr val="white"/>
                </a:solidFill>
                <a:latin typeface="Roboto Condensed Light" panose="02000000000000000000" pitchFamily="2" charset="0"/>
              </a:rPr>
              <a:t> </a:t>
            </a:r>
            <a:r>
              <a:rPr lang="uk-UA" sz="1600" dirty="0">
                <a:solidFill>
                  <a:prstClr val="white"/>
                </a:solidFill>
                <a:latin typeface="Roboto Condensed Light" panose="02000000000000000000" pitchFamily="2" charset="0"/>
              </a:rPr>
              <a:t>є неможливим внаслідок дій та (або) бездіяльності засновників (учасників, акціонерів) або інших осіб, у тому числі керівника боржника, які мають право давати обов'язкові для боржника вказівки чи мають змогу іншим чином визначати його дії, </a:t>
            </a:r>
            <a:r>
              <a:rPr lang="uk-UA" sz="1600" b="1" dirty="0">
                <a:solidFill>
                  <a:srgbClr val="FFFF00"/>
                </a:solidFill>
                <a:latin typeface="Roboto Condensed Light" panose="02000000000000000000" pitchFamily="2" charset="0"/>
              </a:rPr>
              <a:t>то такі особи можуть бути притягнуті до субсидіарної відповідальності за заборгованістю боржника допоки такі особи не доведуть протилежного</a:t>
            </a:r>
            <a:r>
              <a:rPr lang="uk-UA" sz="1600" dirty="0">
                <a:solidFill>
                  <a:prstClr val="white"/>
                </a:solidFill>
                <a:latin typeface="Roboto Condensed Light" panose="02000000000000000000" pitchFamily="2" charset="0"/>
              </a:rPr>
              <a:t>. </a:t>
            </a:r>
            <a:endParaRPr lang="ru-RU" sz="1600" dirty="0">
              <a:solidFill>
                <a:prstClr val="white"/>
              </a:solidFill>
              <a:latin typeface="Roboto Condensed Light" panose="02000000000000000000" pitchFamily="2" charset="0"/>
              <a:ea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26818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3"/>
            <a:ext cx="2093902" cy="512094"/>
          </a:xfrm>
        </p:spPr>
        <p:txBody>
          <a:bodyPr/>
          <a:lstStyle/>
          <a:p>
            <a:r>
              <a:rPr lang="uk-UA" dirty="0">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p>
        </p:txBody>
      </p:sp>
      <p:sp>
        <p:nvSpPr>
          <p:cNvPr id="6" name="Місце для нижнього колонтитула 5"/>
          <p:cNvSpPr>
            <a:spLocks noGrp="1"/>
          </p:cNvSpPr>
          <p:nvPr>
            <p:ph type="ftr" sz="quarter" idx="11"/>
          </p:nvPr>
        </p:nvSpPr>
        <p:spPr>
          <a:xfrm>
            <a:off x="2391509" y="6166337"/>
            <a:ext cx="8733692" cy="377589"/>
          </a:xfrm>
        </p:spPr>
        <p:txBody>
          <a:bodyPr/>
          <a:lstStyle/>
          <a:p>
            <a:r>
              <a:rPr lang="ru-RU" dirty="0" err="1">
                <a:solidFill>
                  <a:schemeClr val="bg1"/>
                </a:solidFill>
                <a:latin typeface="Roboto Condensed Light" panose="02000000000000000000" pitchFamily="2" charset="0"/>
                <a:ea typeface="Roboto Condensed Light" panose="02000000000000000000" pitchFamily="2" charset="0"/>
              </a:rPr>
              <a:t>Притягнення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субсидіарної</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солідарної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відповідальності</a:t>
            </a:r>
            <a:r>
              <a:rPr lang="ru-RU" dirty="0">
                <a:solidFill>
                  <a:schemeClr val="bg1"/>
                </a:solidFill>
                <a:latin typeface="Roboto Condensed Light" panose="02000000000000000000" pitchFamily="2" charset="0"/>
                <a:ea typeface="Roboto Condensed Light" panose="02000000000000000000" pitchFamily="2" charset="0"/>
              </a:rPr>
              <a:t> у справах про </a:t>
            </a:r>
            <a:r>
              <a:rPr lang="ru-RU" dirty="0" err="1">
                <a:solidFill>
                  <a:schemeClr val="bg1"/>
                </a:solidFill>
                <a:latin typeface="Roboto Condensed Light" panose="02000000000000000000" pitchFamily="2" charset="0"/>
                <a:ea typeface="Roboto Condensed Light" panose="02000000000000000000" pitchFamily="2" charset="0"/>
              </a:rPr>
              <a:t>банкрутство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Регулювання</a:t>
            </a:r>
            <a:r>
              <a:rPr lang="ru-RU" dirty="0">
                <a:solidFill>
                  <a:schemeClr val="bg1"/>
                </a:solidFill>
                <a:latin typeface="Roboto Condensed Light" panose="02000000000000000000" pitchFamily="2" charset="0"/>
                <a:ea typeface="Roboto Condensed Light" panose="02000000000000000000" pitchFamily="2" charset="0"/>
              </a:rPr>
              <a:t> статусу </a:t>
            </a:r>
            <a:r>
              <a:rPr lang="ru-RU" dirty="0" err="1">
                <a:solidFill>
                  <a:schemeClr val="bg1"/>
                </a:solidFill>
                <a:latin typeface="Roboto Condensed Light" panose="02000000000000000000" pitchFamily="2" charset="0"/>
                <a:ea typeface="Roboto Condensed Light" panose="02000000000000000000" pitchFamily="2" charset="0"/>
              </a:rPr>
              <a:t>забезпечених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кредиторів</a:t>
            </a:r>
            <a:r>
              <a:rPr lang="ru-RU" dirty="0">
                <a:solidFill>
                  <a:schemeClr val="bg1"/>
                </a:solidFill>
                <a:latin typeface="Roboto Condensed Light" panose="02000000000000000000" pitchFamily="2" charset="0"/>
                <a:ea typeface="Roboto Condensed Light" panose="02000000000000000000" pitchFamily="2" charset="0"/>
              </a:rPr>
              <a:t>.</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83241"/>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9" name="Округлений прямокутник 1">
            <a:extLst>
              <a:ext uri="{FF2B5EF4-FFF2-40B4-BE49-F238E27FC236}">
                <a16:creationId xmlns:a16="http://schemas.microsoft.com/office/drawing/2014/main" id="{DE6082F3-EB37-30A7-50DF-7AEC5A1E46DB}"/>
              </a:ext>
            </a:extLst>
          </p:cNvPr>
          <p:cNvSpPr/>
          <p:nvPr/>
        </p:nvSpPr>
        <p:spPr>
          <a:xfrm>
            <a:off x="647700" y="544906"/>
            <a:ext cx="10744200" cy="40421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latin typeface="Roboto Condensed Light" panose="02000000000000000000" pitchFamily="2" charset="0"/>
                <a:ea typeface="Roboto Condensed Light" panose="02000000000000000000" pitchFamily="2" charset="0"/>
              </a:rPr>
              <a:t>Постанова КГС у </a:t>
            </a:r>
            <a:r>
              <a:rPr lang="ru-RU" sz="2000" b="1" dirty="0" err="1">
                <a:latin typeface="Roboto Condensed Light" panose="02000000000000000000" pitchFamily="2" charset="0"/>
                <a:ea typeface="Roboto Condensed Light" panose="02000000000000000000" pitchFamily="2" charset="0"/>
              </a:rPr>
              <a:t>складі</a:t>
            </a:r>
            <a:r>
              <a:rPr lang="ru-RU" sz="2000" b="1" dirty="0">
                <a:latin typeface="Roboto Condensed Light" panose="02000000000000000000" pitchFamily="2" charset="0"/>
                <a:ea typeface="Roboto Condensed Light" panose="02000000000000000000" pitchFamily="2" charset="0"/>
              </a:rPr>
              <a:t> ВС </a:t>
            </a:r>
            <a:r>
              <a:rPr lang="ru-RU" sz="2000" b="1" dirty="0" err="1">
                <a:latin typeface="Roboto Condensed Light" panose="02000000000000000000" pitchFamily="2" charset="0"/>
                <a:ea typeface="Roboto Condensed Light" panose="02000000000000000000" pitchFamily="2" charset="0"/>
              </a:rPr>
              <a:t>від</a:t>
            </a:r>
            <a:r>
              <a:rPr lang="ru-RU" sz="2000" b="1" dirty="0">
                <a:latin typeface="Roboto Condensed Light" panose="02000000000000000000" pitchFamily="2" charset="0"/>
                <a:ea typeface="Roboto Condensed Light" panose="02000000000000000000" pitchFamily="2" charset="0"/>
              </a:rPr>
              <a:t> 22.04.2021 у </a:t>
            </a:r>
            <a:r>
              <a:rPr lang="ru-RU" sz="2000" b="1" dirty="0" err="1">
                <a:latin typeface="Roboto Condensed Light" panose="02000000000000000000" pitchFamily="2" charset="0"/>
                <a:ea typeface="Roboto Condensed Light" panose="02000000000000000000" pitchFamily="2" charset="0"/>
              </a:rPr>
              <a:t>справі</a:t>
            </a:r>
            <a:r>
              <a:rPr lang="ru-RU" sz="2000" b="1" dirty="0">
                <a:latin typeface="Roboto Condensed Light" panose="02000000000000000000" pitchFamily="2" charset="0"/>
                <a:ea typeface="Roboto Condensed Light" panose="02000000000000000000" pitchFamily="2" charset="0"/>
              </a:rPr>
              <a:t> № 915/1624/16</a:t>
            </a:r>
          </a:p>
        </p:txBody>
      </p:sp>
      <p:sp>
        <p:nvSpPr>
          <p:cNvPr id="10" name="Округлений прямокутник 7">
            <a:extLst>
              <a:ext uri="{FF2B5EF4-FFF2-40B4-BE49-F238E27FC236}">
                <a16:creationId xmlns:a16="http://schemas.microsoft.com/office/drawing/2014/main" id="{90710466-FC15-4423-643B-5A5B020BAC50}"/>
              </a:ext>
            </a:extLst>
          </p:cNvPr>
          <p:cNvSpPr/>
          <p:nvPr/>
        </p:nvSpPr>
        <p:spPr>
          <a:xfrm>
            <a:off x="391390" y="1239920"/>
            <a:ext cx="11544299" cy="4724659"/>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smtClean="0">
              <a:solidFill>
                <a:srgbClr val="FF0000"/>
              </a:solidFill>
              <a:latin typeface="Roboto Condensed Light" panose="02000000000000000000" pitchFamily="2" charset="0"/>
            </a:endParaRPr>
          </a:p>
          <a:p>
            <a:pPr algn="just"/>
            <a:r>
              <a:rPr lang="uk-UA" sz="2000" b="1" i="1" dirty="0" smtClean="0">
                <a:solidFill>
                  <a:srgbClr val="FF0000"/>
                </a:solidFill>
                <a:latin typeface="Roboto Condensed Light" panose="02000000000000000000" pitchFamily="2" charset="0"/>
              </a:rPr>
              <a:t>Щодо </a:t>
            </a:r>
            <a:r>
              <a:rPr lang="uk-UA" sz="2000" b="1" i="1" dirty="0">
                <a:solidFill>
                  <a:srgbClr val="FF0000"/>
                </a:solidFill>
                <a:latin typeface="Roboto Condensed Light" panose="02000000000000000000" pitchFamily="2" charset="0"/>
              </a:rPr>
              <a:t>розміру субсидіарної відповідальності </a:t>
            </a:r>
          </a:p>
          <a:p>
            <a:pPr algn="just"/>
            <a:r>
              <a:rPr lang="uk-UA" sz="2000" b="1" i="1" dirty="0">
                <a:solidFill>
                  <a:srgbClr val="FFFF00"/>
                </a:solidFill>
                <a:latin typeface="Roboto Condensed Light" panose="02000000000000000000" pitchFamily="2" charset="0"/>
              </a:rPr>
              <a:t>					</a:t>
            </a:r>
          </a:p>
          <a:p>
            <a:pPr lvl="0" algn="just">
              <a:defRPr/>
            </a:pPr>
            <a:r>
              <a:rPr lang="uk-UA" sz="2000" dirty="0">
                <a:solidFill>
                  <a:prstClr val="white"/>
                </a:solidFill>
                <a:latin typeface="Roboto Condensed Light" panose="02000000000000000000" pitchFamily="2" charset="0"/>
              </a:rPr>
              <a:t>Розмір вимог ліквідатора до третіх осіб, які відповідно до законодавства несуть субсидіарну відповідальність за зобов’язаннями боржника у зв’язку з доведенням його до банкрутства за приписами статті абзацу 1 частини п'ятої статті 41 Закону про банкрутство (до 21.10.2019), абзацу 1 частини другої статті 61 </a:t>
            </a:r>
            <a:r>
              <a:rPr lang="uk-UA" sz="2000" dirty="0" err="1">
                <a:solidFill>
                  <a:prstClr val="white"/>
                </a:solidFill>
                <a:latin typeface="Roboto Condensed Light" panose="02000000000000000000" pitchFamily="2" charset="0"/>
              </a:rPr>
              <a:t>КУзПБ</a:t>
            </a:r>
            <a:r>
              <a:rPr lang="uk-UA" sz="2000" dirty="0">
                <a:solidFill>
                  <a:prstClr val="white"/>
                </a:solidFill>
                <a:latin typeface="Roboto Condensed Light" panose="02000000000000000000" pitchFamily="2" charset="0"/>
              </a:rPr>
              <a:t> </a:t>
            </a:r>
            <a:r>
              <a:rPr lang="uk-UA" sz="2000" b="1" dirty="0">
                <a:solidFill>
                  <a:srgbClr val="FFFF00"/>
                </a:solidFill>
                <a:latin typeface="Roboto Condensed Light" panose="02000000000000000000" pitchFamily="2" charset="0"/>
              </a:rPr>
              <a:t>визначається з різниці між сумою вимог кредиторів і ліквідаційною масою</a:t>
            </a:r>
            <a:r>
              <a:rPr lang="uk-UA" sz="2000" dirty="0">
                <a:solidFill>
                  <a:prstClr val="white"/>
                </a:solidFill>
                <a:latin typeface="Roboto Condensed Light" panose="02000000000000000000" pitchFamily="2" charset="0"/>
              </a:rPr>
              <a:t>.</a:t>
            </a:r>
          </a:p>
          <a:p>
            <a:pPr lvl="0" algn="just">
              <a:defRPr/>
            </a:pPr>
            <a:r>
              <a:rPr lang="uk-UA" sz="2000" b="1" dirty="0" smtClean="0">
                <a:solidFill>
                  <a:srgbClr val="FFFF00"/>
                </a:solidFill>
                <a:latin typeface="Roboto Condensed Light" panose="02000000000000000000" pitchFamily="2" charset="0"/>
              </a:rPr>
              <a:t>Вартість </a:t>
            </a:r>
            <a:r>
              <a:rPr lang="uk-UA" sz="2000" b="1" dirty="0">
                <a:solidFill>
                  <a:srgbClr val="FFFF00"/>
                </a:solidFill>
                <a:latin typeface="Roboto Condensed Light" panose="02000000000000000000" pitchFamily="2" charset="0"/>
              </a:rPr>
              <a:t>майна, яке було виведено з активів боржника не впливає на розмір субсидіарної відповідальності</a:t>
            </a:r>
            <a:r>
              <a:rPr lang="uk-UA" sz="2000" dirty="0">
                <a:solidFill>
                  <a:prstClr val="white"/>
                </a:solidFill>
                <a:latin typeface="Roboto Condensed Light" panose="02000000000000000000" pitchFamily="2" charset="0"/>
              </a:rPr>
              <a:t>, а визначенню розміру останньої передує формування ліквідаційної маси.</a:t>
            </a:r>
          </a:p>
          <a:p>
            <a:pPr algn="just">
              <a:defRPr/>
            </a:pPr>
            <a:r>
              <a:rPr lang="uk-UA" sz="2000" dirty="0" smtClean="0">
                <a:latin typeface="Roboto Condensed Light" panose="02000000000000000000" pitchFamily="2" charset="0"/>
              </a:rPr>
              <a:t>Цілком </a:t>
            </a:r>
            <a:r>
              <a:rPr lang="uk-UA" sz="2000" dirty="0">
                <a:latin typeface="Roboto Condensed Light" panose="02000000000000000000" pitchFamily="2" charset="0"/>
              </a:rPr>
              <a:t>очевидно, що </a:t>
            </a:r>
            <a:r>
              <a:rPr lang="uk-UA" sz="2000" b="1" dirty="0">
                <a:latin typeface="Roboto Condensed Light" panose="02000000000000000000" pitchFamily="2" charset="0"/>
              </a:rPr>
              <a:t>така законодавча конструкція </a:t>
            </a:r>
            <a:r>
              <a:rPr lang="uk-UA" sz="2000" b="1" dirty="0">
                <a:solidFill>
                  <a:srgbClr val="FFFF00"/>
                </a:solidFill>
                <a:latin typeface="Roboto Condensed Light" panose="02000000000000000000" pitchFamily="2" charset="0"/>
              </a:rPr>
              <a:t>визначає субсидіарну відповідальність в якості санкції за недобросовісні і нерозумні дії та спрямована на стимулювання добросовісності дій боржника та присікання протиправних дій зі сторони засновників, керівника боржника, інших осіб з метою захисту інтересів кредиторів і гарантування погашення їх вимог в максимально можливому розмірі</a:t>
            </a:r>
            <a:r>
              <a:rPr lang="uk-UA" sz="2000" dirty="0">
                <a:latin typeface="Roboto Condensed Light" panose="02000000000000000000" pitchFamily="2" charset="0"/>
              </a:rPr>
              <a:t>.</a:t>
            </a: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smtClean="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49207824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4065</TotalTime>
  <Words>5825</Words>
  <Application>Microsoft Office PowerPoint</Application>
  <PresentationFormat>Широкий екран</PresentationFormat>
  <Paragraphs>512</Paragraphs>
  <Slides>33</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33</vt:i4>
      </vt:variant>
    </vt:vector>
  </HeadingPairs>
  <TitlesOfParts>
    <vt:vector size="39" baseType="lpstr">
      <vt:lpstr>Arial</vt:lpstr>
      <vt:lpstr>Calibri</vt:lpstr>
      <vt:lpstr>Calibri Light</vt:lpstr>
      <vt:lpstr>Roboto Condensed Light</vt:lpstr>
      <vt:lpstr>Times New Roman</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 Верховний Суд</dc:title>
  <dc:creator>Сухацький А.П.</dc:creator>
  <cp:lastModifiedBy>БАНАСЬКО Олександр Олександрович</cp:lastModifiedBy>
  <cp:revision>284</cp:revision>
  <dcterms:created xsi:type="dcterms:W3CDTF">2019-06-06T07:36:31Z</dcterms:created>
  <dcterms:modified xsi:type="dcterms:W3CDTF">2023-10-26T12:07:22Z</dcterms:modified>
</cp:coreProperties>
</file>