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37573aca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2937573aca3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936335acc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225" name="Google Shape;225;g2936335accd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36335accd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232" name="Google Shape;232;g2936335accd_0_2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36335accd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246" name="Google Shape;246;g2936335accd_0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36335acc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268" name="Google Shape;268;g2936335accd_0_2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36335accd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288" name="Google Shape;288;g2936335accd_0_3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936335accd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296" name="Google Shape;296;g2936335accd_0_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36335accd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309" name="Google Shape;309;g2936335accd_0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936335accd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330" name="Google Shape;330;g2936335accd_0_3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936335acc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g2936335accd_0_106:notes"/>
          <p:cNvSpPr/>
          <p:nvPr>
            <p:ph idx="2" type="sldImg"/>
          </p:nvPr>
        </p:nvSpPr>
        <p:spPr>
          <a:xfrm>
            <a:off x="114322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37573aca3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136" name="Google Shape;136;g2937573aca3_0_2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37573aca3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1D1C1D"/>
                </a:solidFill>
                <a:highlight>
                  <a:srgbClr val="FFFFFF"/>
                </a:highlight>
              </a:rPr>
              <a:t> Можливості, потужність системи. В системі одночасно може проходити … аукціонів</a:t>
            </a:r>
            <a:endParaRPr/>
          </a:p>
        </p:txBody>
      </p:sp>
      <p:sp>
        <p:nvSpPr>
          <p:cNvPr id="154" name="Google Shape;154;g2937573aca3_0_3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36335acc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36335ac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37573aca3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37573aca3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37573aca3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937573aca3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37573aca3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37573aca3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37573aca3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37573aca3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36335ac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936335ac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873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303413" y="290700"/>
            <a:ext cx="8595600" cy="4654500"/>
          </a:xfrm>
          <a:prstGeom prst="roundRect">
            <a:avLst>
              <a:gd fmla="val 7002" name="adj"/>
            </a:avLst>
          </a:prstGeom>
          <a:gradFill>
            <a:gsLst>
              <a:gs pos="0">
                <a:srgbClr val="6900E9"/>
              </a:gs>
              <a:gs pos="10000">
                <a:srgbClr val="6900E9"/>
              </a:gs>
              <a:gs pos="50000">
                <a:srgbClr val="E8215D"/>
              </a:gs>
              <a:gs pos="90000">
                <a:srgbClr val="F88B0E"/>
              </a:gs>
              <a:gs pos="100000">
                <a:srgbClr val="F88B0E"/>
              </a:gs>
            </a:gsLst>
            <a:lin ang="18900732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/>
          <p:nvPr/>
        </p:nvSpPr>
        <p:spPr>
          <a:xfrm>
            <a:off x="461250" y="395888"/>
            <a:ext cx="8296500" cy="4400700"/>
          </a:xfrm>
          <a:prstGeom prst="roundRect">
            <a:avLst>
              <a:gd fmla="val 5481" name="adj"/>
            </a:avLst>
          </a:prstGeom>
          <a:gradFill>
            <a:gsLst>
              <a:gs pos="0">
                <a:schemeClr val="dk1"/>
              </a:gs>
              <a:gs pos="40000">
                <a:schemeClr val="dk1"/>
              </a:gs>
              <a:gs pos="72000">
                <a:srgbClr val="0B0018"/>
              </a:gs>
              <a:gs pos="100000">
                <a:srgbClr val="340073"/>
              </a:gs>
            </a:gsLst>
            <a:lin ang="13799115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006" y="3736031"/>
            <a:ext cx="2261494" cy="621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739669" y="4007494"/>
            <a:ext cx="336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Олександр Лихотоп</a:t>
            </a:r>
            <a:endParaRPr b="1" i="0" sz="21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керівник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проектного відділу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739669" y="968400"/>
            <a:ext cx="5796600" cy="15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Продаж майна боржників </a:t>
            </a:r>
            <a:br>
              <a:rPr b="1" lang="en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 справах про банкрутство</a:t>
            </a:r>
            <a:endParaRPr b="1"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онлайн-аукціонах</a:t>
            </a:r>
            <a:endParaRPr b="1"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769" y="4348325"/>
            <a:ext cx="1814858" cy="49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ТОП–5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b="1"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 весь час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3473108" y="2797175"/>
            <a:ext cx="2197800" cy="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ctrTitle"/>
          </p:nvPr>
        </p:nvSpPr>
        <p:spPr>
          <a:xfrm>
            <a:off x="324125" y="212825"/>
            <a:ext cx="3326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Найдорожчі лоти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5"/>
          <p:cNvSpPr/>
          <p:nvPr/>
        </p:nvSpPr>
        <p:spPr>
          <a:xfrm rot="10800000">
            <a:off x="368725" y="734050"/>
            <a:ext cx="83115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3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/>
        </p:nvSpPr>
        <p:spPr>
          <a:xfrm>
            <a:off x="409650" y="15044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ПАТ Іллічівський олійножировий комбінат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₴697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Сніткіна Ірина Анатоліївна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409650" y="21902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ТОВ Амстор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₴456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Черпак Анастасія Юріївна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409650" y="28760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Дирекція Криворізького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ГЗК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окислених руд — ₴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451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: Биковський Микола Юрійович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409650" y="35618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ТОВ  Айс Термінал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₴404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Демчан Олександр Іванович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409650" y="42476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ТОВ Чумацький шлях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₴227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Демчан Олександр Іванович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409650" y="7424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Дніпровський меткомбінат</a:t>
            </a: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 — </a:t>
            </a:r>
            <a:r>
              <a:rPr b="1" lang="en" sz="19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₴9 170 </a:t>
            </a: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1" sz="1700">
              <a:solidFill>
                <a:srgbClr val="5590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АК: Сокол Олексій Юрійович</a:t>
            </a:r>
            <a:endParaRPr b="1" sz="1700">
              <a:solidFill>
                <a:srgbClr val="5590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5"/>
          <p:cNvSpPr/>
          <p:nvPr/>
        </p:nvSpPr>
        <p:spPr>
          <a:xfrm>
            <a:off x="368725" y="954338"/>
            <a:ext cx="268500" cy="252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type="ctrTitle"/>
          </p:nvPr>
        </p:nvSpPr>
        <p:spPr>
          <a:xfrm>
            <a:off x="324132" y="2128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Арбітражні керуючі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6"/>
          <p:cNvSpPr/>
          <p:nvPr/>
        </p:nvSpPr>
        <p:spPr>
          <a:xfrm rot="5400000">
            <a:off x="2212600" y="2859575"/>
            <a:ext cx="39489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250" name="Google Shape;250;p36"/>
          <p:cNvSpPr/>
          <p:nvPr/>
        </p:nvSpPr>
        <p:spPr>
          <a:xfrm rot="10800000">
            <a:off x="368725" y="1038850"/>
            <a:ext cx="83115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368731" y="639925"/>
            <a:ext cx="36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Дохід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4497129" y="639925"/>
            <a:ext cx="306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Успішних аукціонів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381000" y="1219200"/>
            <a:ext cx="367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Сокол Олексій Юрійович </a:t>
            </a:r>
            <a:b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— </a:t>
            </a:r>
            <a:r>
              <a:rPr b="1" lang="en" sz="19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₴9 340 </a:t>
            </a:r>
            <a:r>
              <a:rPr b="1" lang="en" sz="1700">
                <a:solidFill>
                  <a:srgbClr val="5590AE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/>
          </a:p>
        </p:txBody>
      </p:sp>
      <p:sp>
        <p:nvSpPr>
          <p:cNvPr id="254" name="Google Shape;254;p36"/>
          <p:cNvSpPr/>
          <p:nvPr/>
        </p:nvSpPr>
        <p:spPr>
          <a:xfrm>
            <a:off x="150250" y="1428888"/>
            <a:ext cx="268500" cy="252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6"/>
          <p:cNvSpPr txBox="1"/>
          <p:nvPr/>
        </p:nvSpPr>
        <p:spPr>
          <a:xfrm>
            <a:off x="381000" y="18288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Черпак Анастасія Юріївна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₴715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6"/>
          <p:cNvSpPr txBox="1"/>
          <p:nvPr/>
        </p:nvSpPr>
        <p:spPr>
          <a:xfrm>
            <a:off x="381000" y="24384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Сніткіна Ірина Анатоліївна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₴699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6"/>
          <p:cNvSpPr txBox="1"/>
          <p:nvPr/>
        </p:nvSpPr>
        <p:spPr>
          <a:xfrm>
            <a:off x="381000" y="30480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Демчан Олександр Іванович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₴658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381000" y="36576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Биковський Микола Юрійович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451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381000" y="42672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Чикильдін Олександр Миколайович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₴387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4497125" y="13257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Чикильдін Олександр Миколайович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428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4497125" y="19353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Ющенко Віталіна Михайлівна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382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4497125" y="25449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Чичва Олег Сергійович </a:t>
            </a:r>
            <a:br>
              <a:rPr lang="en" sz="900">
                <a:solidFill>
                  <a:schemeClr val="dk1"/>
                </a:solidFill>
                <a:highlight>
                  <a:srgbClr val="F8F8F8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301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4497125" y="31545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Шевченко Віталій Євгенович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219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4497125" y="37641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Куделя Марія Олександрівна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209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" name="Google Shape;265;p36"/>
          <p:cNvPicPr preferRelativeResize="0"/>
          <p:nvPr/>
        </p:nvPicPr>
        <p:blipFill rotWithShape="1">
          <a:blip r:embed="rId3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ctrTitle"/>
          </p:nvPr>
        </p:nvSpPr>
        <p:spPr>
          <a:xfrm>
            <a:off x="324132" y="2128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Майданчики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7"/>
          <p:cNvSpPr/>
          <p:nvPr/>
        </p:nvSpPr>
        <p:spPr>
          <a:xfrm rot="5400000">
            <a:off x="2212600" y="2859575"/>
            <a:ext cx="39489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272" name="Google Shape;272;p37"/>
          <p:cNvSpPr/>
          <p:nvPr/>
        </p:nvSpPr>
        <p:spPr>
          <a:xfrm rot="10800000">
            <a:off x="368725" y="1038850"/>
            <a:ext cx="83115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368731" y="639925"/>
            <a:ext cx="36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Дохід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4497129" y="639925"/>
            <a:ext cx="306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Привели переможців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381000" y="1371600"/>
            <a:ext cx="366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Ю.Біз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₴1 572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381000" y="1843544"/>
            <a:ext cx="366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Онлайн маркет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₴1 105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7"/>
          <p:cNvSpPr txBox="1"/>
          <p:nvPr/>
        </p:nvSpPr>
        <p:spPr>
          <a:xfrm>
            <a:off x="381000" y="25146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Придніпров’є 2021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₴837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7"/>
          <p:cNvSpPr txBox="1"/>
          <p:nvPr/>
        </p:nvSpPr>
        <p:spPr>
          <a:xfrm>
            <a:off x="381000" y="32004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Національна електронна біржа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₴514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381000" y="3954975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Українська універсальна біржа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₴344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4434275" y="1356750"/>
            <a:ext cx="367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Ю.Біз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1 445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4434275" y="1843544"/>
            <a:ext cx="366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Держзакупівлі.Онлайн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492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4434275" y="2575950"/>
            <a:ext cx="367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Е-Тендер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466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4434275" y="310935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Українська універсальна біржа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408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7"/>
          <p:cNvSpPr txBox="1"/>
          <p:nvPr/>
        </p:nvSpPr>
        <p:spPr>
          <a:xfrm>
            <a:off x="4434275" y="3878775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Закупки.Пром.УА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203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37"/>
          <p:cNvPicPr preferRelativeResize="0"/>
          <p:nvPr/>
        </p:nvPicPr>
        <p:blipFill rotWithShape="1">
          <a:blip r:embed="rId3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8"/>
          <p:cNvPicPr preferRelativeResize="0"/>
          <p:nvPr/>
        </p:nvPicPr>
        <p:blipFill rotWithShape="1">
          <a:blip r:embed="rId3">
            <a:alphaModFix/>
          </a:blip>
          <a:srcRect b="0" l="0" r="8248" t="0"/>
          <a:stretch/>
        </p:blipFill>
        <p:spPr>
          <a:xfrm>
            <a:off x="35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769" y="4348325"/>
            <a:ext cx="1814858" cy="49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ТОП–5</a:t>
            </a:r>
            <a:endParaRPr b="1"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 час війни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3473108" y="2797175"/>
            <a:ext cx="2197800" cy="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9"/>
          <p:cNvPicPr preferRelativeResize="0"/>
          <p:nvPr/>
        </p:nvPicPr>
        <p:blipFill rotWithShape="1">
          <a:blip r:embed="rId3">
            <a:alphaModFix/>
          </a:blip>
          <a:srcRect b="0" l="0" r="8248" t="0"/>
          <a:stretch/>
        </p:blipFill>
        <p:spPr>
          <a:xfrm>
            <a:off x="35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9"/>
          <p:cNvSpPr txBox="1"/>
          <p:nvPr>
            <p:ph type="ctrTitle"/>
          </p:nvPr>
        </p:nvSpPr>
        <p:spPr>
          <a:xfrm>
            <a:off x="324125" y="212825"/>
            <a:ext cx="3326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Найдорожчі лоти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39"/>
          <p:cNvSpPr/>
          <p:nvPr/>
        </p:nvSpPr>
        <p:spPr>
          <a:xfrm rot="10800000">
            <a:off x="368725" y="734050"/>
            <a:ext cx="83115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409650" y="9710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ПАТ Іллічівський олійножировий комбінат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₴697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Сніткіна Ірина Анатоліївна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409650" y="17330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ТОВ  Айс Термінал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₴404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Демчан Олександр Іванович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409650" y="40190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ТОВ Таміра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₴120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Леонов Костянтин Юрійович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9"/>
          <p:cNvSpPr txBox="1"/>
          <p:nvPr/>
        </p:nvSpPr>
        <p:spPr>
          <a:xfrm>
            <a:off x="409650" y="24950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ПАТ Укрпідшипник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₴200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Ціхоцький Володимир Миколайович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409650" y="3257050"/>
            <a:ext cx="8270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ПрАТ Укрпластик — </a:t>
            </a:r>
            <a:r>
              <a:rPr b="1" lang="en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₴145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млн</a:t>
            </a:r>
            <a:endParaRPr b="1"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АК: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Реверук Петро Костянтинович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0"/>
          <p:cNvPicPr preferRelativeResize="0"/>
          <p:nvPr/>
        </p:nvPicPr>
        <p:blipFill rotWithShape="1">
          <a:blip r:embed="rId3">
            <a:alphaModFix/>
          </a:blip>
          <a:srcRect b="0" l="0" r="8248" t="0"/>
          <a:stretch/>
        </p:blipFill>
        <p:spPr>
          <a:xfrm>
            <a:off x="35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0"/>
          <p:cNvSpPr txBox="1"/>
          <p:nvPr>
            <p:ph type="ctrTitle"/>
          </p:nvPr>
        </p:nvSpPr>
        <p:spPr>
          <a:xfrm>
            <a:off x="324132" y="2128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Арбітражні керуючі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40"/>
          <p:cNvSpPr/>
          <p:nvPr/>
        </p:nvSpPr>
        <p:spPr>
          <a:xfrm rot="5400000">
            <a:off x="2212600" y="2859575"/>
            <a:ext cx="39489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314" name="Google Shape;314;p40"/>
          <p:cNvSpPr/>
          <p:nvPr/>
        </p:nvSpPr>
        <p:spPr>
          <a:xfrm rot="10800000">
            <a:off x="368725" y="1038850"/>
            <a:ext cx="83115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368731" y="639925"/>
            <a:ext cx="36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Дохід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4497129" y="639925"/>
            <a:ext cx="306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Успішних аукціонів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381000" y="12954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Сніткіна Ірина Анатоліївна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₴697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381000" y="1958966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Демчан Олександр Іванович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₴409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381000" y="330695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Реверук Петро Костянтинович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₴219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40"/>
          <p:cNvSpPr txBox="1"/>
          <p:nvPr/>
        </p:nvSpPr>
        <p:spPr>
          <a:xfrm>
            <a:off x="381000" y="26670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Чикильдін Олександр Миколайович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₴238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40"/>
          <p:cNvSpPr txBox="1"/>
          <p:nvPr/>
        </p:nvSpPr>
        <p:spPr>
          <a:xfrm>
            <a:off x="4497125" y="13257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Ющенко Віталіна Михайлівна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382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4497125" y="266700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Носань Наталія Сергіївна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900">
                <a:solidFill>
                  <a:schemeClr val="dk1"/>
                </a:solidFill>
                <a:highlight>
                  <a:srgbClr val="F8F8F8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123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40"/>
          <p:cNvSpPr txBox="1"/>
          <p:nvPr/>
        </p:nvSpPr>
        <p:spPr>
          <a:xfrm>
            <a:off x="4497125" y="33069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Чичва Олег Сергійович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91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40"/>
          <p:cNvSpPr txBox="1"/>
          <p:nvPr/>
        </p:nvSpPr>
        <p:spPr>
          <a:xfrm>
            <a:off x="4497125" y="4068950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Пилипенко Тетяна Вікторівна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88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5" name="Google Shape;325;p40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0"/>
          <p:cNvSpPr txBox="1"/>
          <p:nvPr/>
        </p:nvSpPr>
        <p:spPr>
          <a:xfrm>
            <a:off x="381000" y="406895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Ціхоцький Володимир Миколайович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₴211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4497125" y="1958966"/>
            <a:ext cx="429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Чикильдін Олександр Миколайович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244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8248" t="0"/>
          <a:stretch/>
        </p:blipFill>
        <p:spPr>
          <a:xfrm>
            <a:off x="35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 txBox="1"/>
          <p:nvPr>
            <p:ph type="ctrTitle"/>
          </p:nvPr>
        </p:nvSpPr>
        <p:spPr>
          <a:xfrm>
            <a:off x="324132" y="2890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Майданчики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41"/>
          <p:cNvSpPr/>
          <p:nvPr/>
        </p:nvSpPr>
        <p:spPr>
          <a:xfrm rot="5400000">
            <a:off x="2212600" y="2859575"/>
            <a:ext cx="39489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335" name="Google Shape;335;p41"/>
          <p:cNvSpPr/>
          <p:nvPr/>
        </p:nvSpPr>
        <p:spPr>
          <a:xfrm rot="10800000">
            <a:off x="368725" y="1038850"/>
            <a:ext cx="8311500" cy="9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336" name="Google Shape;336;p41"/>
          <p:cNvSpPr txBox="1"/>
          <p:nvPr/>
        </p:nvSpPr>
        <p:spPr>
          <a:xfrm>
            <a:off x="368731" y="639925"/>
            <a:ext cx="36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Дохід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1"/>
          <p:cNvSpPr txBox="1"/>
          <p:nvPr/>
        </p:nvSpPr>
        <p:spPr>
          <a:xfrm>
            <a:off x="4497129" y="639925"/>
            <a:ext cx="306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Привели переможців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381000" y="1386344"/>
            <a:ext cx="3665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Онлайн маркет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₴1 105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381000" y="251460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Вер-Тас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₴228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381000" y="3231888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Укрінвестенергоконсалт 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₴185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381000" y="3954975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Національна електронна біржа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₴183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4434275" y="1356750"/>
            <a:ext cx="3677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Ю.Біз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842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3" name="Google Shape;343;p41"/>
          <p:cNvSpPr txBox="1"/>
          <p:nvPr/>
        </p:nvSpPr>
        <p:spPr>
          <a:xfrm>
            <a:off x="4434275" y="1843544"/>
            <a:ext cx="366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Е-Тендер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265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41"/>
          <p:cNvSpPr txBox="1"/>
          <p:nvPr/>
        </p:nvSpPr>
        <p:spPr>
          <a:xfrm>
            <a:off x="4434275" y="2347350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Українська універсальна біржа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151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41"/>
          <p:cNvSpPr txBox="1"/>
          <p:nvPr/>
        </p:nvSpPr>
        <p:spPr>
          <a:xfrm>
            <a:off x="4434275" y="3878775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Аукціоніст</a:t>
            </a:r>
            <a:b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48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1"/>
          <p:cNvSpPr txBox="1"/>
          <p:nvPr/>
        </p:nvSpPr>
        <p:spPr>
          <a:xfrm>
            <a:off x="4420925" y="3113063"/>
            <a:ext cx="36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Українська енергетична біржа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52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381000" y="2057400"/>
            <a:ext cx="366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1" lang="en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Ю.Біз </a:t>
            </a: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— ₴538 млн</a:t>
            </a:r>
            <a:endParaRPr b="1"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38000">
              <a:schemeClr val="dk1"/>
            </a:gs>
            <a:gs pos="100000">
              <a:schemeClr val="dk1"/>
            </a:gs>
          </a:gsLst>
          <a:lin ang="2399891" scaled="0"/>
        </a:gra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 b="0" l="0" r="8248" t="0"/>
          <a:stretch/>
        </p:blipFill>
        <p:spPr>
          <a:xfrm>
            <a:off x="35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3267" y="1948294"/>
            <a:ext cx="2043242" cy="56111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2"/>
          <p:cNvSpPr txBox="1"/>
          <p:nvPr/>
        </p:nvSpPr>
        <p:spPr>
          <a:xfrm>
            <a:off x="2282288" y="3068719"/>
            <a:ext cx="49224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100" lIns="71100" spcFirstLastPara="1" rIns="71100" wrap="square" tIns="71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Будуємо ринки та довіру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ctrTitle"/>
          </p:nvPr>
        </p:nvSpPr>
        <p:spPr>
          <a:xfrm>
            <a:off x="324132" y="2890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Основні показники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301441" y="2359697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</a:t>
            </a: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16,16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31141" y="3254613"/>
            <a:ext cx="2190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млрд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2540934" y="2359697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18,6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476950" y="2112025"/>
            <a:ext cx="7877400" cy="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331141" y="1354413"/>
            <a:ext cx="21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Дохід</a:t>
            </a:r>
            <a:r>
              <a:rPr b="1" lang="en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2570634" y="1354413"/>
            <a:ext cx="2190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Проведено аукціонів**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2570634" y="3254613"/>
            <a:ext cx="2190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тис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4626009" y="2359697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4655709" y="1354413"/>
            <a:ext cx="2190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Збільшення</a:t>
            </a:r>
            <a:b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ціни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6688434" y="2359697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6718134" y="1354413"/>
            <a:ext cx="2190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Учасників</a:t>
            </a:r>
            <a:b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на аукціоні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76954" y="4545350"/>
            <a:ext cx="599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* аукціони + продаж без аукціону у т.ч. Дніпровський </a:t>
            </a: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меткомбінат</a:t>
            </a: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** завершені + не відбулися</a:t>
            </a:r>
            <a:endParaRPr b="1"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40073"/>
            </a:gs>
            <a:gs pos="50000">
              <a:schemeClr val="dk1"/>
            </a:gs>
            <a:gs pos="100000">
              <a:srgbClr val="422504"/>
            </a:gs>
          </a:gsLst>
          <a:lin ang="2399891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5323145" y="4049891"/>
            <a:ext cx="277800" cy="341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>
            <p:ph type="ctrTitle"/>
          </p:nvPr>
        </p:nvSpPr>
        <p:spPr>
          <a:xfrm>
            <a:off x="324132" y="2890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Основні показники</a:t>
            </a:r>
            <a:endParaRPr b="1"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301441" y="1673897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464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3074334" y="1673897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2 779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476950" y="1578625"/>
            <a:ext cx="7877400" cy="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331141" y="973413"/>
            <a:ext cx="21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АК у ЕТС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104034" y="973413"/>
            <a:ext cx="21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Учасників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845209" y="1673897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5722499" y="973425"/>
            <a:ext cx="24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Частка успішних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1299001" y="3034275"/>
            <a:ext cx="36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Дохід за типом аукціону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331141" y="3663072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</a:t>
            </a: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7,76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360841" y="4481788"/>
            <a:ext cx="2190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млрд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633300" y="3596100"/>
            <a:ext cx="4887900" cy="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3104016" y="3685822"/>
            <a:ext cx="225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₴</a:t>
            </a:r>
            <a:r>
              <a:rPr b="1" lang="en" sz="5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1,08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3133716" y="4504538"/>
            <a:ext cx="2190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млрд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2381750" y="4055625"/>
            <a:ext cx="277800" cy="341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 flipH="1" rot="10800000">
            <a:off x="5076225" y="4049891"/>
            <a:ext cx="277800" cy="341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5950600" y="3761641"/>
            <a:ext cx="24762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не включає </a:t>
            </a:r>
            <a:b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Дніпровський </a:t>
            </a:r>
            <a:b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меткомбінат</a:t>
            </a:r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2205250" y="3734650"/>
            <a:ext cx="25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3600">
                <a:latin typeface="Montserrat"/>
                <a:ea typeface="Montserrat"/>
                <a:cs typeface="Montserrat"/>
                <a:sym typeface="Montserrat"/>
              </a:rPr>
              <a:t>Тренди</a:t>
            </a:r>
            <a:endParaRPr sz="3600"/>
          </a:p>
        </p:txBody>
      </p:sp>
      <p:sp>
        <p:nvSpPr>
          <p:cNvPr id="182" name="Google Shape;182;p28"/>
          <p:cNvSpPr/>
          <p:nvPr/>
        </p:nvSpPr>
        <p:spPr>
          <a:xfrm>
            <a:off x="3473108" y="2797175"/>
            <a:ext cx="2197800" cy="9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idx="4294967295" type="ctrTitle"/>
          </p:nvPr>
        </p:nvSpPr>
        <p:spPr>
          <a:xfrm>
            <a:off x="324125" y="289025"/>
            <a:ext cx="4600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рганізатори в системі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050" y="973325"/>
            <a:ext cx="6541899" cy="40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4294967295" type="ctrTitle"/>
          </p:nvPr>
        </p:nvSpPr>
        <p:spPr>
          <a:xfrm>
            <a:off x="324132" y="2890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Аукціони в системі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Google Shape;195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063" y="882309"/>
            <a:ext cx="6541884" cy="404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575" y="958550"/>
            <a:ext cx="61794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>
            <p:ph idx="4294967295" type="ctrTitle"/>
          </p:nvPr>
        </p:nvSpPr>
        <p:spPr>
          <a:xfrm>
            <a:off x="324132" y="289034"/>
            <a:ext cx="4325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% успішності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idx="4294967295" type="ctrTitle"/>
          </p:nvPr>
        </p:nvSpPr>
        <p:spPr>
          <a:xfrm>
            <a:off x="324125" y="289025"/>
            <a:ext cx="50106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 Д</a:t>
            </a: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оходи </a:t>
            </a:r>
            <a:r>
              <a:rPr b="1" lang="en" sz="2200">
                <a:latin typeface="Montserrat"/>
                <a:ea typeface="Montserrat"/>
                <a:cs typeface="Montserrat"/>
                <a:sym typeface="Montserrat"/>
              </a:rPr>
              <a:t>(млн)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5630550" y="236700"/>
            <a:ext cx="24762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не включає </a:t>
            </a:r>
            <a:b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Дніпровський меткомбінат</a:t>
            </a:r>
            <a:endParaRPr/>
          </a:p>
        </p:txBody>
      </p:sp>
      <p:pic>
        <p:nvPicPr>
          <p:cNvPr id="210" name="Google Shape;210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050" y="950600"/>
            <a:ext cx="6541899" cy="40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3778500" y="1233050"/>
            <a:ext cx="18522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- </a:t>
            </a: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Амстор (8 аукціонів)</a:t>
            </a:r>
            <a:b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- Чумацький шлях</a:t>
            </a:r>
            <a:b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- Проект майстер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5151050" y="2379825"/>
            <a:ext cx="18522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- </a:t>
            </a: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Криворізький ГЗК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- Сіріус-Буд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7291800" y="1818075"/>
            <a:ext cx="18522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- </a:t>
            </a: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Іллічівський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олійножировий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SemiBold"/>
                <a:ea typeface="Montserrat SemiBold"/>
                <a:cs typeface="Montserrat SemiBold"/>
                <a:sym typeface="Montserrat SemiBold"/>
              </a:rPr>
              <a:t>комбінат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2579675" y="240136"/>
            <a:ext cx="29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idx="4294967295" type="ctrTitle"/>
          </p:nvPr>
        </p:nvSpPr>
        <p:spPr>
          <a:xfrm>
            <a:off x="324125" y="289025"/>
            <a:ext cx="50106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600">
                <a:latin typeface="Montserrat"/>
                <a:ea typeface="Montserrat"/>
                <a:cs typeface="Montserrat"/>
                <a:sym typeface="Montserrat"/>
              </a:rPr>
              <a:t>Тренд пропозицій / аукціон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050" y="946025"/>
            <a:ext cx="6541899" cy="40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 rotWithShape="1">
          <a:blip r:embed="rId4">
            <a:alphaModFix/>
          </a:blip>
          <a:srcRect b="0" l="0" r="55966" t="0"/>
          <a:stretch/>
        </p:blipFill>
        <p:spPr>
          <a:xfrm>
            <a:off x="8121797" y="4520000"/>
            <a:ext cx="799150" cy="4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