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1"/>
  </p:notesMasterIdLst>
  <p:sldIdLst>
    <p:sldId id="257" r:id="rId3"/>
    <p:sldId id="350" r:id="rId4"/>
    <p:sldId id="355" r:id="rId5"/>
    <p:sldId id="359" r:id="rId6"/>
    <p:sldId id="360" r:id="rId7"/>
    <p:sldId id="358" r:id="rId8"/>
    <p:sldId id="361" r:id="rId9"/>
    <p:sldId id="31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87AF7-30B5-49C1-97B2-B20E0C0F5BF5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C4DAD-CE6B-47EA-AD25-488D76E895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7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66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uk-UA" noProof="0" smtClean="0"/>
              <a:t>Образец заголовка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uk-UA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146F-0AE4-4E4E-97EA-3D3CC5A28BB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21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C53C-2757-4B0A-A253-F5048C2C014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076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C118D-FD96-4A84-969F-A6105590AFA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2560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66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uk-UA" noProof="0" smtClean="0"/>
              <a:t>Образец заголовка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uk-UA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E5C13-7C92-4131-B78D-1901061B3A0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3701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1C30-8869-44CC-A0AE-2C6D6161FB6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622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594A0-AF55-4CE7-8E41-0E53C32C65E9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9575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A9F5-0FBD-4E0C-9803-9741E1C1E2E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64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74BF-616F-43FA-8CC9-091506A01B55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369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EEDDE-7183-412E-A012-AC3F85121EE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05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2BF69-1576-4489-92E9-66AD9D837D9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4207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5D1FF-AF21-402A-AEC7-C052C88D65F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02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CE0D1-84EE-4E2B-A6EC-C1D62686A94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0153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7A04-9F61-4F63-800E-EC3683E15ED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2241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DAFBE-D697-4382-A250-15A30BE6AB8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6582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A1E6F-8730-451B-BF0B-B05C8B5C33A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48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21351-991B-4E65-89FF-246FE3B85FA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09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ECCB2-3CA3-4916-B185-049313C8979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255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522F3-A9BF-44D2-8404-3269BBE3BD7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37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BDD1B-613C-4410-82E1-E1EC8C5E8D7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893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CA4CF-BCFD-450F-9885-407B3AF658D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695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B2F9-5AB7-418D-BF43-1F08BD062F5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935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39C7-03FD-47BD-9D33-43949CE912A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672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32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32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32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3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550B1C-F04D-4F5F-941C-1B9F1C09CBAA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/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2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32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32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32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3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96F3F-110B-44E2-B2C9-E2E06B62D82A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/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5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r"/>
            <a:r>
              <a:rPr lang="ru-RU" b="1" dirty="0" err="1">
                <a:solidFill>
                  <a:schemeClr val="tx1"/>
                </a:solidFill>
              </a:rPr>
              <a:t>Оцінка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відшкодування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збитків</a:t>
            </a:r>
            <a:r>
              <a:rPr lang="ru-RU" b="1" dirty="0">
                <a:solidFill>
                  <a:schemeClr val="tx1"/>
                </a:solidFill>
              </a:rPr>
              <a:t> у процедурах </a:t>
            </a:r>
            <a:r>
              <a:rPr lang="ru-RU" b="1" dirty="0" err="1" smtClean="0">
                <a:solidFill>
                  <a:schemeClr val="tx1"/>
                </a:solidFill>
              </a:rPr>
              <a:t>банкрутства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25190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95412" y="5255469"/>
            <a:ext cx="6858000" cy="762744"/>
          </a:xfrm>
        </p:spPr>
        <p:txBody>
          <a:bodyPr/>
          <a:lstStyle/>
          <a:p>
            <a:pPr algn="r"/>
            <a:r>
              <a:rPr lang="uk-UA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Київ, 2023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42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1371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964" y="1628800"/>
            <a:ext cx="8214103" cy="51125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/>
              <a:t>Влада України обіцяє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/>
              <a:t>Прийняте окреме правове регулювання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/>
              <a:t>Відбуваються виплати окремим категоріям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err="1" smtClean="0"/>
              <a:t>Мінародні</a:t>
            </a:r>
            <a:r>
              <a:rPr lang="uk-UA" sz="2400" dirty="0" smtClean="0"/>
              <a:t> </a:t>
            </a:r>
            <a:r>
              <a:rPr lang="uk-UA" sz="2400" dirty="0" err="1" smtClean="0"/>
              <a:t>патрнери</a:t>
            </a:r>
            <a:r>
              <a:rPr lang="uk-UA" sz="2400" dirty="0" smtClean="0"/>
              <a:t> підтримують ідею з відшкодуванням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/>
              <a:t>Арештували активи в багатьох країнах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/>
              <a:t>Розробляються механізми конфіскації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/>
              <a:t>Створено реєстр в Гаазі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/>
              <a:t>Історія знає відповідні приклади</a:t>
            </a:r>
          </a:p>
        </p:txBody>
      </p:sp>
    </p:spTree>
    <p:extLst>
      <p:ext uri="{BB962C8B-B14F-4D97-AF65-F5344CB8AC3E}">
        <p14:creationId xmlns:p14="http://schemas.microsoft.com/office/powerpoint/2010/main" val="35775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1371"/>
            <a:ext cx="8070087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зроблено в Україні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484784"/>
            <a:ext cx="8280920" cy="522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000" dirty="0" smtClean="0"/>
              <a:t>Реєстр пошкодженого/знищеного нерухомого майна (Пост КМУ 380, </a:t>
            </a:r>
            <a:r>
              <a:rPr lang="uk-UA" sz="2000" dirty="0" err="1" smtClean="0"/>
              <a:t>заявний</a:t>
            </a:r>
            <a:r>
              <a:rPr lang="uk-UA" sz="2000" dirty="0" smtClean="0"/>
              <a:t> принцип, що з рухомим майном?)</a:t>
            </a:r>
          </a:p>
          <a:p>
            <a:pPr algn="just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000" dirty="0" smtClean="0"/>
              <a:t>Визначено відповідальні відомства за напрямки збитків (Пост КМУ 326)</a:t>
            </a:r>
          </a:p>
          <a:p>
            <a:pPr algn="just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000" dirty="0" smtClean="0"/>
              <a:t>Затверджено Методику розрахунку шкоди та обсягу збитків, упущеної вигоди (Наказ Мінекономіки та </a:t>
            </a:r>
            <a:r>
              <a:rPr lang="uk-UA" sz="2000" dirty="0"/>
              <a:t>ФДМУ № 3904/1223</a:t>
            </a:r>
            <a:r>
              <a:rPr lang="uk-UA" sz="2000" dirty="0" smtClean="0"/>
              <a:t>)</a:t>
            </a:r>
          </a:p>
          <a:p>
            <a:pPr algn="just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000" dirty="0" smtClean="0"/>
              <a:t>Зміни до порядку обстеження об'єктів будівництва щодо обстеження пошкодженої/знищеної нерухомості (Пост КМУ 423)</a:t>
            </a:r>
          </a:p>
          <a:p>
            <a:pPr algn="just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000" dirty="0" smtClean="0"/>
              <a:t>Закон </a:t>
            </a:r>
            <a:r>
              <a:rPr lang="en-US" sz="2000" dirty="0"/>
              <a:t>№ </a:t>
            </a:r>
            <a:r>
              <a:rPr lang="en-US" sz="2000" dirty="0" smtClean="0"/>
              <a:t>2923-IX</a:t>
            </a:r>
            <a:r>
              <a:rPr lang="uk-UA" sz="2000" dirty="0" smtClean="0"/>
              <a:t> щодо компенсації за житло + Пост КМУ 381 (</a:t>
            </a:r>
            <a:r>
              <a:rPr lang="uk-UA" sz="2000" dirty="0" err="1" smtClean="0"/>
              <a:t>єВідновлення</a:t>
            </a:r>
            <a:r>
              <a:rPr lang="uk-UA" sz="2000" dirty="0" smtClean="0"/>
              <a:t>)</a:t>
            </a:r>
            <a:endParaRPr lang="uk-UA" sz="2000" dirty="0"/>
          </a:p>
          <a:p>
            <a:pPr algn="just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000" dirty="0" smtClean="0"/>
              <a:t>Суди готові виносити рішення про стягнення (законопроект 7520 щодо процесуальних питань та судового імунітету держав)</a:t>
            </a:r>
          </a:p>
          <a:p>
            <a:pPr algn="just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000" dirty="0" smtClean="0"/>
              <a:t>Держава з використанням різних процедур конфісковує активи РФ та </a:t>
            </a:r>
            <a:r>
              <a:rPr lang="uk-UA" sz="2000" dirty="0" err="1" smtClean="0"/>
              <a:t>підсанкційних</a:t>
            </a:r>
            <a:r>
              <a:rPr lang="uk-UA" sz="2000" dirty="0" smtClean="0"/>
              <a:t> осіб в Україні (як це вплине на відшкодування?)</a:t>
            </a:r>
          </a:p>
        </p:txBody>
      </p:sp>
    </p:spTree>
    <p:extLst>
      <p:ext uri="{BB962C8B-B14F-4D97-AF65-F5344CB8AC3E}">
        <p14:creationId xmlns:p14="http://schemas.microsoft.com/office/powerpoint/2010/main" val="26521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1371"/>
            <a:ext cx="8070087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фіксувати збитки?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Зібрати правовстановлюючі документи та </a:t>
            </a:r>
            <a:r>
              <a:rPr lang="uk-UA" sz="2400" dirty="0" err="1" smtClean="0"/>
              <a:t>інфо</a:t>
            </a:r>
            <a:r>
              <a:rPr lang="uk-UA" sz="2400" dirty="0" smtClean="0"/>
              <a:t> про стан майна до пошкодження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Зафіксувати факт пошкодження (максимум деталей)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Провести оцінку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err="1" smtClean="0"/>
              <a:t>Внести</a:t>
            </a:r>
            <a:r>
              <a:rPr lang="uk-UA" sz="2400" dirty="0" smtClean="0"/>
              <a:t> </a:t>
            </a:r>
            <a:r>
              <a:rPr lang="uk-UA" sz="2400" dirty="0" err="1" smtClean="0"/>
              <a:t>інфо</a:t>
            </a:r>
            <a:r>
              <a:rPr lang="uk-UA" sz="2400" dirty="0" smtClean="0"/>
              <a:t> до доступних реєстрів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Подати заяву до правоохоронних органів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Звернутися до судових інстанцій (в Україні та/або за кордоном)</a:t>
            </a:r>
          </a:p>
        </p:txBody>
      </p:sp>
    </p:spTree>
    <p:extLst>
      <p:ext uri="{BB962C8B-B14F-4D97-AF65-F5344CB8AC3E}">
        <p14:creationId xmlns:p14="http://schemas.microsoft.com/office/powerpoint/2010/main" val="36671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1371"/>
            <a:ext cx="8070087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Проблематика фіксації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Знайти місцеву комісію для обстеження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/>
              <a:t>В</a:t>
            </a:r>
            <a:r>
              <a:rPr lang="uk-UA" sz="2400" dirty="0" smtClean="0"/>
              <a:t>становити причину пошкодження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Визначити перелік рухомого майна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Нематеріальні активи (</a:t>
            </a:r>
            <a:r>
              <a:rPr lang="uk-UA" sz="2400" b="1" dirty="0" smtClean="0"/>
              <a:t>що з заставодержателем?</a:t>
            </a:r>
            <a:r>
              <a:rPr lang="uk-UA" sz="2400" dirty="0" smtClean="0"/>
              <a:t>)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Знищення баз даних (бухгалтерської документації)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Доступ до майна (окуповані території, зона бойових дій, перебування військових, ризик повторних обстрілів тощо)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Залучення профільних спеціалістів</a:t>
            </a:r>
          </a:p>
          <a:p>
            <a:pPr marL="285750" indent="-285750" algn="just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/>
              <a:t>Строки (з часом ситуація змінюється)</a:t>
            </a:r>
          </a:p>
        </p:txBody>
      </p:sp>
    </p:spTree>
    <p:extLst>
      <p:ext uri="{BB962C8B-B14F-4D97-AF65-F5344CB8AC3E}">
        <p14:creationId xmlns:p14="http://schemas.microsoft.com/office/powerpoint/2010/main" val="40609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1371"/>
            <a:ext cx="8424936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стягнути збитки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base"/>
            <a:r>
              <a:rPr lang="uk-UA" sz="2000" b="1" dirty="0" smtClean="0"/>
              <a:t>(</a:t>
            </a:r>
            <a:r>
              <a:rPr lang="uk-UA" sz="2000" b="1" dirty="0"/>
              <a:t>колективно в тому числі через уряд України/індивідуально</a:t>
            </a:r>
            <a:r>
              <a:rPr lang="uk-UA" sz="2000" b="1" dirty="0" smtClean="0"/>
              <a:t>?)</a:t>
            </a:r>
          </a:p>
          <a:p>
            <a:pPr fontAlgn="base"/>
            <a:endParaRPr lang="uk-UA" sz="2000" dirty="0"/>
          </a:p>
          <a:p>
            <a:pPr lvl="0" fontAlgn="base"/>
            <a:r>
              <a:rPr lang="uk-UA" sz="2000" b="1" dirty="0"/>
              <a:t>Спеціально створений суд/комісія щодо збройної агресії РФ проти України </a:t>
            </a:r>
            <a:r>
              <a:rPr lang="uk-UA" sz="2000" dirty="0"/>
              <a:t>(створення і строки під питанням, порядок і строки розгляду звернень не зрозумілі, як і порядок виконання </a:t>
            </a:r>
            <a:r>
              <a:rPr lang="uk-UA" sz="2000" dirty="0" smtClean="0"/>
              <a:t>рішень, Реєстр у Гаазі буде виконувати цю функцію?)</a:t>
            </a:r>
            <a:endParaRPr lang="uk-UA" sz="2000" dirty="0"/>
          </a:p>
          <a:p>
            <a:pPr lvl="0" fontAlgn="base"/>
            <a:endParaRPr lang="uk-UA" sz="2000" b="1" dirty="0" smtClean="0"/>
          </a:p>
          <a:p>
            <a:pPr lvl="0" fontAlgn="base"/>
            <a:r>
              <a:rPr lang="uk-UA" sz="2000" b="1" dirty="0" smtClean="0"/>
              <a:t>Звернення </a:t>
            </a:r>
            <a:r>
              <a:rPr lang="uk-UA" sz="2000" b="1" dirty="0"/>
              <a:t>до існуючих міжнародних інституцій, наприклад, </a:t>
            </a:r>
          </a:p>
          <a:p>
            <a:pPr lvl="0" fontAlgn="base"/>
            <a:r>
              <a:rPr lang="uk-UA" sz="2000" b="1" dirty="0" smtClean="0"/>
              <a:t>Міжнародний </a:t>
            </a:r>
            <a:r>
              <a:rPr lang="uk-UA" sz="2000" b="1" dirty="0"/>
              <a:t>кримінальний суд, ЄСПЛ, Міжнародний суд ООН тощо </a:t>
            </a:r>
            <a:r>
              <a:rPr lang="uk-UA" sz="2000" dirty="0"/>
              <a:t>(проблематика щодо юрисдикції і наявності механізмів виконання рішень</a:t>
            </a:r>
            <a:r>
              <a:rPr lang="uk-UA" sz="2000" dirty="0" smtClean="0"/>
              <a:t>)</a:t>
            </a:r>
          </a:p>
          <a:p>
            <a:pPr lvl="0" fontAlgn="base"/>
            <a:endParaRPr lang="uk-UA" sz="2000" dirty="0"/>
          </a:p>
          <a:p>
            <a:pPr lvl="0" fontAlgn="base"/>
            <a:r>
              <a:rPr lang="uk-UA" sz="2000" b="1" dirty="0"/>
              <a:t>Індивідуальні позови до РФ в український чи іноземний суд </a:t>
            </a:r>
            <a:r>
              <a:rPr lang="uk-UA" sz="2000" dirty="0"/>
              <a:t>(щодо іноземного суду – проблематика вибору юрисдикції, щодо українського суду – проблематика визнання рішень за кордоном і їх виконання)</a:t>
            </a:r>
          </a:p>
        </p:txBody>
      </p:sp>
    </p:spTree>
    <p:extLst>
      <p:ext uri="{BB962C8B-B14F-4D97-AF65-F5344CB8AC3E}">
        <p14:creationId xmlns:p14="http://schemas.microsoft.com/office/powerpoint/2010/main" val="19569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1371"/>
            <a:ext cx="8424936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Банкрутство?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base">
              <a:lnSpc>
                <a:spcPct val="150000"/>
              </a:lnSpc>
              <a:buFontTx/>
              <a:buChar char="-"/>
            </a:pPr>
            <a:r>
              <a:rPr lang="uk-UA" sz="2000" dirty="0" smtClean="0"/>
              <a:t>Право на відшкодування за знищене майно є активом?</a:t>
            </a:r>
          </a:p>
          <a:p>
            <a:pPr marL="285750" indent="-285750" fontAlgn="base">
              <a:lnSpc>
                <a:spcPct val="150000"/>
              </a:lnSpc>
              <a:buFontTx/>
              <a:buChar char="-"/>
            </a:pPr>
            <a:r>
              <a:rPr lang="uk-UA" sz="2000" dirty="0" smtClean="0"/>
              <a:t>Право на отримання відшкодування можливо продати?</a:t>
            </a:r>
          </a:p>
          <a:p>
            <a:pPr marL="285750" indent="-285750" fontAlgn="base">
              <a:lnSpc>
                <a:spcPct val="150000"/>
              </a:lnSpc>
              <a:buFontTx/>
              <a:buChar char="-"/>
            </a:pPr>
            <a:r>
              <a:rPr lang="uk-UA" sz="2000" dirty="0" smtClean="0"/>
              <a:t>Воно збережеться в разі ліквідації боржника-постраждалого?</a:t>
            </a:r>
            <a:endParaRPr lang="uk-UA" sz="2000" dirty="0"/>
          </a:p>
          <a:p>
            <a:pPr marL="285750" indent="-285750" fontAlgn="base">
              <a:lnSpc>
                <a:spcPct val="150000"/>
              </a:lnSpc>
              <a:buFontTx/>
              <a:buChar char="-"/>
            </a:pPr>
            <a:r>
              <a:rPr lang="uk-UA" sz="2000" dirty="0" smtClean="0"/>
              <a:t>На нього поширюється право застави/іпотеки, яке було щодо знищеного/пошкодженого майна?</a:t>
            </a:r>
          </a:p>
          <a:p>
            <a:pPr marL="285750" indent="-285750" fontAlgn="base">
              <a:lnSpc>
                <a:spcPct val="150000"/>
              </a:lnSpc>
              <a:buFontTx/>
              <a:buChar char="-"/>
            </a:pPr>
            <a:r>
              <a:rPr lang="uk-UA" sz="2000" dirty="0" smtClean="0"/>
              <a:t>Що зі строком процедури банкрутства постраждалого?</a:t>
            </a:r>
          </a:p>
          <a:p>
            <a:pPr marL="285750" indent="-285750" fontAlgn="base">
              <a:lnSpc>
                <a:spcPct val="150000"/>
              </a:lnSpc>
              <a:buFontTx/>
              <a:buChar char="-"/>
            </a:pPr>
            <a:r>
              <a:rPr lang="uk-UA" sz="2000" dirty="0" smtClean="0"/>
              <a:t>Що робити у випадку, коли кредитори не мають </a:t>
            </a:r>
            <a:r>
              <a:rPr lang="uk-UA" sz="2000" dirty="0" err="1" smtClean="0"/>
              <a:t>інтереса</a:t>
            </a:r>
            <a:r>
              <a:rPr lang="uk-UA" sz="2000" dirty="0" smtClean="0"/>
              <a:t> до відшкодування?</a:t>
            </a:r>
            <a:endParaRPr lang="uk-UA" sz="2000" dirty="0"/>
          </a:p>
          <a:p>
            <a:pPr marL="285750" indent="-285750" fontAlgn="base">
              <a:lnSpc>
                <a:spcPct val="150000"/>
              </a:lnSpc>
              <a:buFontTx/>
              <a:buChar char="-"/>
            </a:pPr>
            <a:r>
              <a:rPr lang="uk-UA" sz="2000" dirty="0" smtClean="0"/>
              <a:t>Хто і чиїм коштом має займатися фіксацією, оцінкою та отриманням відшкодування?</a:t>
            </a:r>
          </a:p>
          <a:p>
            <a:pPr marL="285750" indent="-285750" fontAlgn="base">
              <a:lnSpc>
                <a:spcPct val="150000"/>
              </a:lnSpc>
              <a:buFontTx/>
              <a:buChar char="-"/>
            </a:pPr>
            <a:r>
              <a:rPr lang="uk-UA" sz="2000" dirty="0" smtClean="0"/>
              <a:t>Чи може АК претендувати на відшкодування?</a:t>
            </a:r>
          </a:p>
        </p:txBody>
      </p:sp>
    </p:spTree>
    <p:extLst>
      <p:ext uri="{BB962C8B-B14F-4D97-AF65-F5344CB8AC3E}">
        <p14:creationId xmlns:p14="http://schemas.microsoft.com/office/powerpoint/2010/main" val="20346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Заголовок 1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772400" cy="1143000"/>
          </a:xfrm>
        </p:spPr>
        <p:txBody>
          <a:bodyPr/>
          <a:lstStyle/>
          <a:p>
            <a:pPr algn="ctr"/>
            <a:r>
              <a:rPr lang="uk-UA" sz="6000" dirty="0" smtClean="0"/>
              <a:t>Разом до перемоги!</a:t>
            </a:r>
            <a:endParaRPr lang="ru-RU" sz="6000" dirty="0" smtClean="0"/>
          </a:p>
        </p:txBody>
      </p:sp>
    </p:spTree>
    <p:extLst>
      <p:ext uri="{BB962C8B-B14F-4D97-AF65-F5344CB8AC3E}">
        <p14:creationId xmlns:p14="http://schemas.microsoft.com/office/powerpoint/2010/main" val="19088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Слои">
  <a:themeElements>
    <a:clrScheme name="Слои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Слои">
  <a:themeElements>
    <a:clrScheme name="Слои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5376</TotalTime>
  <Words>452</Words>
  <Application>Microsoft Office PowerPoint</Application>
  <PresentationFormat>Екран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2_Слои</vt:lpstr>
      <vt:lpstr>3_Слои</vt:lpstr>
      <vt:lpstr>Оцінка та відшкодування збитків у процедурах банкрутства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Разом до перемоги!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Доказування в господарському процесі:</dc:title>
  <dc:creator>virtuoz17</dc:creator>
  <cp:lastModifiedBy>Джура Андрій Юрійович</cp:lastModifiedBy>
  <cp:revision>117</cp:revision>
  <dcterms:created xsi:type="dcterms:W3CDTF">2018-02-15T22:01:43Z</dcterms:created>
  <dcterms:modified xsi:type="dcterms:W3CDTF">2023-10-25T06:38:01Z</dcterms:modified>
</cp:coreProperties>
</file>