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9" r:id="rId3"/>
    <p:sldId id="257" r:id="rId4"/>
    <p:sldId id="260" r:id="rId5"/>
    <p:sldId id="261" r:id="rId6"/>
    <p:sldId id="266" r:id="rId7"/>
    <p:sldId id="267" r:id="rId8"/>
    <p:sldId id="258" r:id="rId9"/>
    <p:sldId id="263" r:id="rId10"/>
    <p:sldId id="265" r:id="rId11"/>
    <p:sldId id="262" r:id="rId12"/>
    <p:sldId id="268" r:id="rId13"/>
    <p:sldId id="269"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593"/>
  </p:normalViewPr>
  <p:slideViewPr>
    <p:cSldViewPr snapToGrid="0">
      <p:cViewPr varScale="1">
        <p:scale>
          <a:sx n="123" d="100"/>
          <a:sy n="123" d="100"/>
        </p:scale>
        <p:origin x="2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FF0C0-6420-44D6-91E3-FDC7BA7D3DDC}"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DA75478B-784A-4CE8-BEF0-C5D428CC3B05}">
      <dgm:prSet/>
      <dgm:spPr/>
      <dgm:t>
        <a:bodyPr/>
        <a:lstStyle/>
        <a:p>
          <a:r>
            <a:rPr lang="uk-UA" i="1" dirty="0"/>
            <a:t>Тимчасовий захист є надзвичайним механізмом ЄС, який активується у виняткових обставинах масового припливу людей для того, щоб:</a:t>
          </a:r>
          <a:endParaRPr lang="en-US" dirty="0"/>
        </a:p>
      </dgm:t>
    </dgm:pt>
    <dgm:pt modelId="{A6BB0884-85E0-4C41-A5BE-1249C83EDE15}" type="parTrans" cxnId="{8EF24A04-2574-48BD-94E4-87385A0984F6}">
      <dgm:prSet/>
      <dgm:spPr/>
      <dgm:t>
        <a:bodyPr/>
        <a:lstStyle/>
        <a:p>
          <a:endParaRPr lang="en-US"/>
        </a:p>
      </dgm:t>
    </dgm:pt>
    <dgm:pt modelId="{B1D0470A-3AB6-40E6-9FBB-A526F806909E}" type="sibTrans" cxnId="{8EF24A04-2574-48BD-94E4-87385A0984F6}">
      <dgm:prSet/>
      <dgm:spPr/>
      <dgm:t>
        <a:bodyPr/>
        <a:lstStyle/>
        <a:p>
          <a:endParaRPr lang="en-US"/>
        </a:p>
      </dgm:t>
    </dgm:pt>
    <dgm:pt modelId="{8EEADD29-FC5C-44E9-8E22-615A3785882C}">
      <dgm:prSet/>
      <dgm:spPr/>
      <dgm:t>
        <a:bodyPr/>
        <a:lstStyle/>
        <a:p>
          <a:r>
            <a:rPr lang="uk-UA" i="1" dirty="0"/>
            <a:t>забезпечити колективний захист переміщених осіб; </a:t>
          </a:r>
          <a:endParaRPr lang="en-US" dirty="0"/>
        </a:p>
      </dgm:t>
    </dgm:pt>
    <dgm:pt modelId="{B2EFEB72-2C3B-48F1-8332-D4104714B7BA}" type="parTrans" cxnId="{B3FF149B-A799-4353-9991-6637B96D42E9}">
      <dgm:prSet/>
      <dgm:spPr/>
      <dgm:t>
        <a:bodyPr/>
        <a:lstStyle/>
        <a:p>
          <a:endParaRPr lang="en-US"/>
        </a:p>
      </dgm:t>
    </dgm:pt>
    <dgm:pt modelId="{973976CD-C11A-4D98-AA2A-5FA3F9B2BF93}" type="sibTrans" cxnId="{B3FF149B-A799-4353-9991-6637B96D42E9}">
      <dgm:prSet/>
      <dgm:spPr/>
      <dgm:t>
        <a:bodyPr/>
        <a:lstStyle/>
        <a:p>
          <a:endParaRPr lang="en-US"/>
        </a:p>
      </dgm:t>
    </dgm:pt>
    <dgm:pt modelId="{9D6ED9D8-59AA-479B-AB64-BF0451AB1B86}">
      <dgm:prSet/>
      <dgm:spPr/>
      <dgm:t>
        <a:bodyPr/>
        <a:lstStyle/>
        <a:p>
          <a:r>
            <a:rPr lang="uk-UA" i="1" dirty="0"/>
            <a:t>зменшити тиск на національні системи надання притулку країнами ЄС</a:t>
          </a:r>
          <a:r>
            <a:rPr lang="en-GB" i="1" dirty="0"/>
            <a:t>.</a:t>
          </a:r>
          <a:endParaRPr lang="en-US" dirty="0"/>
        </a:p>
      </dgm:t>
    </dgm:pt>
    <dgm:pt modelId="{AD550934-4984-4539-88DF-D363593BCC48}" type="parTrans" cxnId="{E0BF688A-23EC-4494-80AB-CF0FD7628771}">
      <dgm:prSet/>
      <dgm:spPr/>
      <dgm:t>
        <a:bodyPr/>
        <a:lstStyle/>
        <a:p>
          <a:endParaRPr lang="en-US"/>
        </a:p>
      </dgm:t>
    </dgm:pt>
    <dgm:pt modelId="{5EA15091-8DD1-4901-B4D9-954AA9F0758F}" type="sibTrans" cxnId="{E0BF688A-23EC-4494-80AB-CF0FD7628771}">
      <dgm:prSet/>
      <dgm:spPr/>
      <dgm:t>
        <a:bodyPr/>
        <a:lstStyle/>
        <a:p>
          <a:endParaRPr lang="en-US"/>
        </a:p>
      </dgm:t>
    </dgm:pt>
    <dgm:pt modelId="{4DD72EFE-294F-450E-A2EA-FF2C44911416}">
      <dgm:prSet/>
      <dgm:spPr/>
      <dgm:t>
        <a:bodyPr/>
        <a:lstStyle/>
        <a:p>
          <a:r>
            <a:rPr lang="uk-UA" i="1" dirty="0"/>
            <a:t>Має на меті забезпечити негайний і колективний (тобто без необхідності розгляду індивідуальних заяв) захист переміщених осіб, які не в змозі повернутися до своєї країни походження.</a:t>
          </a:r>
          <a:endParaRPr lang="en-US" dirty="0"/>
        </a:p>
      </dgm:t>
    </dgm:pt>
    <dgm:pt modelId="{4EFE1836-CC65-40EC-9FD8-51B62034F142}" type="parTrans" cxnId="{3E69898D-FA1E-4F7A-AA49-21ACA54088EA}">
      <dgm:prSet/>
      <dgm:spPr/>
      <dgm:t>
        <a:bodyPr/>
        <a:lstStyle/>
        <a:p>
          <a:endParaRPr lang="en-US"/>
        </a:p>
      </dgm:t>
    </dgm:pt>
    <dgm:pt modelId="{29A22ECA-7A0B-40E8-97B8-FAFA39D8B062}" type="sibTrans" cxnId="{3E69898D-FA1E-4F7A-AA49-21ACA54088EA}">
      <dgm:prSet/>
      <dgm:spPr/>
      <dgm:t>
        <a:bodyPr/>
        <a:lstStyle/>
        <a:p>
          <a:endParaRPr lang="en-US"/>
        </a:p>
      </dgm:t>
    </dgm:pt>
    <dgm:pt modelId="{6DA85598-49E9-314C-A555-2F6F9C20FFE7}" type="pres">
      <dgm:prSet presAssocID="{72BFF0C0-6420-44D6-91E3-FDC7BA7D3DDC}" presName="outerComposite" presStyleCnt="0">
        <dgm:presLayoutVars>
          <dgm:chMax val="5"/>
          <dgm:dir/>
          <dgm:resizeHandles val="exact"/>
        </dgm:presLayoutVars>
      </dgm:prSet>
      <dgm:spPr/>
    </dgm:pt>
    <dgm:pt modelId="{CC668214-2518-5540-B79E-D66EF139DE76}" type="pres">
      <dgm:prSet presAssocID="{72BFF0C0-6420-44D6-91E3-FDC7BA7D3DDC}" presName="dummyMaxCanvas" presStyleCnt="0">
        <dgm:presLayoutVars/>
      </dgm:prSet>
      <dgm:spPr/>
    </dgm:pt>
    <dgm:pt modelId="{D3983478-C8A7-7B4F-9956-5FDE4017A3F6}" type="pres">
      <dgm:prSet presAssocID="{72BFF0C0-6420-44D6-91E3-FDC7BA7D3DDC}" presName="TwoNodes_1" presStyleLbl="node1" presStyleIdx="0" presStyleCnt="2">
        <dgm:presLayoutVars>
          <dgm:bulletEnabled val="1"/>
        </dgm:presLayoutVars>
      </dgm:prSet>
      <dgm:spPr/>
    </dgm:pt>
    <dgm:pt modelId="{E08BBA02-BBE9-1544-9A15-885A4D7D7796}" type="pres">
      <dgm:prSet presAssocID="{72BFF0C0-6420-44D6-91E3-FDC7BA7D3DDC}" presName="TwoNodes_2" presStyleLbl="node1" presStyleIdx="1" presStyleCnt="2">
        <dgm:presLayoutVars>
          <dgm:bulletEnabled val="1"/>
        </dgm:presLayoutVars>
      </dgm:prSet>
      <dgm:spPr/>
    </dgm:pt>
    <dgm:pt modelId="{CB0B84BE-176B-6244-A3AF-16B9892F8D36}" type="pres">
      <dgm:prSet presAssocID="{72BFF0C0-6420-44D6-91E3-FDC7BA7D3DDC}" presName="TwoConn_1-2" presStyleLbl="fgAccFollowNode1" presStyleIdx="0" presStyleCnt="1">
        <dgm:presLayoutVars>
          <dgm:bulletEnabled val="1"/>
        </dgm:presLayoutVars>
      </dgm:prSet>
      <dgm:spPr/>
    </dgm:pt>
    <dgm:pt modelId="{1057E599-373A-CA45-9F3A-4DC867F956A6}" type="pres">
      <dgm:prSet presAssocID="{72BFF0C0-6420-44D6-91E3-FDC7BA7D3DDC}" presName="TwoNodes_1_text" presStyleLbl="node1" presStyleIdx="1" presStyleCnt="2">
        <dgm:presLayoutVars>
          <dgm:bulletEnabled val="1"/>
        </dgm:presLayoutVars>
      </dgm:prSet>
      <dgm:spPr/>
    </dgm:pt>
    <dgm:pt modelId="{B73EFA27-32CD-AE46-9745-43DA93B10C81}" type="pres">
      <dgm:prSet presAssocID="{72BFF0C0-6420-44D6-91E3-FDC7BA7D3DDC}" presName="TwoNodes_2_text" presStyleLbl="node1" presStyleIdx="1" presStyleCnt="2">
        <dgm:presLayoutVars>
          <dgm:bulletEnabled val="1"/>
        </dgm:presLayoutVars>
      </dgm:prSet>
      <dgm:spPr/>
    </dgm:pt>
  </dgm:ptLst>
  <dgm:cxnLst>
    <dgm:cxn modelId="{8EF24A04-2574-48BD-94E4-87385A0984F6}" srcId="{72BFF0C0-6420-44D6-91E3-FDC7BA7D3DDC}" destId="{DA75478B-784A-4CE8-BEF0-C5D428CC3B05}" srcOrd="0" destOrd="0" parTransId="{A6BB0884-85E0-4C41-A5BE-1249C83EDE15}" sibTransId="{B1D0470A-3AB6-40E6-9FBB-A526F806909E}"/>
    <dgm:cxn modelId="{76312F08-AC99-4E47-AD0A-150F0B591B73}" type="presOf" srcId="{DA75478B-784A-4CE8-BEF0-C5D428CC3B05}" destId="{D3983478-C8A7-7B4F-9956-5FDE4017A3F6}" srcOrd="0" destOrd="0" presId="urn:microsoft.com/office/officeart/2005/8/layout/vProcess5"/>
    <dgm:cxn modelId="{976A8E08-58BF-DE4B-8609-2700439095B9}" type="presOf" srcId="{8EEADD29-FC5C-44E9-8E22-615A3785882C}" destId="{D3983478-C8A7-7B4F-9956-5FDE4017A3F6}" srcOrd="0" destOrd="1" presId="urn:microsoft.com/office/officeart/2005/8/layout/vProcess5"/>
    <dgm:cxn modelId="{0F31D56C-9DA2-454F-91B2-30E4218D915E}" type="presOf" srcId="{9D6ED9D8-59AA-479B-AB64-BF0451AB1B86}" destId="{D3983478-C8A7-7B4F-9956-5FDE4017A3F6}" srcOrd="0" destOrd="2" presId="urn:microsoft.com/office/officeart/2005/8/layout/vProcess5"/>
    <dgm:cxn modelId="{E0BF688A-23EC-4494-80AB-CF0FD7628771}" srcId="{DA75478B-784A-4CE8-BEF0-C5D428CC3B05}" destId="{9D6ED9D8-59AA-479B-AB64-BF0451AB1B86}" srcOrd="1" destOrd="0" parTransId="{AD550934-4984-4539-88DF-D363593BCC48}" sibTransId="{5EA15091-8DD1-4901-B4D9-954AA9F0758F}"/>
    <dgm:cxn modelId="{3E69898D-FA1E-4F7A-AA49-21ACA54088EA}" srcId="{72BFF0C0-6420-44D6-91E3-FDC7BA7D3DDC}" destId="{4DD72EFE-294F-450E-A2EA-FF2C44911416}" srcOrd="1" destOrd="0" parTransId="{4EFE1836-CC65-40EC-9FD8-51B62034F142}" sibTransId="{29A22ECA-7A0B-40E8-97B8-FAFA39D8B062}"/>
    <dgm:cxn modelId="{3CBC398E-B3B7-8449-B84D-674AEE39B2BB}" type="presOf" srcId="{4DD72EFE-294F-450E-A2EA-FF2C44911416}" destId="{B73EFA27-32CD-AE46-9745-43DA93B10C81}" srcOrd="1" destOrd="0" presId="urn:microsoft.com/office/officeart/2005/8/layout/vProcess5"/>
    <dgm:cxn modelId="{5B102397-434E-E841-B26E-0EF076BF8CCA}" type="presOf" srcId="{DA75478B-784A-4CE8-BEF0-C5D428CC3B05}" destId="{1057E599-373A-CA45-9F3A-4DC867F956A6}" srcOrd="1" destOrd="0" presId="urn:microsoft.com/office/officeart/2005/8/layout/vProcess5"/>
    <dgm:cxn modelId="{2442DE9A-E2DD-4641-A71F-4983733C5311}" type="presOf" srcId="{B1D0470A-3AB6-40E6-9FBB-A526F806909E}" destId="{CB0B84BE-176B-6244-A3AF-16B9892F8D36}" srcOrd="0" destOrd="0" presId="urn:microsoft.com/office/officeart/2005/8/layout/vProcess5"/>
    <dgm:cxn modelId="{B3FF149B-A799-4353-9991-6637B96D42E9}" srcId="{DA75478B-784A-4CE8-BEF0-C5D428CC3B05}" destId="{8EEADD29-FC5C-44E9-8E22-615A3785882C}" srcOrd="0" destOrd="0" parTransId="{B2EFEB72-2C3B-48F1-8332-D4104714B7BA}" sibTransId="{973976CD-C11A-4D98-AA2A-5FA3F9B2BF93}"/>
    <dgm:cxn modelId="{53986FA8-6806-404F-98A0-4DA3226CA339}" type="presOf" srcId="{8EEADD29-FC5C-44E9-8E22-615A3785882C}" destId="{1057E599-373A-CA45-9F3A-4DC867F956A6}" srcOrd="1" destOrd="1" presId="urn:microsoft.com/office/officeart/2005/8/layout/vProcess5"/>
    <dgm:cxn modelId="{916047AD-F452-E149-B1B2-3C17F14680C4}" type="presOf" srcId="{4DD72EFE-294F-450E-A2EA-FF2C44911416}" destId="{E08BBA02-BBE9-1544-9A15-885A4D7D7796}" srcOrd="0" destOrd="0" presId="urn:microsoft.com/office/officeart/2005/8/layout/vProcess5"/>
    <dgm:cxn modelId="{ED30CAC9-7FCC-F24F-AEF8-11277717A111}" type="presOf" srcId="{9D6ED9D8-59AA-479B-AB64-BF0451AB1B86}" destId="{1057E599-373A-CA45-9F3A-4DC867F956A6}" srcOrd="1" destOrd="2" presId="urn:microsoft.com/office/officeart/2005/8/layout/vProcess5"/>
    <dgm:cxn modelId="{D40A1AD2-9F5B-4C44-AADB-7EA60E06AD80}" type="presOf" srcId="{72BFF0C0-6420-44D6-91E3-FDC7BA7D3DDC}" destId="{6DA85598-49E9-314C-A555-2F6F9C20FFE7}" srcOrd="0" destOrd="0" presId="urn:microsoft.com/office/officeart/2005/8/layout/vProcess5"/>
    <dgm:cxn modelId="{4124DECB-E9F1-FA4F-A8E9-95F5830D10E9}" type="presParOf" srcId="{6DA85598-49E9-314C-A555-2F6F9C20FFE7}" destId="{CC668214-2518-5540-B79E-D66EF139DE76}" srcOrd="0" destOrd="0" presId="urn:microsoft.com/office/officeart/2005/8/layout/vProcess5"/>
    <dgm:cxn modelId="{17633B2D-975D-8149-87EB-EE212BA2C3B0}" type="presParOf" srcId="{6DA85598-49E9-314C-A555-2F6F9C20FFE7}" destId="{D3983478-C8A7-7B4F-9956-5FDE4017A3F6}" srcOrd="1" destOrd="0" presId="urn:microsoft.com/office/officeart/2005/8/layout/vProcess5"/>
    <dgm:cxn modelId="{65DB7F91-3EAA-1D42-B9D6-583BF22F579C}" type="presParOf" srcId="{6DA85598-49E9-314C-A555-2F6F9C20FFE7}" destId="{E08BBA02-BBE9-1544-9A15-885A4D7D7796}" srcOrd="2" destOrd="0" presId="urn:microsoft.com/office/officeart/2005/8/layout/vProcess5"/>
    <dgm:cxn modelId="{57CC95D6-AE5C-3A49-A31A-88BCCC2DB412}" type="presParOf" srcId="{6DA85598-49E9-314C-A555-2F6F9C20FFE7}" destId="{CB0B84BE-176B-6244-A3AF-16B9892F8D36}" srcOrd="3" destOrd="0" presId="urn:microsoft.com/office/officeart/2005/8/layout/vProcess5"/>
    <dgm:cxn modelId="{C5E46BD3-C81A-FA4F-BCF7-E97C84EB71B6}" type="presParOf" srcId="{6DA85598-49E9-314C-A555-2F6F9C20FFE7}" destId="{1057E599-373A-CA45-9F3A-4DC867F956A6}" srcOrd="4" destOrd="0" presId="urn:microsoft.com/office/officeart/2005/8/layout/vProcess5"/>
    <dgm:cxn modelId="{B1FA63A5-09DA-F441-A6E3-4DF2246DEBC7}" type="presParOf" srcId="{6DA85598-49E9-314C-A555-2F6F9C20FFE7}" destId="{B73EFA27-32CD-AE46-9745-43DA93B10C81}"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30BC98-DCD1-4DB1-AB55-8B5B6D6088C7}"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A8A80AB-666E-4CA6-9BDB-6DEFF580BC22}">
      <dgm:prSet custT="1"/>
      <dgm:spPr/>
      <dgm:t>
        <a:bodyPr/>
        <a:lstStyle/>
        <a:p>
          <a:r>
            <a:rPr lang="uk-UA" sz="1400" i="1" dirty="0"/>
            <a:t>Акт про Імміграцію та Громадянство надає Міністру внутрішньої безпеки дискреційні повноваження щодо надання у кожному окремому випадку тимчасового дозволу [гуманітарного пароля] негромадянам США на в’їзд до Сполучених Штатів з «невідкладних гуманітарних причин або значної суспільної користі».</a:t>
          </a:r>
          <a:endParaRPr lang="en-US" sz="1400" dirty="0"/>
        </a:p>
      </dgm:t>
    </dgm:pt>
    <dgm:pt modelId="{7372DD5F-83EA-4695-B248-D24F1D55F414}" type="parTrans" cxnId="{09DBA3F3-39B2-4BE4-8393-AF96925A365D}">
      <dgm:prSet/>
      <dgm:spPr/>
      <dgm:t>
        <a:bodyPr/>
        <a:lstStyle/>
        <a:p>
          <a:endParaRPr lang="en-US"/>
        </a:p>
      </dgm:t>
    </dgm:pt>
    <dgm:pt modelId="{2EEE641C-DA44-421D-85C4-77DBC1A9E784}" type="sibTrans" cxnId="{09DBA3F3-39B2-4BE4-8393-AF96925A365D}">
      <dgm:prSet/>
      <dgm:spPr/>
      <dgm:t>
        <a:bodyPr/>
        <a:lstStyle/>
        <a:p>
          <a:endParaRPr lang="en-US"/>
        </a:p>
      </dgm:t>
    </dgm:pt>
    <dgm:pt modelId="{E2D87E9C-231E-4FA0-B664-D47DA667E0D0}">
      <dgm:prSet custT="1"/>
      <dgm:spPr/>
      <dgm:t>
        <a:bodyPr/>
        <a:lstStyle/>
        <a:p>
          <a:r>
            <a:rPr lang="uk-UA" sz="1400" i="1" dirty="0"/>
            <a:t>Особам, яким надано гуманітарний пароль відповідно до процесу «Єднання заради України», як правило, буде наданий дозвіл на перебування в Сполучених Штатах на термін до двох років і вони зможуть подати заяву на отримання дозволу на працевлаштування.</a:t>
          </a:r>
          <a:endParaRPr lang="en-US" sz="1400" i="1" dirty="0"/>
        </a:p>
      </dgm:t>
    </dgm:pt>
    <dgm:pt modelId="{72D82C97-BDBB-43DB-8C67-0DAE845DA8B3}" type="parTrans" cxnId="{17CED4BF-3C5E-4FB9-910E-AB4151F41DB5}">
      <dgm:prSet/>
      <dgm:spPr/>
      <dgm:t>
        <a:bodyPr/>
        <a:lstStyle/>
        <a:p>
          <a:endParaRPr lang="en-US"/>
        </a:p>
      </dgm:t>
    </dgm:pt>
    <dgm:pt modelId="{1492C277-B1AA-4F84-B557-88322B544501}" type="sibTrans" cxnId="{17CED4BF-3C5E-4FB9-910E-AB4151F41DB5}">
      <dgm:prSet/>
      <dgm:spPr/>
      <dgm:t>
        <a:bodyPr/>
        <a:lstStyle/>
        <a:p>
          <a:endParaRPr lang="en-US"/>
        </a:p>
      </dgm:t>
    </dgm:pt>
    <dgm:pt modelId="{AE4992FD-63E4-6D42-929E-74C3FBF122EF}" type="pres">
      <dgm:prSet presAssocID="{D830BC98-DCD1-4DB1-AB55-8B5B6D6088C7}" presName="outerComposite" presStyleCnt="0">
        <dgm:presLayoutVars>
          <dgm:chMax val="5"/>
          <dgm:dir/>
          <dgm:resizeHandles val="exact"/>
        </dgm:presLayoutVars>
      </dgm:prSet>
      <dgm:spPr/>
    </dgm:pt>
    <dgm:pt modelId="{71C1DE65-9D4F-D94C-B030-97A3F60496A3}" type="pres">
      <dgm:prSet presAssocID="{D830BC98-DCD1-4DB1-AB55-8B5B6D6088C7}" presName="dummyMaxCanvas" presStyleCnt="0">
        <dgm:presLayoutVars/>
      </dgm:prSet>
      <dgm:spPr/>
    </dgm:pt>
    <dgm:pt modelId="{629B24D4-5F13-DB4D-B14B-8A589CC5BEE7}" type="pres">
      <dgm:prSet presAssocID="{D830BC98-DCD1-4DB1-AB55-8B5B6D6088C7}" presName="TwoNodes_1" presStyleLbl="node1" presStyleIdx="0" presStyleCnt="2">
        <dgm:presLayoutVars>
          <dgm:bulletEnabled val="1"/>
        </dgm:presLayoutVars>
      </dgm:prSet>
      <dgm:spPr/>
    </dgm:pt>
    <dgm:pt modelId="{CB5693D8-087C-7642-9296-6F8BC2D53866}" type="pres">
      <dgm:prSet presAssocID="{D830BC98-DCD1-4DB1-AB55-8B5B6D6088C7}" presName="TwoNodes_2" presStyleLbl="node1" presStyleIdx="1" presStyleCnt="2">
        <dgm:presLayoutVars>
          <dgm:bulletEnabled val="1"/>
        </dgm:presLayoutVars>
      </dgm:prSet>
      <dgm:spPr/>
    </dgm:pt>
    <dgm:pt modelId="{2F6FD32D-7A45-E343-97E0-F2B612DA6564}" type="pres">
      <dgm:prSet presAssocID="{D830BC98-DCD1-4DB1-AB55-8B5B6D6088C7}" presName="TwoConn_1-2" presStyleLbl="fgAccFollowNode1" presStyleIdx="0" presStyleCnt="1">
        <dgm:presLayoutVars>
          <dgm:bulletEnabled val="1"/>
        </dgm:presLayoutVars>
      </dgm:prSet>
      <dgm:spPr/>
    </dgm:pt>
    <dgm:pt modelId="{59E53DBD-BFF4-0146-B5E2-9FD2F2579730}" type="pres">
      <dgm:prSet presAssocID="{D830BC98-DCD1-4DB1-AB55-8B5B6D6088C7}" presName="TwoNodes_1_text" presStyleLbl="node1" presStyleIdx="1" presStyleCnt="2">
        <dgm:presLayoutVars>
          <dgm:bulletEnabled val="1"/>
        </dgm:presLayoutVars>
      </dgm:prSet>
      <dgm:spPr/>
    </dgm:pt>
    <dgm:pt modelId="{1DE9CE45-D625-0841-9202-26E2F553A981}" type="pres">
      <dgm:prSet presAssocID="{D830BC98-DCD1-4DB1-AB55-8B5B6D6088C7}" presName="TwoNodes_2_text" presStyleLbl="node1" presStyleIdx="1" presStyleCnt="2">
        <dgm:presLayoutVars>
          <dgm:bulletEnabled val="1"/>
        </dgm:presLayoutVars>
      </dgm:prSet>
      <dgm:spPr/>
    </dgm:pt>
  </dgm:ptLst>
  <dgm:cxnLst>
    <dgm:cxn modelId="{20E05D3A-B905-404E-AA4D-5998A2651983}" type="presOf" srcId="{D830BC98-DCD1-4DB1-AB55-8B5B6D6088C7}" destId="{AE4992FD-63E4-6D42-929E-74C3FBF122EF}" srcOrd="0" destOrd="0" presId="urn:microsoft.com/office/officeart/2005/8/layout/vProcess5"/>
    <dgm:cxn modelId="{0A0F1B6D-483B-AC4A-A1A9-B8AE95568A52}" type="presOf" srcId="{2EEE641C-DA44-421D-85C4-77DBC1A9E784}" destId="{2F6FD32D-7A45-E343-97E0-F2B612DA6564}" srcOrd="0" destOrd="0" presId="urn:microsoft.com/office/officeart/2005/8/layout/vProcess5"/>
    <dgm:cxn modelId="{1D7E56A6-B80E-BD4C-A988-99213BA9F9AE}" type="presOf" srcId="{E2D87E9C-231E-4FA0-B664-D47DA667E0D0}" destId="{1DE9CE45-D625-0841-9202-26E2F553A981}" srcOrd="1" destOrd="0" presId="urn:microsoft.com/office/officeart/2005/8/layout/vProcess5"/>
    <dgm:cxn modelId="{17CED4BF-3C5E-4FB9-910E-AB4151F41DB5}" srcId="{D830BC98-DCD1-4DB1-AB55-8B5B6D6088C7}" destId="{E2D87E9C-231E-4FA0-B664-D47DA667E0D0}" srcOrd="1" destOrd="0" parTransId="{72D82C97-BDBB-43DB-8C67-0DAE845DA8B3}" sibTransId="{1492C277-B1AA-4F84-B557-88322B544501}"/>
    <dgm:cxn modelId="{7176DDC8-A0F0-5245-AA62-325C3513BB1C}" type="presOf" srcId="{E2D87E9C-231E-4FA0-B664-D47DA667E0D0}" destId="{CB5693D8-087C-7642-9296-6F8BC2D53866}" srcOrd="0" destOrd="0" presId="urn:microsoft.com/office/officeart/2005/8/layout/vProcess5"/>
    <dgm:cxn modelId="{BA0843E7-557C-7A49-95A5-A5731E61E33E}" type="presOf" srcId="{2A8A80AB-666E-4CA6-9BDB-6DEFF580BC22}" destId="{629B24D4-5F13-DB4D-B14B-8A589CC5BEE7}" srcOrd="0" destOrd="0" presId="urn:microsoft.com/office/officeart/2005/8/layout/vProcess5"/>
    <dgm:cxn modelId="{AE7469E8-D681-5E48-A436-27F749399EAF}" type="presOf" srcId="{2A8A80AB-666E-4CA6-9BDB-6DEFF580BC22}" destId="{59E53DBD-BFF4-0146-B5E2-9FD2F2579730}" srcOrd="1" destOrd="0" presId="urn:microsoft.com/office/officeart/2005/8/layout/vProcess5"/>
    <dgm:cxn modelId="{09DBA3F3-39B2-4BE4-8393-AF96925A365D}" srcId="{D830BC98-DCD1-4DB1-AB55-8B5B6D6088C7}" destId="{2A8A80AB-666E-4CA6-9BDB-6DEFF580BC22}" srcOrd="0" destOrd="0" parTransId="{7372DD5F-83EA-4695-B248-D24F1D55F414}" sibTransId="{2EEE641C-DA44-421D-85C4-77DBC1A9E784}"/>
    <dgm:cxn modelId="{78CFEBC3-DE79-1D48-8C12-00BB2F0CE1A0}" type="presParOf" srcId="{AE4992FD-63E4-6D42-929E-74C3FBF122EF}" destId="{71C1DE65-9D4F-D94C-B030-97A3F60496A3}" srcOrd="0" destOrd="0" presId="urn:microsoft.com/office/officeart/2005/8/layout/vProcess5"/>
    <dgm:cxn modelId="{D7DA41B1-C27F-8042-A570-D8472D74FEF6}" type="presParOf" srcId="{AE4992FD-63E4-6D42-929E-74C3FBF122EF}" destId="{629B24D4-5F13-DB4D-B14B-8A589CC5BEE7}" srcOrd="1" destOrd="0" presId="urn:microsoft.com/office/officeart/2005/8/layout/vProcess5"/>
    <dgm:cxn modelId="{7A01C12F-671A-2042-B4DC-2877DF12B594}" type="presParOf" srcId="{AE4992FD-63E4-6D42-929E-74C3FBF122EF}" destId="{CB5693D8-087C-7642-9296-6F8BC2D53866}" srcOrd="2" destOrd="0" presId="urn:microsoft.com/office/officeart/2005/8/layout/vProcess5"/>
    <dgm:cxn modelId="{95A1E903-D176-9F41-8B0F-8EA5C80DE779}" type="presParOf" srcId="{AE4992FD-63E4-6D42-929E-74C3FBF122EF}" destId="{2F6FD32D-7A45-E343-97E0-F2B612DA6564}" srcOrd="3" destOrd="0" presId="urn:microsoft.com/office/officeart/2005/8/layout/vProcess5"/>
    <dgm:cxn modelId="{8F92AD1F-48A8-4A4E-901E-A11EA4E24532}" type="presParOf" srcId="{AE4992FD-63E4-6D42-929E-74C3FBF122EF}" destId="{59E53DBD-BFF4-0146-B5E2-9FD2F2579730}" srcOrd="4" destOrd="0" presId="urn:microsoft.com/office/officeart/2005/8/layout/vProcess5"/>
    <dgm:cxn modelId="{AF41F680-6FD1-2545-AA0B-E3CBF3B98E88}" type="presParOf" srcId="{AE4992FD-63E4-6D42-929E-74C3FBF122EF}" destId="{1DE9CE45-D625-0841-9202-26E2F553A981}"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A586F-C1A1-4789-8416-B07710E30C15}"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9148582E-9CEC-4EED-8E2B-A6855A1E4D5B}">
      <dgm:prSet/>
      <dgm:spPr/>
      <dgm:t>
        <a:bodyPr/>
        <a:lstStyle/>
        <a:p>
          <a:r>
            <a:rPr lang="en-GB" i="1" dirty="0"/>
            <a:t>Y</a:t>
          </a:r>
          <a:r>
            <a:rPr lang="en-GB" b="0" i="1" dirty="0"/>
            <a:t>ou must be Ukrainian, or the immediate family member of a Ukrainian national who has been granted permission under, or is applying to and qualifies for, the Homes for Ukraine Sponsorship Scheme.</a:t>
          </a:r>
          <a:endParaRPr lang="en-US" dirty="0"/>
        </a:p>
      </dgm:t>
    </dgm:pt>
    <dgm:pt modelId="{C971D82E-9573-4E14-8077-696EBA86B1C9}" type="parTrans" cxnId="{21ADE5DC-CDD5-4AAE-93FA-C90D5379EEB8}">
      <dgm:prSet/>
      <dgm:spPr/>
      <dgm:t>
        <a:bodyPr/>
        <a:lstStyle/>
        <a:p>
          <a:endParaRPr lang="en-US"/>
        </a:p>
      </dgm:t>
    </dgm:pt>
    <dgm:pt modelId="{6F835640-22ED-46DA-9B0B-155430489BEF}" type="sibTrans" cxnId="{21ADE5DC-CDD5-4AAE-93FA-C90D5379EEB8}">
      <dgm:prSet/>
      <dgm:spPr/>
      <dgm:t>
        <a:bodyPr/>
        <a:lstStyle/>
        <a:p>
          <a:endParaRPr lang="en-US"/>
        </a:p>
      </dgm:t>
    </dgm:pt>
    <dgm:pt modelId="{2DA99161-48D5-4B09-8D7B-7041C93C235F}">
      <dgm:prSet/>
      <dgm:spPr/>
      <dgm:t>
        <a:bodyPr/>
        <a:lstStyle/>
        <a:p>
          <a:r>
            <a:rPr lang="en-GB" b="0"/>
            <a:t>You must also:</a:t>
          </a:r>
          <a:endParaRPr lang="en-US"/>
        </a:p>
      </dgm:t>
    </dgm:pt>
    <dgm:pt modelId="{FDEF0025-94FB-4E93-BEFA-85CAE64F1ED3}" type="parTrans" cxnId="{B1827D25-B347-44D0-ACC0-9295665F649D}">
      <dgm:prSet/>
      <dgm:spPr/>
      <dgm:t>
        <a:bodyPr/>
        <a:lstStyle/>
        <a:p>
          <a:endParaRPr lang="en-US"/>
        </a:p>
      </dgm:t>
    </dgm:pt>
    <dgm:pt modelId="{5E50B50B-9A5A-4C6C-AC77-04F659354C77}" type="sibTrans" cxnId="{B1827D25-B347-44D0-ACC0-9295665F649D}">
      <dgm:prSet/>
      <dgm:spPr/>
      <dgm:t>
        <a:bodyPr/>
        <a:lstStyle/>
        <a:p>
          <a:endParaRPr lang="en-US"/>
        </a:p>
      </dgm:t>
    </dgm:pt>
    <dgm:pt modelId="{32840D36-3325-45C5-A00C-FE2CEFE719F4}">
      <dgm:prSet/>
      <dgm:spPr/>
      <dgm:t>
        <a:bodyPr/>
        <a:lstStyle/>
        <a:p>
          <a:r>
            <a:rPr lang="en-GB" b="0" dirty="0"/>
            <a:t>have been living in Ukraine on or immediately before 1 January 2022 (including those who have now left Ukraine); </a:t>
          </a:r>
          <a:endParaRPr lang="en-US" dirty="0"/>
        </a:p>
      </dgm:t>
    </dgm:pt>
    <dgm:pt modelId="{08106225-DE55-4DF3-A6D7-F6B3239734AC}" type="parTrans" cxnId="{BF9FC35B-0E6D-497F-ABE3-47F6FA7605B4}">
      <dgm:prSet/>
      <dgm:spPr/>
      <dgm:t>
        <a:bodyPr/>
        <a:lstStyle/>
        <a:p>
          <a:endParaRPr lang="en-US"/>
        </a:p>
      </dgm:t>
    </dgm:pt>
    <dgm:pt modelId="{DE8D24E3-3429-40EC-90DB-3056E06A85FB}" type="sibTrans" cxnId="{BF9FC35B-0E6D-497F-ABE3-47F6FA7605B4}">
      <dgm:prSet/>
      <dgm:spPr/>
      <dgm:t>
        <a:bodyPr/>
        <a:lstStyle/>
        <a:p>
          <a:endParaRPr lang="en-US"/>
        </a:p>
      </dgm:t>
    </dgm:pt>
    <dgm:pt modelId="{FFAEC571-4DBA-4A1D-B316-A392E49B7861}">
      <dgm:prSet/>
      <dgm:spPr/>
      <dgm:t>
        <a:bodyPr/>
        <a:lstStyle/>
        <a:p>
          <a:r>
            <a:rPr lang="en-GB" b="0"/>
            <a:t>be outside of the UK;</a:t>
          </a:r>
          <a:endParaRPr lang="en-US"/>
        </a:p>
      </dgm:t>
    </dgm:pt>
    <dgm:pt modelId="{4F73C12B-DB87-4396-95F3-DFC9D4BB5911}" type="parTrans" cxnId="{F3A0CA2D-F577-4237-9244-78C175F59E5E}">
      <dgm:prSet/>
      <dgm:spPr/>
      <dgm:t>
        <a:bodyPr/>
        <a:lstStyle/>
        <a:p>
          <a:endParaRPr lang="en-US"/>
        </a:p>
      </dgm:t>
    </dgm:pt>
    <dgm:pt modelId="{52FDDED9-329A-4D40-B05A-5C6D5C15EBB1}" type="sibTrans" cxnId="{F3A0CA2D-F577-4237-9244-78C175F59E5E}">
      <dgm:prSet/>
      <dgm:spPr/>
      <dgm:t>
        <a:bodyPr/>
        <a:lstStyle/>
        <a:p>
          <a:endParaRPr lang="en-US"/>
        </a:p>
      </dgm:t>
    </dgm:pt>
    <dgm:pt modelId="{F45F1D89-8FE2-4E01-A2F3-47F143593035}">
      <dgm:prSet/>
      <dgm:spPr/>
      <dgm:t>
        <a:bodyPr/>
        <a:lstStyle/>
        <a:p>
          <a:r>
            <a:rPr lang="en-GB" b="0"/>
            <a:t>have an eligible UK-based sponsor</a:t>
          </a:r>
          <a:br>
            <a:rPr lang="en-GB"/>
          </a:br>
          <a:endParaRPr lang="en-US"/>
        </a:p>
      </dgm:t>
    </dgm:pt>
    <dgm:pt modelId="{3F43BC71-C1A3-4FB7-A676-5FF2FF952A7E}" type="parTrans" cxnId="{BECCE393-3CEE-4567-A1D0-072C347A0512}">
      <dgm:prSet/>
      <dgm:spPr/>
      <dgm:t>
        <a:bodyPr/>
        <a:lstStyle/>
        <a:p>
          <a:endParaRPr lang="en-US"/>
        </a:p>
      </dgm:t>
    </dgm:pt>
    <dgm:pt modelId="{64A136C8-937B-4698-9FE0-9F37FA7DDA0A}" type="sibTrans" cxnId="{BECCE393-3CEE-4567-A1D0-072C347A0512}">
      <dgm:prSet/>
      <dgm:spPr/>
      <dgm:t>
        <a:bodyPr/>
        <a:lstStyle/>
        <a:p>
          <a:endParaRPr lang="en-US"/>
        </a:p>
      </dgm:t>
    </dgm:pt>
    <dgm:pt modelId="{896A2CE4-1851-A543-910D-76572D27B63D}" type="pres">
      <dgm:prSet presAssocID="{3CBA586F-C1A1-4789-8416-B07710E30C15}" presName="diagram" presStyleCnt="0">
        <dgm:presLayoutVars>
          <dgm:dir/>
          <dgm:resizeHandles val="exact"/>
        </dgm:presLayoutVars>
      </dgm:prSet>
      <dgm:spPr/>
    </dgm:pt>
    <dgm:pt modelId="{0884946C-C0BC-8241-9056-10B013AED997}" type="pres">
      <dgm:prSet presAssocID="{9148582E-9CEC-4EED-8E2B-A6855A1E4D5B}" presName="node" presStyleLbl="node1" presStyleIdx="0" presStyleCnt="2">
        <dgm:presLayoutVars>
          <dgm:bulletEnabled val="1"/>
        </dgm:presLayoutVars>
      </dgm:prSet>
      <dgm:spPr/>
    </dgm:pt>
    <dgm:pt modelId="{99B7A3A2-1BC3-1149-80C1-7596F68A768B}" type="pres">
      <dgm:prSet presAssocID="{6F835640-22ED-46DA-9B0B-155430489BEF}" presName="sibTrans" presStyleLbl="sibTrans2D1" presStyleIdx="0" presStyleCnt="1"/>
      <dgm:spPr/>
    </dgm:pt>
    <dgm:pt modelId="{8E6ADF2B-C84A-B542-A8F5-B9A5A72CE2AF}" type="pres">
      <dgm:prSet presAssocID="{6F835640-22ED-46DA-9B0B-155430489BEF}" presName="connectorText" presStyleLbl="sibTrans2D1" presStyleIdx="0" presStyleCnt="1"/>
      <dgm:spPr/>
    </dgm:pt>
    <dgm:pt modelId="{E80D5DBD-CF33-1D4D-A5C7-0AF0D1B7B765}" type="pres">
      <dgm:prSet presAssocID="{2DA99161-48D5-4B09-8D7B-7041C93C235F}" presName="node" presStyleLbl="node1" presStyleIdx="1" presStyleCnt="2">
        <dgm:presLayoutVars>
          <dgm:bulletEnabled val="1"/>
        </dgm:presLayoutVars>
      </dgm:prSet>
      <dgm:spPr/>
    </dgm:pt>
  </dgm:ptLst>
  <dgm:cxnLst>
    <dgm:cxn modelId="{10E19309-4833-4D43-A12F-8F8D6CF065C7}" type="presOf" srcId="{2DA99161-48D5-4B09-8D7B-7041C93C235F}" destId="{E80D5DBD-CF33-1D4D-A5C7-0AF0D1B7B765}" srcOrd="0" destOrd="0" presId="urn:microsoft.com/office/officeart/2005/8/layout/process5"/>
    <dgm:cxn modelId="{B1827D25-B347-44D0-ACC0-9295665F649D}" srcId="{3CBA586F-C1A1-4789-8416-B07710E30C15}" destId="{2DA99161-48D5-4B09-8D7B-7041C93C235F}" srcOrd="1" destOrd="0" parTransId="{FDEF0025-94FB-4E93-BEFA-85CAE64F1ED3}" sibTransId="{5E50B50B-9A5A-4C6C-AC77-04F659354C77}"/>
    <dgm:cxn modelId="{F3A0CA2D-F577-4237-9244-78C175F59E5E}" srcId="{2DA99161-48D5-4B09-8D7B-7041C93C235F}" destId="{FFAEC571-4DBA-4A1D-B316-A392E49B7861}" srcOrd="1" destOrd="0" parTransId="{4F73C12B-DB87-4396-95F3-DFC9D4BB5911}" sibTransId="{52FDDED9-329A-4D40-B05A-5C6D5C15EBB1}"/>
    <dgm:cxn modelId="{B291F24E-1CB9-FA40-BB20-FC60536AB936}" type="presOf" srcId="{FFAEC571-4DBA-4A1D-B316-A392E49B7861}" destId="{E80D5DBD-CF33-1D4D-A5C7-0AF0D1B7B765}" srcOrd="0" destOrd="2" presId="urn:microsoft.com/office/officeart/2005/8/layout/process5"/>
    <dgm:cxn modelId="{EF3D1557-8EF9-6C46-B1CF-AEB8E1871538}" type="presOf" srcId="{3CBA586F-C1A1-4789-8416-B07710E30C15}" destId="{896A2CE4-1851-A543-910D-76572D27B63D}" srcOrd="0" destOrd="0" presId="urn:microsoft.com/office/officeart/2005/8/layout/process5"/>
    <dgm:cxn modelId="{BF9FC35B-0E6D-497F-ABE3-47F6FA7605B4}" srcId="{2DA99161-48D5-4B09-8D7B-7041C93C235F}" destId="{32840D36-3325-45C5-A00C-FE2CEFE719F4}" srcOrd="0" destOrd="0" parTransId="{08106225-DE55-4DF3-A6D7-F6B3239734AC}" sibTransId="{DE8D24E3-3429-40EC-90DB-3056E06A85FB}"/>
    <dgm:cxn modelId="{E1344687-BE3A-6348-BD76-0502870DC2DA}" type="presOf" srcId="{32840D36-3325-45C5-A00C-FE2CEFE719F4}" destId="{E80D5DBD-CF33-1D4D-A5C7-0AF0D1B7B765}" srcOrd="0" destOrd="1" presId="urn:microsoft.com/office/officeart/2005/8/layout/process5"/>
    <dgm:cxn modelId="{A8A45E8A-8BAC-104D-A509-71CFBA3CA7E1}" type="presOf" srcId="{9148582E-9CEC-4EED-8E2B-A6855A1E4D5B}" destId="{0884946C-C0BC-8241-9056-10B013AED997}" srcOrd="0" destOrd="0" presId="urn:microsoft.com/office/officeart/2005/8/layout/process5"/>
    <dgm:cxn modelId="{BECCE393-3CEE-4567-A1D0-072C347A0512}" srcId="{2DA99161-48D5-4B09-8D7B-7041C93C235F}" destId="{F45F1D89-8FE2-4E01-A2F3-47F143593035}" srcOrd="2" destOrd="0" parTransId="{3F43BC71-C1A3-4FB7-A676-5FF2FF952A7E}" sibTransId="{64A136C8-937B-4698-9FE0-9F37FA7DDA0A}"/>
    <dgm:cxn modelId="{94629FC6-0543-BD41-A366-0EFB4987850C}" type="presOf" srcId="{6F835640-22ED-46DA-9B0B-155430489BEF}" destId="{99B7A3A2-1BC3-1149-80C1-7596F68A768B}" srcOrd="0" destOrd="0" presId="urn:microsoft.com/office/officeart/2005/8/layout/process5"/>
    <dgm:cxn modelId="{21ADE5DC-CDD5-4AAE-93FA-C90D5379EEB8}" srcId="{3CBA586F-C1A1-4789-8416-B07710E30C15}" destId="{9148582E-9CEC-4EED-8E2B-A6855A1E4D5B}" srcOrd="0" destOrd="0" parTransId="{C971D82E-9573-4E14-8077-696EBA86B1C9}" sibTransId="{6F835640-22ED-46DA-9B0B-155430489BEF}"/>
    <dgm:cxn modelId="{E8A3C2E5-AD45-3F49-A5E4-1F072FC5BE7D}" type="presOf" srcId="{F45F1D89-8FE2-4E01-A2F3-47F143593035}" destId="{E80D5DBD-CF33-1D4D-A5C7-0AF0D1B7B765}" srcOrd="0" destOrd="3" presId="urn:microsoft.com/office/officeart/2005/8/layout/process5"/>
    <dgm:cxn modelId="{3F120AED-EB81-B54D-A612-6FA237245887}" type="presOf" srcId="{6F835640-22ED-46DA-9B0B-155430489BEF}" destId="{8E6ADF2B-C84A-B542-A8F5-B9A5A72CE2AF}" srcOrd="1" destOrd="0" presId="urn:microsoft.com/office/officeart/2005/8/layout/process5"/>
    <dgm:cxn modelId="{7F66030B-2A13-3F4E-A819-2412A4545B79}" type="presParOf" srcId="{896A2CE4-1851-A543-910D-76572D27B63D}" destId="{0884946C-C0BC-8241-9056-10B013AED997}" srcOrd="0" destOrd="0" presId="urn:microsoft.com/office/officeart/2005/8/layout/process5"/>
    <dgm:cxn modelId="{996CAE95-F29E-C846-A67B-E5DEED694D53}" type="presParOf" srcId="{896A2CE4-1851-A543-910D-76572D27B63D}" destId="{99B7A3A2-1BC3-1149-80C1-7596F68A768B}" srcOrd="1" destOrd="0" presId="urn:microsoft.com/office/officeart/2005/8/layout/process5"/>
    <dgm:cxn modelId="{59FC71C5-DC26-3D4F-909E-5ADD08AEA916}" type="presParOf" srcId="{99B7A3A2-1BC3-1149-80C1-7596F68A768B}" destId="{8E6ADF2B-C84A-B542-A8F5-B9A5A72CE2AF}" srcOrd="0" destOrd="0" presId="urn:microsoft.com/office/officeart/2005/8/layout/process5"/>
    <dgm:cxn modelId="{03DA0A31-3ECB-C74B-B7F1-DBE29E459C48}" type="presParOf" srcId="{896A2CE4-1851-A543-910D-76572D27B63D}" destId="{E80D5DBD-CF33-1D4D-A5C7-0AF0D1B7B765}"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85F0D8-CD2E-42CF-B44F-F08F5058C1C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AE48587-CCAC-47EC-BB03-C80DD9C8DE4B}">
      <dgm:prSet/>
      <dgm:spPr/>
      <dgm:t>
        <a:bodyPr/>
        <a:lstStyle/>
        <a:p>
          <a:r>
            <a:rPr lang="uk-UA"/>
            <a:t>Відсутня державна регуляція правових відносин у сфері імміграційної діяльності та візового супроводу;</a:t>
          </a:r>
          <a:endParaRPr lang="en-US"/>
        </a:p>
      </dgm:t>
    </dgm:pt>
    <dgm:pt modelId="{4F8126A9-F71C-4026-8418-A018F711F99B}" type="parTrans" cxnId="{725F5ECF-86E5-4E08-B079-4C827BECD0B2}">
      <dgm:prSet/>
      <dgm:spPr/>
      <dgm:t>
        <a:bodyPr/>
        <a:lstStyle/>
        <a:p>
          <a:endParaRPr lang="en-US"/>
        </a:p>
      </dgm:t>
    </dgm:pt>
    <dgm:pt modelId="{9809A559-D004-4D5D-9C6C-C9FAD26D40B6}" type="sibTrans" cxnId="{725F5ECF-86E5-4E08-B079-4C827BECD0B2}">
      <dgm:prSet/>
      <dgm:spPr/>
      <dgm:t>
        <a:bodyPr/>
        <a:lstStyle/>
        <a:p>
          <a:endParaRPr lang="en-US"/>
        </a:p>
      </dgm:t>
    </dgm:pt>
    <dgm:pt modelId="{620E7DCA-B156-4F17-B45D-30918AA4BA6D}">
      <dgm:prSet/>
      <dgm:spPr/>
      <dgm:t>
        <a:bodyPr/>
        <a:lstStyle/>
        <a:p>
          <a:r>
            <a:rPr lang="uk-UA" dirty="0"/>
            <a:t>Величезна кількість шахраїв та недобросовісних осіб у сфері імміграції, яка виросла в кілька разів після 24.02.2024;</a:t>
          </a:r>
          <a:endParaRPr lang="en-US" dirty="0"/>
        </a:p>
      </dgm:t>
    </dgm:pt>
    <dgm:pt modelId="{5B5A9615-A146-4494-8CA4-BB47DD9EEE17}" type="parTrans" cxnId="{6061A654-8323-4E78-AA9D-28B03ACA8763}">
      <dgm:prSet/>
      <dgm:spPr/>
      <dgm:t>
        <a:bodyPr/>
        <a:lstStyle/>
        <a:p>
          <a:endParaRPr lang="en-US"/>
        </a:p>
      </dgm:t>
    </dgm:pt>
    <dgm:pt modelId="{D04C5FCC-25BB-4FD8-BB7E-F0465A1594E9}" type="sibTrans" cxnId="{6061A654-8323-4E78-AA9D-28B03ACA8763}">
      <dgm:prSet/>
      <dgm:spPr/>
      <dgm:t>
        <a:bodyPr/>
        <a:lstStyle/>
        <a:p>
          <a:endParaRPr lang="en-US"/>
        </a:p>
      </dgm:t>
    </dgm:pt>
    <dgm:pt modelId="{5C63F819-6588-4A0F-84DB-AF8F4FF655FE}">
      <dgm:prSet/>
      <dgm:spPr/>
      <dgm:t>
        <a:bodyPr/>
        <a:lstStyle/>
        <a:p>
          <a:r>
            <a:rPr lang="uk-UA" dirty="0"/>
            <a:t>Високий рівень правового </a:t>
          </a:r>
          <a:r>
            <a:rPr lang="uk-UA" dirty="0" err="1"/>
            <a:t>ніґелізму</a:t>
          </a:r>
          <a:r>
            <a:rPr lang="uk-UA" dirty="0"/>
            <a:t> та неосвіченості в українському суспільстві;</a:t>
          </a:r>
          <a:endParaRPr lang="en-US" dirty="0"/>
        </a:p>
      </dgm:t>
    </dgm:pt>
    <dgm:pt modelId="{6FBB0F97-60A5-4560-B02A-B172E43B80DC}" type="parTrans" cxnId="{DE9016A4-2BAD-4EA2-B8DE-07387EB7A889}">
      <dgm:prSet/>
      <dgm:spPr/>
      <dgm:t>
        <a:bodyPr/>
        <a:lstStyle/>
        <a:p>
          <a:endParaRPr lang="en-US"/>
        </a:p>
      </dgm:t>
    </dgm:pt>
    <dgm:pt modelId="{6713E403-56BE-44D3-966D-0AD6557BCEFB}" type="sibTrans" cxnId="{DE9016A4-2BAD-4EA2-B8DE-07387EB7A889}">
      <dgm:prSet/>
      <dgm:spPr/>
      <dgm:t>
        <a:bodyPr/>
        <a:lstStyle/>
        <a:p>
          <a:endParaRPr lang="en-US"/>
        </a:p>
      </dgm:t>
    </dgm:pt>
    <dgm:pt modelId="{5EB6D773-7DA0-49FA-B3BD-AFC233BDFBD7}">
      <dgm:prSet/>
      <dgm:spPr/>
      <dgm:t>
        <a:bodyPr/>
        <a:lstStyle/>
        <a:p>
          <a:r>
            <a:rPr lang="uk-UA" dirty="0"/>
            <a:t>Шахрайські схеми, такі як: </a:t>
          </a:r>
          <a:r>
            <a:rPr lang="uk-UA" dirty="0" err="1"/>
            <a:t>мультиспонсорство</a:t>
          </a:r>
          <a:r>
            <a:rPr lang="uk-UA" dirty="0"/>
            <a:t>, фіктивне спонсорство, фальсифікація сімейних віз, фальсифікація листів-дозволів на </a:t>
          </a:r>
          <a:r>
            <a:rPr lang="uk-UA" dirty="0" err="1"/>
            <a:t>вʼїзд</a:t>
          </a:r>
          <a:r>
            <a:rPr lang="uk-UA" dirty="0"/>
            <a:t>, так звані «ірландські візи» і </a:t>
          </a:r>
          <a:r>
            <a:rPr lang="uk-UA" dirty="0" err="1"/>
            <a:t>тд</a:t>
          </a:r>
          <a:r>
            <a:rPr lang="uk-UA" dirty="0"/>
            <a:t>;</a:t>
          </a:r>
          <a:endParaRPr lang="en-US" dirty="0"/>
        </a:p>
      </dgm:t>
    </dgm:pt>
    <dgm:pt modelId="{472C7CEB-0CE6-491D-95B4-43CE4E0EC446}" type="parTrans" cxnId="{29F8C79A-E4B6-4BB7-AAA5-A2BD71BE949F}">
      <dgm:prSet/>
      <dgm:spPr/>
      <dgm:t>
        <a:bodyPr/>
        <a:lstStyle/>
        <a:p>
          <a:endParaRPr lang="en-US"/>
        </a:p>
      </dgm:t>
    </dgm:pt>
    <dgm:pt modelId="{86ED2C88-9B0D-4288-87EA-615D69FA8624}" type="sibTrans" cxnId="{29F8C79A-E4B6-4BB7-AAA5-A2BD71BE949F}">
      <dgm:prSet/>
      <dgm:spPr/>
      <dgm:t>
        <a:bodyPr/>
        <a:lstStyle/>
        <a:p>
          <a:endParaRPr lang="en-US"/>
        </a:p>
      </dgm:t>
    </dgm:pt>
    <dgm:pt modelId="{DC3C9AD6-36DA-354F-9EC8-35B4B0E28AAB}" type="pres">
      <dgm:prSet presAssocID="{0085F0D8-CD2E-42CF-B44F-F08F5058C1C2}" presName="outerComposite" presStyleCnt="0">
        <dgm:presLayoutVars>
          <dgm:chMax val="5"/>
          <dgm:dir/>
          <dgm:resizeHandles val="exact"/>
        </dgm:presLayoutVars>
      </dgm:prSet>
      <dgm:spPr/>
    </dgm:pt>
    <dgm:pt modelId="{A8F78E53-653F-1344-A3C7-45B0C39FEF1E}" type="pres">
      <dgm:prSet presAssocID="{0085F0D8-CD2E-42CF-B44F-F08F5058C1C2}" presName="dummyMaxCanvas" presStyleCnt="0">
        <dgm:presLayoutVars/>
      </dgm:prSet>
      <dgm:spPr/>
    </dgm:pt>
    <dgm:pt modelId="{FDA2A058-26DA-864C-A8AD-AB8E816A47E4}" type="pres">
      <dgm:prSet presAssocID="{0085F0D8-CD2E-42CF-B44F-F08F5058C1C2}" presName="FourNodes_1" presStyleLbl="node1" presStyleIdx="0" presStyleCnt="4">
        <dgm:presLayoutVars>
          <dgm:bulletEnabled val="1"/>
        </dgm:presLayoutVars>
      </dgm:prSet>
      <dgm:spPr/>
    </dgm:pt>
    <dgm:pt modelId="{54BCB2ED-D64A-1C41-BD5C-45E1AD0C0E78}" type="pres">
      <dgm:prSet presAssocID="{0085F0D8-CD2E-42CF-B44F-F08F5058C1C2}" presName="FourNodes_2" presStyleLbl="node1" presStyleIdx="1" presStyleCnt="4">
        <dgm:presLayoutVars>
          <dgm:bulletEnabled val="1"/>
        </dgm:presLayoutVars>
      </dgm:prSet>
      <dgm:spPr/>
    </dgm:pt>
    <dgm:pt modelId="{AAB16AD0-0259-C148-A516-20E24C8C5F71}" type="pres">
      <dgm:prSet presAssocID="{0085F0D8-CD2E-42CF-B44F-F08F5058C1C2}" presName="FourNodes_3" presStyleLbl="node1" presStyleIdx="2" presStyleCnt="4">
        <dgm:presLayoutVars>
          <dgm:bulletEnabled val="1"/>
        </dgm:presLayoutVars>
      </dgm:prSet>
      <dgm:spPr/>
    </dgm:pt>
    <dgm:pt modelId="{90E2D99D-CDBF-5A4E-AB15-6251E5670975}" type="pres">
      <dgm:prSet presAssocID="{0085F0D8-CD2E-42CF-B44F-F08F5058C1C2}" presName="FourNodes_4" presStyleLbl="node1" presStyleIdx="3" presStyleCnt="4">
        <dgm:presLayoutVars>
          <dgm:bulletEnabled val="1"/>
        </dgm:presLayoutVars>
      </dgm:prSet>
      <dgm:spPr/>
    </dgm:pt>
    <dgm:pt modelId="{20AF3E9E-1CF6-B34F-AE79-AD2BF60B202E}" type="pres">
      <dgm:prSet presAssocID="{0085F0D8-CD2E-42CF-B44F-F08F5058C1C2}" presName="FourConn_1-2" presStyleLbl="fgAccFollowNode1" presStyleIdx="0" presStyleCnt="3">
        <dgm:presLayoutVars>
          <dgm:bulletEnabled val="1"/>
        </dgm:presLayoutVars>
      </dgm:prSet>
      <dgm:spPr/>
    </dgm:pt>
    <dgm:pt modelId="{A9F634B2-5DCA-3840-944E-7D256302CC84}" type="pres">
      <dgm:prSet presAssocID="{0085F0D8-CD2E-42CF-B44F-F08F5058C1C2}" presName="FourConn_2-3" presStyleLbl="fgAccFollowNode1" presStyleIdx="1" presStyleCnt="3">
        <dgm:presLayoutVars>
          <dgm:bulletEnabled val="1"/>
        </dgm:presLayoutVars>
      </dgm:prSet>
      <dgm:spPr/>
    </dgm:pt>
    <dgm:pt modelId="{6ACC39FA-5574-804E-8010-DBBE8BC65256}" type="pres">
      <dgm:prSet presAssocID="{0085F0D8-CD2E-42CF-B44F-F08F5058C1C2}" presName="FourConn_3-4" presStyleLbl="fgAccFollowNode1" presStyleIdx="2" presStyleCnt="3">
        <dgm:presLayoutVars>
          <dgm:bulletEnabled val="1"/>
        </dgm:presLayoutVars>
      </dgm:prSet>
      <dgm:spPr/>
    </dgm:pt>
    <dgm:pt modelId="{76AD1E7E-C168-5642-9FC4-148168C66DC4}" type="pres">
      <dgm:prSet presAssocID="{0085F0D8-CD2E-42CF-B44F-F08F5058C1C2}" presName="FourNodes_1_text" presStyleLbl="node1" presStyleIdx="3" presStyleCnt="4">
        <dgm:presLayoutVars>
          <dgm:bulletEnabled val="1"/>
        </dgm:presLayoutVars>
      </dgm:prSet>
      <dgm:spPr/>
    </dgm:pt>
    <dgm:pt modelId="{BC80A9D3-E2A2-5F40-97CE-250AB57D9974}" type="pres">
      <dgm:prSet presAssocID="{0085F0D8-CD2E-42CF-B44F-F08F5058C1C2}" presName="FourNodes_2_text" presStyleLbl="node1" presStyleIdx="3" presStyleCnt="4">
        <dgm:presLayoutVars>
          <dgm:bulletEnabled val="1"/>
        </dgm:presLayoutVars>
      </dgm:prSet>
      <dgm:spPr/>
    </dgm:pt>
    <dgm:pt modelId="{69E36A75-CC81-F74D-8A35-8AC05F84ED91}" type="pres">
      <dgm:prSet presAssocID="{0085F0D8-CD2E-42CF-B44F-F08F5058C1C2}" presName="FourNodes_3_text" presStyleLbl="node1" presStyleIdx="3" presStyleCnt="4">
        <dgm:presLayoutVars>
          <dgm:bulletEnabled val="1"/>
        </dgm:presLayoutVars>
      </dgm:prSet>
      <dgm:spPr/>
    </dgm:pt>
    <dgm:pt modelId="{2EE34A0E-A5C3-FD4A-BEBA-940E59BF1F24}" type="pres">
      <dgm:prSet presAssocID="{0085F0D8-CD2E-42CF-B44F-F08F5058C1C2}" presName="FourNodes_4_text" presStyleLbl="node1" presStyleIdx="3" presStyleCnt="4">
        <dgm:presLayoutVars>
          <dgm:bulletEnabled val="1"/>
        </dgm:presLayoutVars>
      </dgm:prSet>
      <dgm:spPr/>
    </dgm:pt>
  </dgm:ptLst>
  <dgm:cxnLst>
    <dgm:cxn modelId="{8AFEE03C-35A3-374C-9AAF-4324E576CA95}" type="presOf" srcId="{D04C5FCC-25BB-4FD8-BB7E-F0465A1594E9}" destId="{A9F634B2-5DCA-3840-944E-7D256302CC84}" srcOrd="0" destOrd="0" presId="urn:microsoft.com/office/officeart/2005/8/layout/vProcess5"/>
    <dgm:cxn modelId="{EF276D44-40A2-4847-B674-9B3E8FEC86F3}" type="presOf" srcId="{5EB6D773-7DA0-49FA-B3BD-AFC233BDFBD7}" destId="{90E2D99D-CDBF-5A4E-AB15-6251E5670975}" srcOrd="0" destOrd="0" presId="urn:microsoft.com/office/officeart/2005/8/layout/vProcess5"/>
    <dgm:cxn modelId="{BD551A48-0008-EF42-A7C3-FACB7D974F5D}" type="presOf" srcId="{5C63F819-6588-4A0F-84DB-AF8F4FF655FE}" destId="{69E36A75-CC81-F74D-8A35-8AC05F84ED91}" srcOrd="1" destOrd="0" presId="urn:microsoft.com/office/officeart/2005/8/layout/vProcess5"/>
    <dgm:cxn modelId="{04B3D84D-132F-564F-BEE6-867C3A67BB61}" type="presOf" srcId="{0085F0D8-CD2E-42CF-B44F-F08F5058C1C2}" destId="{DC3C9AD6-36DA-354F-9EC8-35B4B0E28AAB}" srcOrd="0" destOrd="0" presId="urn:microsoft.com/office/officeart/2005/8/layout/vProcess5"/>
    <dgm:cxn modelId="{AE819E4E-CF13-A44D-99E6-F53C7B1789E4}" type="presOf" srcId="{6713E403-56BE-44D3-966D-0AD6557BCEFB}" destId="{6ACC39FA-5574-804E-8010-DBBE8BC65256}" srcOrd="0" destOrd="0" presId="urn:microsoft.com/office/officeart/2005/8/layout/vProcess5"/>
    <dgm:cxn modelId="{FD96DB4F-49AA-D54F-984E-C2CC9F611531}" type="presOf" srcId="{1AE48587-CCAC-47EC-BB03-C80DD9C8DE4B}" destId="{FDA2A058-26DA-864C-A8AD-AB8E816A47E4}" srcOrd="0" destOrd="0" presId="urn:microsoft.com/office/officeart/2005/8/layout/vProcess5"/>
    <dgm:cxn modelId="{6061A654-8323-4E78-AA9D-28B03ACA8763}" srcId="{0085F0D8-CD2E-42CF-B44F-F08F5058C1C2}" destId="{620E7DCA-B156-4F17-B45D-30918AA4BA6D}" srcOrd="1" destOrd="0" parTransId="{5B5A9615-A146-4494-8CA4-BB47DD9EEE17}" sibTransId="{D04C5FCC-25BB-4FD8-BB7E-F0465A1594E9}"/>
    <dgm:cxn modelId="{F1153965-22F7-5945-AA9F-D17B034C4F1B}" type="presOf" srcId="{620E7DCA-B156-4F17-B45D-30918AA4BA6D}" destId="{BC80A9D3-E2A2-5F40-97CE-250AB57D9974}" srcOrd="1" destOrd="0" presId="urn:microsoft.com/office/officeart/2005/8/layout/vProcess5"/>
    <dgm:cxn modelId="{736D1F6B-F4BE-274F-8115-B1C07E7C8C9F}" type="presOf" srcId="{5C63F819-6588-4A0F-84DB-AF8F4FF655FE}" destId="{AAB16AD0-0259-C148-A516-20E24C8C5F71}" srcOrd="0" destOrd="0" presId="urn:microsoft.com/office/officeart/2005/8/layout/vProcess5"/>
    <dgm:cxn modelId="{0540DE6B-955F-5446-BC4B-0174524FD7F3}" type="presOf" srcId="{5EB6D773-7DA0-49FA-B3BD-AFC233BDFBD7}" destId="{2EE34A0E-A5C3-FD4A-BEBA-940E59BF1F24}" srcOrd="1" destOrd="0" presId="urn:microsoft.com/office/officeart/2005/8/layout/vProcess5"/>
    <dgm:cxn modelId="{29F8C79A-E4B6-4BB7-AAA5-A2BD71BE949F}" srcId="{0085F0D8-CD2E-42CF-B44F-F08F5058C1C2}" destId="{5EB6D773-7DA0-49FA-B3BD-AFC233BDFBD7}" srcOrd="3" destOrd="0" parTransId="{472C7CEB-0CE6-491D-95B4-43CE4E0EC446}" sibTransId="{86ED2C88-9B0D-4288-87EA-615D69FA8624}"/>
    <dgm:cxn modelId="{DE9016A4-2BAD-4EA2-B8DE-07387EB7A889}" srcId="{0085F0D8-CD2E-42CF-B44F-F08F5058C1C2}" destId="{5C63F819-6588-4A0F-84DB-AF8F4FF655FE}" srcOrd="2" destOrd="0" parTransId="{6FBB0F97-60A5-4560-B02A-B172E43B80DC}" sibTransId="{6713E403-56BE-44D3-966D-0AD6557BCEFB}"/>
    <dgm:cxn modelId="{DBE409B1-DDB0-CC4C-9882-9E228C539C34}" type="presOf" srcId="{1AE48587-CCAC-47EC-BB03-C80DD9C8DE4B}" destId="{76AD1E7E-C168-5642-9FC4-148168C66DC4}" srcOrd="1" destOrd="0" presId="urn:microsoft.com/office/officeart/2005/8/layout/vProcess5"/>
    <dgm:cxn modelId="{1B7FE3B4-D541-4146-A560-E0D95B3FC452}" type="presOf" srcId="{620E7DCA-B156-4F17-B45D-30918AA4BA6D}" destId="{54BCB2ED-D64A-1C41-BD5C-45E1AD0C0E78}" srcOrd="0" destOrd="0" presId="urn:microsoft.com/office/officeart/2005/8/layout/vProcess5"/>
    <dgm:cxn modelId="{725F5ECF-86E5-4E08-B079-4C827BECD0B2}" srcId="{0085F0D8-CD2E-42CF-B44F-F08F5058C1C2}" destId="{1AE48587-CCAC-47EC-BB03-C80DD9C8DE4B}" srcOrd="0" destOrd="0" parTransId="{4F8126A9-F71C-4026-8418-A018F711F99B}" sibTransId="{9809A559-D004-4D5D-9C6C-C9FAD26D40B6}"/>
    <dgm:cxn modelId="{5867A0CF-694C-A74D-B4F5-0461ACCC2AF7}" type="presOf" srcId="{9809A559-D004-4D5D-9C6C-C9FAD26D40B6}" destId="{20AF3E9E-1CF6-B34F-AE79-AD2BF60B202E}" srcOrd="0" destOrd="0" presId="urn:microsoft.com/office/officeart/2005/8/layout/vProcess5"/>
    <dgm:cxn modelId="{4AAF3B37-6255-0D4C-AA2E-267D53EC385C}" type="presParOf" srcId="{DC3C9AD6-36DA-354F-9EC8-35B4B0E28AAB}" destId="{A8F78E53-653F-1344-A3C7-45B0C39FEF1E}" srcOrd="0" destOrd="0" presId="urn:microsoft.com/office/officeart/2005/8/layout/vProcess5"/>
    <dgm:cxn modelId="{AB415ECB-22C5-924A-B0E4-60FFBCB41D32}" type="presParOf" srcId="{DC3C9AD6-36DA-354F-9EC8-35B4B0E28AAB}" destId="{FDA2A058-26DA-864C-A8AD-AB8E816A47E4}" srcOrd="1" destOrd="0" presId="urn:microsoft.com/office/officeart/2005/8/layout/vProcess5"/>
    <dgm:cxn modelId="{A79F31BC-A1C8-664E-A5CC-F6E925310A98}" type="presParOf" srcId="{DC3C9AD6-36DA-354F-9EC8-35B4B0E28AAB}" destId="{54BCB2ED-D64A-1C41-BD5C-45E1AD0C0E78}" srcOrd="2" destOrd="0" presId="urn:microsoft.com/office/officeart/2005/8/layout/vProcess5"/>
    <dgm:cxn modelId="{F70F75DA-8A43-6D47-B11A-EE7EFF988E50}" type="presParOf" srcId="{DC3C9AD6-36DA-354F-9EC8-35B4B0E28AAB}" destId="{AAB16AD0-0259-C148-A516-20E24C8C5F71}" srcOrd="3" destOrd="0" presId="urn:microsoft.com/office/officeart/2005/8/layout/vProcess5"/>
    <dgm:cxn modelId="{36D44E59-404C-7A4C-9098-B8C3EC7867C8}" type="presParOf" srcId="{DC3C9AD6-36DA-354F-9EC8-35B4B0E28AAB}" destId="{90E2D99D-CDBF-5A4E-AB15-6251E5670975}" srcOrd="4" destOrd="0" presId="urn:microsoft.com/office/officeart/2005/8/layout/vProcess5"/>
    <dgm:cxn modelId="{030C5A05-AE16-0546-A817-7B6701A90A0F}" type="presParOf" srcId="{DC3C9AD6-36DA-354F-9EC8-35B4B0E28AAB}" destId="{20AF3E9E-1CF6-B34F-AE79-AD2BF60B202E}" srcOrd="5" destOrd="0" presId="urn:microsoft.com/office/officeart/2005/8/layout/vProcess5"/>
    <dgm:cxn modelId="{0EBAAFDD-69E8-D04A-ABB3-A341171B37A9}" type="presParOf" srcId="{DC3C9AD6-36DA-354F-9EC8-35B4B0E28AAB}" destId="{A9F634B2-5DCA-3840-944E-7D256302CC84}" srcOrd="6" destOrd="0" presId="urn:microsoft.com/office/officeart/2005/8/layout/vProcess5"/>
    <dgm:cxn modelId="{B5952C5A-ECD8-0E4C-8188-473CAC9C0F1D}" type="presParOf" srcId="{DC3C9AD6-36DA-354F-9EC8-35B4B0E28AAB}" destId="{6ACC39FA-5574-804E-8010-DBBE8BC65256}" srcOrd="7" destOrd="0" presId="urn:microsoft.com/office/officeart/2005/8/layout/vProcess5"/>
    <dgm:cxn modelId="{C0AF6778-82EA-3245-A7A2-7F0FAC085C13}" type="presParOf" srcId="{DC3C9AD6-36DA-354F-9EC8-35B4B0E28AAB}" destId="{76AD1E7E-C168-5642-9FC4-148168C66DC4}" srcOrd="8" destOrd="0" presId="urn:microsoft.com/office/officeart/2005/8/layout/vProcess5"/>
    <dgm:cxn modelId="{4D9B5A09-2B8A-8E43-A067-66A2843A41D0}" type="presParOf" srcId="{DC3C9AD6-36DA-354F-9EC8-35B4B0E28AAB}" destId="{BC80A9D3-E2A2-5F40-97CE-250AB57D9974}" srcOrd="9" destOrd="0" presId="urn:microsoft.com/office/officeart/2005/8/layout/vProcess5"/>
    <dgm:cxn modelId="{A6E43B5F-249D-4749-8A0A-235579C2CC52}" type="presParOf" srcId="{DC3C9AD6-36DA-354F-9EC8-35B4B0E28AAB}" destId="{69E36A75-CC81-F74D-8A35-8AC05F84ED91}" srcOrd="10" destOrd="0" presId="urn:microsoft.com/office/officeart/2005/8/layout/vProcess5"/>
    <dgm:cxn modelId="{98AC8899-480C-3B40-8645-08354D0524E8}" type="presParOf" srcId="{DC3C9AD6-36DA-354F-9EC8-35B4B0E28AAB}" destId="{2EE34A0E-A5C3-FD4A-BEBA-940E59BF1F2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83478-C8A7-7B4F-9956-5FDE4017A3F6}">
      <dsp:nvSpPr>
        <dsp:cNvPr id="0" name=""/>
        <dsp:cNvSpPr/>
      </dsp:nvSpPr>
      <dsp:spPr>
        <a:xfrm>
          <a:off x="0" y="0"/>
          <a:ext cx="9627177" cy="13980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i="1" kern="1200" dirty="0"/>
            <a:t>Тимчасовий захист є надзвичайним механізмом ЄС, який активується у виняткових обставинах масового припливу людей для того, щоб:</a:t>
          </a:r>
          <a:endParaRPr lang="en-US" sz="2000" kern="1200" dirty="0"/>
        </a:p>
        <a:p>
          <a:pPr marL="171450" lvl="1" indent="-171450" algn="l" defTabSz="711200">
            <a:lnSpc>
              <a:spcPct val="90000"/>
            </a:lnSpc>
            <a:spcBef>
              <a:spcPct val="0"/>
            </a:spcBef>
            <a:spcAft>
              <a:spcPct val="15000"/>
            </a:spcAft>
            <a:buChar char="•"/>
          </a:pPr>
          <a:r>
            <a:rPr lang="uk-UA" sz="1600" i="1" kern="1200" dirty="0"/>
            <a:t>забезпечити колективний захист переміщених осіб; </a:t>
          </a:r>
          <a:endParaRPr lang="en-US" sz="1600" kern="1200" dirty="0"/>
        </a:p>
        <a:p>
          <a:pPr marL="171450" lvl="1" indent="-171450" algn="l" defTabSz="711200">
            <a:lnSpc>
              <a:spcPct val="90000"/>
            </a:lnSpc>
            <a:spcBef>
              <a:spcPct val="0"/>
            </a:spcBef>
            <a:spcAft>
              <a:spcPct val="15000"/>
            </a:spcAft>
            <a:buChar char="•"/>
          </a:pPr>
          <a:r>
            <a:rPr lang="uk-UA" sz="1600" i="1" kern="1200" dirty="0"/>
            <a:t>зменшити тиск на національні системи надання притулку країнами ЄС</a:t>
          </a:r>
          <a:r>
            <a:rPr lang="en-GB" sz="1600" i="1" kern="1200" dirty="0"/>
            <a:t>.</a:t>
          </a:r>
          <a:endParaRPr lang="en-US" sz="1600" kern="1200" dirty="0"/>
        </a:p>
      </dsp:txBody>
      <dsp:txXfrm>
        <a:off x="40949" y="40949"/>
        <a:ext cx="8182135" cy="1316198"/>
      </dsp:txXfrm>
    </dsp:sp>
    <dsp:sp modelId="{E08BBA02-BBE9-1544-9A15-885A4D7D7796}">
      <dsp:nvSpPr>
        <dsp:cNvPr id="0" name=""/>
        <dsp:cNvSpPr/>
      </dsp:nvSpPr>
      <dsp:spPr>
        <a:xfrm>
          <a:off x="1698913" y="1708784"/>
          <a:ext cx="9627177" cy="13980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i="1" kern="1200" dirty="0"/>
            <a:t>Має на меті забезпечити негайний і колективний (тобто без необхідності розгляду індивідуальних заяв) захист переміщених осіб, які не в змозі повернутися до своєї країни походження.</a:t>
          </a:r>
          <a:endParaRPr lang="en-US" sz="2000" kern="1200" dirty="0"/>
        </a:p>
      </dsp:txBody>
      <dsp:txXfrm>
        <a:off x="1739862" y="1749733"/>
        <a:ext cx="6937603" cy="1316198"/>
      </dsp:txXfrm>
    </dsp:sp>
    <dsp:sp modelId="{CB0B84BE-176B-6244-A3AF-16B9892F8D36}">
      <dsp:nvSpPr>
        <dsp:cNvPr id="0" name=""/>
        <dsp:cNvSpPr/>
      </dsp:nvSpPr>
      <dsp:spPr>
        <a:xfrm>
          <a:off x="8718414" y="1099059"/>
          <a:ext cx="908762" cy="90876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22885" y="1099059"/>
        <a:ext cx="499820" cy="683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B24D4-5F13-DB4D-B14B-8A589CC5BEE7}">
      <dsp:nvSpPr>
        <dsp:cNvPr id="0" name=""/>
        <dsp:cNvSpPr/>
      </dsp:nvSpPr>
      <dsp:spPr>
        <a:xfrm>
          <a:off x="0" y="0"/>
          <a:ext cx="6630092" cy="1335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i="1" kern="1200" dirty="0"/>
            <a:t>Акт про Імміграцію та Громадянство надає Міністру внутрішньої безпеки дискреційні повноваження щодо надання у кожному окремому випадку тимчасового дозволу [гуманітарного пароля] негромадянам США на в’їзд до Сполучених Штатів з «невідкладних гуманітарних причин або значної суспільної користі».</a:t>
          </a:r>
          <a:endParaRPr lang="en-US" sz="1400" kern="1200" dirty="0"/>
        </a:p>
      </dsp:txBody>
      <dsp:txXfrm>
        <a:off x="39127" y="39127"/>
        <a:ext cx="5249350" cy="1257631"/>
      </dsp:txXfrm>
    </dsp:sp>
    <dsp:sp modelId="{CB5693D8-087C-7642-9296-6F8BC2D53866}">
      <dsp:nvSpPr>
        <dsp:cNvPr id="0" name=""/>
        <dsp:cNvSpPr/>
      </dsp:nvSpPr>
      <dsp:spPr>
        <a:xfrm>
          <a:off x="1170016" y="1632748"/>
          <a:ext cx="6630092" cy="1335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i="1" kern="1200" dirty="0"/>
            <a:t>Особам, яким надано гуманітарний пароль відповідно до процесу «Єднання заради України», як правило, буде наданий дозвіл на перебування в Сполучених Штатах на термін до двох років і вони зможуть подати заяву на отримання дозволу на працевлаштування.</a:t>
          </a:r>
          <a:endParaRPr lang="en-US" sz="1400" i="1" kern="1200" dirty="0"/>
        </a:p>
      </dsp:txBody>
      <dsp:txXfrm>
        <a:off x="1209143" y="1671875"/>
        <a:ext cx="4513496" cy="1257631"/>
      </dsp:txXfrm>
    </dsp:sp>
    <dsp:sp modelId="{2F6FD32D-7A45-E343-97E0-F2B612DA6564}">
      <dsp:nvSpPr>
        <dsp:cNvPr id="0" name=""/>
        <dsp:cNvSpPr/>
      </dsp:nvSpPr>
      <dsp:spPr>
        <a:xfrm>
          <a:off x="5761767" y="1050154"/>
          <a:ext cx="868325" cy="8683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57140" y="1050154"/>
        <a:ext cx="477579" cy="653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4946C-C0BC-8241-9056-10B013AED997}">
      <dsp:nvSpPr>
        <dsp:cNvPr id="0" name=""/>
        <dsp:cNvSpPr/>
      </dsp:nvSpPr>
      <dsp:spPr>
        <a:xfrm>
          <a:off x="1881" y="442595"/>
          <a:ext cx="4013363" cy="2408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i="1" kern="1200" dirty="0"/>
            <a:t>Y</a:t>
          </a:r>
          <a:r>
            <a:rPr lang="en-GB" sz="2100" b="0" i="1" kern="1200" dirty="0"/>
            <a:t>ou must be Ukrainian, or the immediate family member of a Ukrainian national who has been granted permission under, or is applying to and qualifies for, the Homes for Ukraine Sponsorship Scheme.</a:t>
          </a:r>
          <a:endParaRPr lang="en-US" sz="2100" kern="1200" dirty="0"/>
        </a:p>
      </dsp:txBody>
      <dsp:txXfrm>
        <a:off x="72409" y="513123"/>
        <a:ext cx="3872307" cy="2266962"/>
      </dsp:txXfrm>
    </dsp:sp>
    <dsp:sp modelId="{99B7A3A2-1BC3-1149-80C1-7596F68A768B}">
      <dsp:nvSpPr>
        <dsp:cNvPr id="0" name=""/>
        <dsp:cNvSpPr/>
      </dsp:nvSpPr>
      <dsp:spPr>
        <a:xfrm>
          <a:off x="4368421" y="1148947"/>
          <a:ext cx="850833" cy="9953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368421" y="1348010"/>
        <a:ext cx="595583" cy="597188"/>
      </dsp:txXfrm>
    </dsp:sp>
    <dsp:sp modelId="{E80D5DBD-CF33-1D4D-A5C7-0AF0D1B7B765}">
      <dsp:nvSpPr>
        <dsp:cNvPr id="0" name=""/>
        <dsp:cNvSpPr/>
      </dsp:nvSpPr>
      <dsp:spPr>
        <a:xfrm>
          <a:off x="5620590" y="442595"/>
          <a:ext cx="4013363" cy="2408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0" kern="1200"/>
            <a:t>You must also:</a:t>
          </a:r>
          <a:endParaRPr lang="en-US" sz="2100" kern="1200"/>
        </a:p>
        <a:p>
          <a:pPr marL="171450" lvl="1" indent="-171450" algn="l" defTabSz="711200">
            <a:lnSpc>
              <a:spcPct val="90000"/>
            </a:lnSpc>
            <a:spcBef>
              <a:spcPct val="0"/>
            </a:spcBef>
            <a:spcAft>
              <a:spcPct val="15000"/>
            </a:spcAft>
            <a:buChar char="•"/>
          </a:pPr>
          <a:r>
            <a:rPr lang="en-GB" sz="1600" b="0" kern="1200" dirty="0"/>
            <a:t>have been living in Ukraine on or immediately before 1 January 2022 (including those who have now left Ukraine); </a:t>
          </a:r>
          <a:endParaRPr lang="en-US" sz="1600" kern="1200" dirty="0"/>
        </a:p>
        <a:p>
          <a:pPr marL="171450" lvl="1" indent="-171450" algn="l" defTabSz="711200">
            <a:lnSpc>
              <a:spcPct val="90000"/>
            </a:lnSpc>
            <a:spcBef>
              <a:spcPct val="0"/>
            </a:spcBef>
            <a:spcAft>
              <a:spcPct val="15000"/>
            </a:spcAft>
            <a:buChar char="•"/>
          </a:pPr>
          <a:r>
            <a:rPr lang="en-GB" sz="1600" b="0" kern="1200"/>
            <a:t>be outside of the UK;</a:t>
          </a:r>
          <a:endParaRPr lang="en-US" sz="1600" kern="1200"/>
        </a:p>
        <a:p>
          <a:pPr marL="171450" lvl="1" indent="-171450" algn="l" defTabSz="711200">
            <a:lnSpc>
              <a:spcPct val="90000"/>
            </a:lnSpc>
            <a:spcBef>
              <a:spcPct val="0"/>
            </a:spcBef>
            <a:spcAft>
              <a:spcPct val="15000"/>
            </a:spcAft>
            <a:buChar char="•"/>
          </a:pPr>
          <a:r>
            <a:rPr lang="en-GB" sz="1600" b="0" kern="1200"/>
            <a:t>have an eligible UK-based sponsor</a:t>
          </a:r>
          <a:br>
            <a:rPr lang="en-GB" sz="1600" kern="1200"/>
          </a:br>
          <a:endParaRPr lang="en-US" sz="1600" kern="1200"/>
        </a:p>
      </dsp:txBody>
      <dsp:txXfrm>
        <a:off x="5691118" y="513123"/>
        <a:ext cx="3872307" cy="2266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2A058-26DA-864C-A8AD-AB8E816A47E4}">
      <dsp:nvSpPr>
        <dsp:cNvPr id="0" name=""/>
        <dsp:cNvSpPr/>
      </dsp:nvSpPr>
      <dsp:spPr>
        <a:xfrm>
          <a:off x="0" y="0"/>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kern="1200"/>
            <a:t>Відсутня державна регуляція правових відносин у сфері імміграційної діяльності та візового супроводу;</a:t>
          </a:r>
          <a:endParaRPr lang="en-US" sz="1800" kern="1200"/>
        </a:p>
      </dsp:txBody>
      <dsp:txXfrm>
        <a:off x="28038" y="28038"/>
        <a:ext cx="7298593" cy="901218"/>
      </dsp:txXfrm>
    </dsp:sp>
    <dsp:sp modelId="{54BCB2ED-D64A-1C41-BD5C-45E1AD0C0E78}">
      <dsp:nvSpPr>
        <dsp:cNvPr id="0" name=""/>
        <dsp:cNvSpPr/>
      </dsp:nvSpPr>
      <dsp:spPr>
        <a:xfrm>
          <a:off x="704545" y="1131347"/>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kern="1200" dirty="0"/>
            <a:t>Величезна кількість шахраїв та недобросовісних осіб у сфері імміграції, яка виросла в кілька разів після 24.02.2024;</a:t>
          </a:r>
          <a:endParaRPr lang="en-US" sz="1800" kern="1200" dirty="0"/>
        </a:p>
      </dsp:txBody>
      <dsp:txXfrm>
        <a:off x="732583" y="1159385"/>
        <a:ext cx="7029617" cy="901218"/>
      </dsp:txXfrm>
    </dsp:sp>
    <dsp:sp modelId="{AAB16AD0-0259-C148-A516-20E24C8C5F71}">
      <dsp:nvSpPr>
        <dsp:cNvPr id="0" name=""/>
        <dsp:cNvSpPr/>
      </dsp:nvSpPr>
      <dsp:spPr>
        <a:xfrm>
          <a:off x="1398574" y="2262695"/>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kern="1200" dirty="0"/>
            <a:t>Високий рівень правового </a:t>
          </a:r>
          <a:r>
            <a:rPr lang="uk-UA" sz="1800" kern="1200" dirty="0" err="1"/>
            <a:t>ніґелізму</a:t>
          </a:r>
          <a:r>
            <a:rPr lang="uk-UA" sz="1800" kern="1200" dirty="0"/>
            <a:t> та неосвіченості в українському суспільстві;</a:t>
          </a:r>
          <a:endParaRPr lang="en-US" sz="1800" kern="1200" dirty="0"/>
        </a:p>
      </dsp:txBody>
      <dsp:txXfrm>
        <a:off x="1426612" y="2290733"/>
        <a:ext cx="7040133" cy="901218"/>
      </dsp:txXfrm>
    </dsp:sp>
    <dsp:sp modelId="{90E2D99D-CDBF-5A4E-AB15-6251E5670975}">
      <dsp:nvSpPr>
        <dsp:cNvPr id="0" name=""/>
        <dsp:cNvSpPr/>
      </dsp:nvSpPr>
      <dsp:spPr>
        <a:xfrm>
          <a:off x="2103119" y="3394043"/>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kern="1200" dirty="0"/>
            <a:t>Шахрайські схеми, такі як: </a:t>
          </a:r>
          <a:r>
            <a:rPr lang="uk-UA" sz="1800" kern="1200" dirty="0" err="1"/>
            <a:t>мультиспонсорство</a:t>
          </a:r>
          <a:r>
            <a:rPr lang="uk-UA" sz="1800" kern="1200" dirty="0"/>
            <a:t>, фіктивне спонсорство, фальсифікація сімейних віз, фальсифікація листів-дозволів на </a:t>
          </a:r>
          <a:r>
            <a:rPr lang="uk-UA" sz="1800" kern="1200" dirty="0" err="1"/>
            <a:t>вʼїзд</a:t>
          </a:r>
          <a:r>
            <a:rPr lang="uk-UA" sz="1800" kern="1200" dirty="0"/>
            <a:t>, так звані «ірландські візи» і </a:t>
          </a:r>
          <a:r>
            <a:rPr lang="uk-UA" sz="1800" kern="1200" dirty="0" err="1"/>
            <a:t>тд</a:t>
          </a:r>
          <a:r>
            <a:rPr lang="uk-UA" sz="1800" kern="1200" dirty="0"/>
            <a:t>;</a:t>
          </a:r>
          <a:endParaRPr lang="en-US" sz="1800" kern="1200" dirty="0"/>
        </a:p>
      </dsp:txBody>
      <dsp:txXfrm>
        <a:off x="2131157" y="3422081"/>
        <a:ext cx="7029617" cy="901218"/>
      </dsp:txXfrm>
    </dsp:sp>
    <dsp:sp modelId="{20AF3E9E-1CF6-B34F-AE79-AD2BF60B202E}">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A9F634B2-5DCA-3840-944E-7D256302CC84}">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6ACC39FA-5574-804E-8010-DBBE8BC65256}">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9B1A3-1884-C942-8C90-C2B0AD273BC0}" type="datetimeFigureOut">
              <a:rPr lang="en-US" smtClean="0"/>
              <a:t>12/13/23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1D911-A215-5249-AE92-AE5B6E0DB0C9}" type="slidenum">
              <a:rPr lang="en-US" smtClean="0"/>
              <a:t>‹#›</a:t>
            </a:fld>
            <a:endParaRPr lang="en-US"/>
          </a:p>
        </p:txBody>
      </p:sp>
    </p:spTree>
    <p:extLst>
      <p:ext uri="{BB962C8B-B14F-4D97-AF65-F5344CB8AC3E}">
        <p14:creationId xmlns:p14="http://schemas.microsoft.com/office/powerpoint/2010/main" val="3848542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1D911-A215-5249-AE92-AE5B6E0DB0C9}" type="slidenum">
              <a:rPr lang="en-US" smtClean="0"/>
              <a:t>3</a:t>
            </a:fld>
            <a:endParaRPr lang="en-US"/>
          </a:p>
        </p:txBody>
      </p:sp>
    </p:spTree>
    <p:extLst>
      <p:ext uri="{BB962C8B-B14F-4D97-AF65-F5344CB8AC3E}">
        <p14:creationId xmlns:p14="http://schemas.microsoft.com/office/powerpoint/2010/main" val="45735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7E25-C9E6-B28A-88C4-49BF7DCDBFE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C1A3B01-E15F-E9BD-DBD1-1BBA64D622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8C8130B-274F-F310-7122-117999D926A2}"/>
              </a:ext>
            </a:extLst>
          </p:cNvPr>
          <p:cNvSpPr>
            <a:spLocks noGrp="1"/>
          </p:cNvSpPr>
          <p:nvPr>
            <p:ph type="dt" sz="half" idx="10"/>
          </p:nvPr>
        </p:nvSpPr>
        <p:spPr/>
        <p:txBody>
          <a:bodyPr/>
          <a:lstStyle/>
          <a:p>
            <a:fld id="{748199F7-1BB6-DE4D-84CF-E8D7760B1EB2}" type="datetimeFigureOut">
              <a:rPr lang="en-US" smtClean="0"/>
              <a:t>12/13/23</a:t>
            </a:fld>
            <a:endParaRPr lang="en-US"/>
          </a:p>
        </p:txBody>
      </p:sp>
      <p:sp>
        <p:nvSpPr>
          <p:cNvPr id="5" name="Footer Placeholder 4">
            <a:extLst>
              <a:ext uri="{FF2B5EF4-FFF2-40B4-BE49-F238E27FC236}">
                <a16:creationId xmlns:a16="http://schemas.microsoft.com/office/drawing/2014/main" id="{644BB7BB-B44C-21C4-41C4-BF101A557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FD213-D521-8EC6-B081-8412A0537AAE}"/>
              </a:ext>
            </a:extLst>
          </p:cNvPr>
          <p:cNvSpPr>
            <a:spLocks noGrp="1"/>
          </p:cNvSpPr>
          <p:nvPr>
            <p:ph type="sldNum" sz="quarter" idx="12"/>
          </p:nvPr>
        </p:nvSpPr>
        <p:spPr/>
        <p:txBody>
          <a:bodyPr/>
          <a:lstStyle/>
          <a:p>
            <a:fld id="{175121CC-8EFF-5442-BB6C-FE8C8DA40CEA}" type="slidenum">
              <a:rPr lang="en-US" smtClean="0"/>
              <a:t>‹#›</a:t>
            </a:fld>
            <a:endParaRPr lang="en-US"/>
          </a:p>
        </p:txBody>
      </p:sp>
    </p:spTree>
    <p:extLst>
      <p:ext uri="{BB962C8B-B14F-4D97-AF65-F5344CB8AC3E}">
        <p14:creationId xmlns:p14="http://schemas.microsoft.com/office/powerpoint/2010/main" val="120348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6C6C-11A7-2A47-6EB8-AF726276BE2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D05E29-6BDD-23C3-BDFF-74CF72E9C7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DF0FA2-6F50-8659-5BC6-82529EB38472}"/>
              </a:ext>
            </a:extLst>
          </p:cNvPr>
          <p:cNvSpPr>
            <a:spLocks noGrp="1"/>
          </p:cNvSpPr>
          <p:nvPr>
            <p:ph type="dt" sz="half" idx="10"/>
          </p:nvPr>
        </p:nvSpPr>
        <p:spPr/>
        <p:txBody>
          <a:bodyPr/>
          <a:lstStyle/>
          <a:p>
            <a:fld id="{748199F7-1BB6-DE4D-84CF-E8D7760B1EB2}" type="datetimeFigureOut">
              <a:rPr lang="en-US" smtClean="0"/>
              <a:t>12/13/23</a:t>
            </a:fld>
            <a:endParaRPr lang="en-US"/>
          </a:p>
        </p:txBody>
      </p:sp>
      <p:sp>
        <p:nvSpPr>
          <p:cNvPr id="5" name="Footer Placeholder 4">
            <a:extLst>
              <a:ext uri="{FF2B5EF4-FFF2-40B4-BE49-F238E27FC236}">
                <a16:creationId xmlns:a16="http://schemas.microsoft.com/office/drawing/2014/main" id="{E803A17A-5C7A-8C28-B0A3-78103CC88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A68A6-94AD-7D51-2BE8-5E3E33F8E3C6}"/>
              </a:ext>
            </a:extLst>
          </p:cNvPr>
          <p:cNvSpPr>
            <a:spLocks noGrp="1"/>
          </p:cNvSpPr>
          <p:nvPr>
            <p:ph type="sldNum" sz="quarter" idx="12"/>
          </p:nvPr>
        </p:nvSpPr>
        <p:spPr/>
        <p:txBody>
          <a:bodyPr/>
          <a:lstStyle/>
          <a:p>
            <a:fld id="{175121CC-8EFF-5442-BB6C-FE8C8DA40CEA}" type="slidenum">
              <a:rPr lang="en-US" smtClean="0"/>
              <a:t>‹#›</a:t>
            </a:fld>
            <a:endParaRPr lang="en-US"/>
          </a:p>
        </p:txBody>
      </p:sp>
    </p:spTree>
    <p:extLst>
      <p:ext uri="{BB962C8B-B14F-4D97-AF65-F5344CB8AC3E}">
        <p14:creationId xmlns:p14="http://schemas.microsoft.com/office/powerpoint/2010/main" val="97492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80D467-32B2-BBA9-7852-72012D9664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208A77-F87B-0886-AC6D-41FEDC0F928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D3CAF3-810F-D743-39E3-39AF4627CE85}"/>
              </a:ext>
            </a:extLst>
          </p:cNvPr>
          <p:cNvSpPr>
            <a:spLocks noGrp="1"/>
          </p:cNvSpPr>
          <p:nvPr>
            <p:ph type="dt" sz="half" idx="10"/>
          </p:nvPr>
        </p:nvSpPr>
        <p:spPr/>
        <p:txBody>
          <a:bodyPr/>
          <a:lstStyle/>
          <a:p>
            <a:fld id="{748199F7-1BB6-DE4D-84CF-E8D7760B1EB2}" type="datetimeFigureOut">
              <a:rPr lang="en-US" smtClean="0"/>
              <a:t>12/13/23</a:t>
            </a:fld>
            <a:endParaRPr lang="en-US"/>
          </a:p>
        </p:txBody>
      </p:sp>
      <p:sp>
        <p:nvSpPr>
          <p:cNvPr id="5" name="Footer Placeholder 4">
            <a:extLst>
              <a:ext uri="{FF2B5EF4-FFF2-40B4-BE49-F238E27FC236}">
                <a16:creationId xmlns:a16="http://schemas.microsoft.com/office/drawing/2014/main" id="{3ECDDEA1-542F-6C0A-4C93-FC895B511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8E6F7-41CA-B1BB-CEB4-8E73AD164E81}"/>
              </a:ext>
            </a:extLst>
          </p:cNvPr>
          <p:cNvSpPr>
            <a:spLocks noGrp="1"/>
          </p:cNvSpPr>
          <p:nvPr>
            <p:ph type="sldNum" sz="quarter" idx="12"/>
          </p:nvPr>
        </p:nvSpPr>
        <p:spPr/>
        <p:txBody>
          <a:bodyPr/>
          <a:lstStyle/>
          <a:p>
            <a:fld id="{175121CC-8EFF-5442-BB6C-FE8C8DA40CEA}" type="slidenum">
              <a:rPr lang="en-US" smtClean="0"/>
              <a:t>‹#›</a:t>
            </a:fld>
            <a:endParaRPr lang="en-US"/>
          </a:p>
        </p:txBody>
      </p:sp>
    </p:spTree>
    <p:extLst>
      <p:ext uri="{BB962C8B-B14F-4D97-AF65-F5344CB8AC3E}">
        <p14:creationId xmlns:p14="http://schemas.microsoft.com/office/powerpoint/2010/main" val="51258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E548-2DB1-0053-B382-9DA12A1D491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E7E342-12FC-D1C1-88DE-5BC7A031306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C80340-B2E0-7379-6C2A-29E40E1487B9}"/>
              </a:ext>
            </a:extLst>
          </p:cNvPr>
          <p:cNvSpPr>
            <a:spLocks noGrp="1"/>
          </p:cNvSpPr>
          <p:nvPr>
            <p:ph type="dt" sz="half" idx="10"/>
          </p:nvPr>
        </p:nvSpPr>
        <p:spPr/>
        <p:txBody>
          <a:bodyPr/>
          <a:lstStyle/>
          <a:p>
            <a:fld id="{748199F7-1BB6-DE4D-84CF-E8D7760B1EB2}" type="datetimeFigureOut">
              <a:rPr lang="en-US" smtClean="0"/>
              <a:t>12/13/23</a:t>
            </a:fld>
            <a:endParaRPr lang="en-US"/>
          </a:p>
        </p:txBody>
      </p:sp>
      <p:sp>
        <p:nvSpPr>
          <p:cNvPr id="5" name="Footer Placeholder 4">
            <a:extLst>
              <a:ext uri="{FF2B5EF4-FFF2-40B4-BE49-F238E27FC236}">
                <a16:creationId xmlns:a16="http://schemas.microsoft.com/office/drawing/2014/main" id="{842F49FD-08E0-9043-B34A-8E9BAB71E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75228-4A1C-167A-B294-CB145F5A57F7}"/>
              </a:ext>
            </a:extLst>
          </p:cNvPr>
          <p:cNvSpPr>
            <a:spLocks noGrp="1"/>
          </p:cNvSpPr>
          <p:nvPr>
            <p:ph type="sldNum" sz="quarter" idx="12"/>
          </p:nvPr>
        </p:nvSpPr>
        <p:spPr/>
        <p:txBody>
          <a:bodyPr/>
          <a:lstStyle/>
          <a:p>
            <a:fld id="{175121CC-8EFF-5442-BB6C-FE8C8DA40CEA}" type="slidenum">
              <a:rPr lang="en-US" smtClean="0"/>
              <a:t>‹#›</a:t>
            </a:fld>
            <a:endParaRPr lang="en-US"/>
          </a:p>
        </p:txBody>
      </p:sp>
    </p:spTree>
    <p:extLst>
      <p:ext uri="{BB962C8B-B14F-4D97-AF65-F5344CB8AC3E}">
        <p14:creationId xmlns:p14="http://schemas.microsoft.com/office/powerpoint/2010/main" val="114013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9D50-8560-6804-B1EA-42900488D70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43F78F9-E3BF-57D4-089F-224F86B06C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04CD5C-2424-8058-9CFC-670ED39A79B3}"/>
              </a:ext>
            </a:extLst>
          </p:cNvPr>
          <p:cNvSpPr>
            <a:spLocks noGrp="1"/>
          </p:cNvSpPr>
          <p:nvPr>
            <p:ph type="dt" sz="half" idx="10"/>
          </p:nvPr>
        </p:nvSpPr>
        <p:spPr/>
        <p:txBody>
          <a:bodyPr/>
          <a:lstStyle/>
          <a:p>
            <a:fld id="{748199F7-1BB6-DE4D-84CF-E8D7760B1EB2}" type="datetimeFigureOut">
              <a:rPr lang="en-US" smtClean="0"/>
              <a:t>12/13/23</a:t>
            </a:fld>
            <a:endParaRPr lang="en-US"/>
          </a:p>
        </p:txBody>
      </p:sp>
      <p:sp>
        <p:nvSpPr>
          <p:cNvPr id="5" name="Footer Placeholder 4">
            <a:extLst>
              <a:ext uri="{FF2B5EF4-FFF2-40B4-BE49-F238E27FC236}">
                <a16:creationId xmlns:a16="http://schemas.microsoft.com/office/drawing/2014/main" id="{7CF401FA-F483-F1FD-1BCC-0A99722AB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63003-8CB3-2C1F-885D-F8299EC2B3B5}"/>
              </a:ext>
            </a:extLst>
          </p:cNvPr>
          <p:cNvSpPr>
            <a:spLocks noGrp="1"/>
          </p:cNvSpPr>
          <p:nvPr>
            <p:ph type="sldNum" sz="quarter" idx="12"/>
          </p:nvPr>
        </p:nvSpPr>
        <p:spPr/>
        <p:txBody>
          <a:bodyPr/>
          <a:lstStyle/>
          <a:p>
            <a:fld id="{175121CC-8EFF-5442-BB6C-FE8C8DA40CEA}" type="slidenum">
              <a:rPr lang="en-US" smtClean="0"/>
              <a:t>‹#›</a:t>
            </a:fld>
            <a:endParaRPr lang="en-US"/>
          </a:p>
        </p:txBody>
      </p:sp>
    </p:spTree>
    <p:extLst>
      <p:ext uri="{BB962C8B-B14F-4D97-AF65-F5344CB8AC3E}">
        <p14:creationId xmlns:p14="http://schemas.microsoft.com/office/powerpoint/2010/main" val="396678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E7A0-E2DA-4BB9-E1FA-717B4D0FCC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B06494-392D-48B1-6ECB-F4070D0138C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3BF0D8B-DEB6-2A9E-E0E3-16CA66FA38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E4AF1D3-6293-90FC-29EF-DF56588D5C54}"/>
              </a:ext>
            </a:extLst>
          </p:cNvPr>
          <p:cNvSpPr>
            <a:spLocks noGrp="1"/>
          </p:cNvSpPr>
          <p:nvPr>
            <p:ph type="dt" sz="half" idx="10"/>
          </p:nvPr>
        </p:nvSpPr>
        <p:spPr/>
        <p:txBody>
          <a:bodyPr/>
          <a:lstStyle/>
          <a:p>
            <a:fld id="{748199F7-1BB6-DE4D-84CF-E8D7760B1EB2}" type="datetimeFigureOut">
              <a:rPr lang="en-US" smtClean="0"/>
              <a:t>12/13/23</a:t>
            </a:fld>
            <a:endParaRPr lang="en-US"/>
          </a:p>
        </p:txBody>
      </p:sp>
      <p:sp>
        <p:nvSpPr>
          <p:cNvPr id="6" name="Footer Placeholder 5">
            <a:extLst>
              <a:ext uri="{FF2B5EF4-FFF2-40B4-BE49-F238E27FC236}">
                <a16:creationId xmlns:a16="http://schemas.microsoft.com/office/drawing/2014/main" id="{C332CAA1-EE14-CFB2-10E9-D6D8D9A952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1DEFE-A90C-090C-7950-B9ABE5B7412E}"/>
              </a:ext>
            </a:extLst>
          </p:cNvPr>
          <p:cNvSpPr>
            <a:spLocks noGrp="1"/>
          </p:cNvSpPr>
          <p:nvPr>
            <p:ph type="sldNum" sz="quarter" idx="12"/>
          </p:nvPr>
        </p:nvSpPr>
        <p:spPr/>
        <p:txBody>
          <a:bodyPr/>
          <a:lstStyle/>
          <a:p>
            <a:fld id="{175121CC-8EFF-5442-BB6C-FE8C8DA40CEA}" type="slidenum">
              <a:rPr lang="en-US" smtClean="0"/>
              <a:t>‹#›</a:t>
            </a:fld>
            <a:endParaRPr lang="en-US"/>
          </a:p>
        </p:txBody>
      </p:sp>
    </p:spTree>
    <p:extLst>
      <p:ext uri="{BB962C8B-B14F-4D97-AF65-F5344CB8AC3E}">
        <p14:creationId xmlns:p14="http://schemas.microsoft.com/office/powerpoint/2010/main" val="262306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D7A4-3639-8AD5-05CC-46F07351688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E10F3C1-91BB-6B3B-3B1D-40F508785B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41068E8-0C91-7E1F-D716-33255858D1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8F7689C-7DD0-CACF-DB5E-CE2DBCD82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8B1DB2A-52B4-A2D9-CA68-F7FA1E6CED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00DCDAB-666A-2EF8-30EC-63E9BD2CE3F5}"/>
              </a:ext>
            </a:extLst>
          </p:cNvPr>
          <p:cNvSpPr>
            <a:spLocks noGrp="1"/>
          </p:cNvSpPr>
          <p:nvPr>
            <p:ph type="dt" sz="half" idx="10"/>
          </p:nvPr>
        </p:nvSpPr>
        <p:spPr/>
        <p:txBody>
          <a:bodyPr/>
          <a:lstStyle/>
          <a:p>
            <a:fld id="{748199F7-1BB6-DE4D-84CF-E8D7760B1EB2}" type="datetimeFigureOut">
              <a:rPr lang="en-US" smtClean="0"/>
              <a:t>12/13/23</a:t>
            </a:fld>
            <a:endParaRPr lang="en-US"/>
          </a:p>
        </p:txBody>
      </p:sp>
      <p:sp>
        <p:nvSpPr>
          <p:cNvPr id="8" name="Footer Placeholder 7">
            <a:extLst>
              <a:ext uri="{FF2B5EF4-FFF2-40B4-BE49-F238E27FC236}">
                <a16:creationId xmlns:a16="http://schemas.microsoft.com/office/drawing/2014/main" id="{6DE8EC58-9A73-D664-1C0F-4207886FF0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F7134E-A2FA-6B17-1DDB-ADA425598DB6}"/>
              </a:ext>
            </a:extLst>
          </p:cNvPr>
          <p:cNvSpPr>
            <a:spLocks noGrp="1"/>
          </p:cNvSpPr>
          <p:nvPr>
            <p:ph type="sldNum" sz="quarter" idx="12"/>
          </p:nvPr>
        </p:nvSpPr>
        <p:spPr/>
        <p:txBody>
          <a:bodyPr/>
          <a:lstStyle/>
          <a:p>
            <a:fld id="{175121CC-8EFF-5442-BB6C-FE8C8DA40CEA}" type="slidenum">
              <a:rPr lang="en-US" smtClean="0"/>
              <a:t>‹#›</a:t>
            </a:fld>
            <a:endParaRPr lang="en-US"/>
          </a:p>
        </p:txBody>
      </p:sp>
    </p:spTree>
    <p:extLst>
      <p:ext uri="{BB962C8B-B14F-4D97-AF65-F5344CB8AC3E}">
        <p14:creationId xmlns:p14="http://schemas.microsoft.com/office/powerpoint/2010/main" val="270101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1BE2-7268-26AF-6BB1-5E831290F8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A47F961-8650-6852-B28F-E7E962304F0C}"/>
              </a:ext>
            </a:extLst>
          </p:cNvPr>
          <p:cNvSpPr>
            <a:spLocks noGrp="1"/>
          </p:cNvSpPr>
          <p:nvPr>
            <p:ph type="dt" sz="half" idx="10"/>
          </p:nvPr>
        </p:nvSpPr>
        <p:spPr/>
        <p:txBody>
          <a:bodyPr/>
          <a:lstStyle/>
          <a:p>
            <a:fld id="{748199F7-1BB6-DE4D-84CF-E8D7760B1EB2}" type="datetimeFigureOut">
              <a:rPr lang="en-US" smtClean="0"/>
              <a:t>12/13/23</a:t>
            </a:fld>
            <a:endParaRPr lang="en-US"/>
          </a:p>
        </p:txBody>
      </p:sp>
      <p:sp>
        <p:nvSpPr>
          <p:cNvPr id="4" name="Footer Placeholder 3">
            <a:extLst>
              <a:ext uri="{FF2B5EF4-FFF2-40B4-BE49-F238E27FC236}">
                <a16:creationId xmlns:a16="http://schemas.microsoft.com/office/drawing/2014/main" id="{68F1222F-B62E-360B-9A59-D836165E65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A17AF1-7939-FE1B-DD36-050A69F720B0}"/>
              </a:ext>
            </a:extLst>
          </p:cNvPr>
          <p:cNvSpPr>
            <a:spLocks noGrp="1"/>
          </p:cNvSpPr>
          <p:nvPr>
            <p:ph type="sldNum" sz="quarter" idx="12"/>
          </p:nvPr>
        </p:nvSpPr>
        <p:spPr/>
        <p:txBody>
          <a:bodyPr/>
          <a:lstStyle/>
          <a:p>
            <a:fld id="{175121CC-8EFF-5442-BB6C-FE8C8DA40CEA}" type="slidenum">
              <a:rPr lang="en-US" smtClean="0"/>
              <a:t>‹#›</a:t>
            </a:fld>
            <a:endParaRPr lang="en-US"/>
          </a:p>
        </p:txBody>
      </p:sp>
    </p:spTree>
    <p:extLst>
      <p:ext uri="{BB962C8B-B14F-4D97-AF65-F5344CB8AC3E}">
        <p14:creationId xmlns:p14="http://schemas.microsoft.com/office/powerpoint/2010/main" val="315510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72CB75-9E79-CC23-6E3D-A47EBF2A74F7}"/>
              </a:ext>
            </a:extLst>
          </p:cNvPr>
          <p:cNvSpPr>
            <a:spLocks noGrp="1"/>
          </p:cNvSpPr>
          <p:nvPr>
            <p:ph type="dt" sz="half" idx="10"/>
          </p:nvPr>
        </p:nvSpPr>
        <p:spPr/>
        <p:txBody>
          <a:bodyPr/>
          <a:lstStyle/>
          <a:p>
            <a:fld id="{748199F7-1BB6-DE4D-84CF-E8D7760B1EB2}" type="datetimeFigureOut">
              <a:rPr lang="en-US" smtClean="0"/>
              <a:t>12/13/23</a:t>
            </a:fld>
            <a:endParaRPr lang="en-US"/>
          </a:p>
        </p:txBody>
      </p:sp>
      <p:sp>
        <p:nvSpPr>
          <p:cNvPr id="3" name="Footer Placeholder 2">
            <a:extLst>
              <a:ext uri="{FF2B5EF4-FFF2-40B4-BE49-F238E27FC236}">
                <a16:creationId xmlns:a16="http://schemas.microsoft.com/office/drawing/2014/main" id="{69AD6B77-6B41-AB1A-A64B-09F4BD33A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821EC4-218E-3965-0C99-E1D52A98FD18}"/>
              </a:ext>
            </a:extLst>
          </p:cNvPr>
          <p:cNvSpPr>
            <a:spLocks noGrp="1"/>
          </p:cNvSpPr>
          <p:nvPr>
            <p:ph type="sldNum" sz="quarter" idx="12"/>
          </p:nvPr>
        </p:nvSpPr>
        <p:spPr/>
        <p:txBody>
          <a:bodyPr/>
          <a:lstStyle/>
          <a:p>
            <a:fld id="{175121CC-8EFF-5442-BB6C-FE8C8DA40CEA}" type="slidenum">
              <a:rPr lang="en-US" smtClean="0"/>
              <a:t>‹#›</a:t>
            </a:fld>
            <a:endParaRPr lang="en-US"/>
          </a:p>
        </p:txBody>
      </p:sp>
    </p:spTree>
    <p:extLst>
      <p:ext uri="{BB962C8B-B14F-4D97-AF65-F5344CB8AC3E}">
        <p14:creationId xmlns:p14="http://schemas.microsoft.com/office/powerpoint/2010/main" val="428516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3260-C4F4-5C69-8E17-09FE26578D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C2769B2-FDC9-2049-4D32-71A669A1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F61951F-4005-19C4-4ADA-ED5B00C36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6735840-EA2A-DF06-597F-EE40F934C2E3}"/>
              </a:ext>
            </a:extLst>
          </p:cNvPr>
          <p:cNvSpPr>
            <a:spLocks noGrp="1"/>
          </p:cNvSpPr>
          <p:nvPr>
            <p:ph type="dt" sz="half" idx="10"/>
          </p:nvPr>
        </p:nvSpPr>
        <p:spPr/>
        <p:txBody>
          <a:bodyPr/>
          <a:lstStyle/>
          <a:p>
            <a:fld id="{748199F7-1BB6-DE4D-84CF-E8D7760B1EB2}" type="datetimeFigureOut">
              <a:rPr lang="en-US" smtClean="0"/>
              <a:t>12/13/23</a:t>
            </a:fld>
            <a:endParaRPr lang="en-US"/>
          </a:p>
        </p:txBody>
      </p:sp>
      <p:sp>
        <p:nvSpPr>
          <p:cNvPr id="6" name="Footer Placeholder 5">
            <a:extLst>
              <a:ext uri="{FF2B5EF4-FFF2-40B4-BE49-F238E27FC236}">
                <a16:creationId xmlns:a16="http://schemas.microsoft.com/office/drawing/2014/main" id="{BC2F21F4-40DA-3855-AD5F-AE83F8AF2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154B32-AFAE-CD38-91ED-851FEB48E7E4}"/>
              </a:ext>
            </a:extLst>
          </p:cNvPr>
          <p:cNvSpPr>
            <a:spLocks noGrp="1"/>
          </p:cNvSpPr>
          <p:nvPr>
            <p:ph type="sldNum" sz="quarter" idx="12"/>
          </p:nvPr>
        </p:nvSpPr>
        <p:spPr/>
        <p:txBody>
          <a:bodyPr/>
          <a:lstStyle/>
          <a:p>
            <a:fld id="{175121CC-8EFF-5442-BB6C-FE8C8DA40CEA}" type="slidenum">
              <a:rPr lang="en-US" smtClean="0"/>
              <a:t>‹#›</a:t>
            </a:fld>
            <a:endParaRPr lang="en-US"/>
          </a:p>
        </p:txBody>
      </p:sp>
    </p:spTree>
    <p:extLst>
      <p:ext uri="{BB962C8B-B14F-4D97-AF65-F5344CB8AC3E}">
        <p14:creationId xmlns:p14="http://schemas.microsoft.com/office/powerpoint/2010/main" val="421381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195B-3330-C446-F936-701ACE4343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1A0F399-28C5-C688-3BA1-2A5AD8C835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BF9AA-B551-9EF2-8216-EFBCC4FB7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D1B5E3-9E0E-80FA-753F-F111FAE55652}"/>
              </a:ext>
            </a:extLst>
          </p:cNvPr>
          <p:cNvSpPr>
            <a:spLocks noGrp="1"/>
          </p:cNvSpPr>
          <p:nvPr>
            <p:ph type="dt" sz="half" idx="10"/>
          </p:nvPr>
        </p:nvSpPr>
        <p:spPr/>
        <p:txBody>
          <a:bodyPr/>
          <a:lstStyle/>
          <a:p>
            <a:fld id="{748199F7-1BB6-DE4D-84CF-E8D7760B1EB2}" type="datetimeFigureOut">
              <a:rPr lang="en-US" smtClean="0"/>
              <a:t>12/13/23</a:t>
            </a:fld>
            <a:endParaRPr lang="en-US"/>
          </a:p>
        </p:txBody>
      </p:sp>
      <p:sp>
        <p:nvSpPr>
          <p:cNvPr id="6" name="Footer Placeholder 5">
            <a:extLst>
              <a:ext uri="{FF2B5EF4-FFF2-40B4-BE49-F238E27FC236}">
                <a16:creationId xmlns:a16="http://schemas.microsoft.com/office/drawing/2014/main" id="{B177887B-2D9D-58FD-3E03-61D22AD1AC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F0489-BADE-EEF2-B4A0-D6978B173195}"/>
              </a:ext>
            </a:extLst>
          </p:cNvPr>
          <p:cNvSpPr>
            <a:spLocks noGrp="1"/>
          </p:cNvSpPr>
          <p:nvPr>
            <p:ph type="sldNum" sz="quarter" idx="12"/>
          </p:nvPr>
        </p:nvSpPr>
        <p:spPr/>
        <p:txBody>
          <a:bodyPr/>
          <a:lstStyle/>
          <a:p>
            <a:fld id="{175121CC-8EFF-5442-BB6C-FE8C8DA40CEA}" type="slidenum">
              <a:rPr lang="en-US" smtClean="0"/>
              <a:t>‹#›</a:t>
            </a:fld>
            <a:endParaRPr lang="en-US"/>
          </a:p>
        </p:txBody>
      </p:sp>
    </p:spTree>
    <p:extLst>
      <p:ext uri="{BB962C8B-B14F-4D97-AF65-F5344CB8AC3E}">
        <p14:creationId xmlns:p14="http://schemas.microsoft.com/office/powerpoint/2010/main" val="302752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8802CF-930A-DE6F-6996-C5238771D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EFE086-CD5F-56C9-1EDC-54FF09FEB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2A988B-D7C0-30B7-710E-171C28C85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199F7-1BB6-DE4D-84CF-E8D7760B1EB2}" type="datetimeFigureOut">
              <a:rPr lang="en-US" smtClean="0"/>
              <a:t>12/13/23</a:t>
            </a:fld>
            <a:endParaRPr lang="en-US"/>
          </a:p>
        </p:txBody>
      </p:sp>
      <p:sp>
        <p:nvSpPr>
          <p:cNvPr id="5" name="Footer Placeholder 4">
            <a:extLst>
              <a:ext uri="{FF2B5EF4-FFF2-40B4-BE49-F238E27FC236}">
                <a16:creationId xmlns:a16="http://schemas.microsoft.com/office/drawing/2014/main" id="{CF987434-E405-6939-A6FE-7F780F0D1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753272-F844-754C-B0ED-B49B0A790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121CC-8EFF-5442-BB6C-FE8C8DA40CEA}" type="slidenum">
              <a:rPr lang="en-US" smtClean="0"/>
              <a:t>‹#›</a:t>
            </a:fld>
            <a:endParaRPr lang="en-US"/>
          </a:p>
        </p:txBody>
      </p:sp>
    </p:spTree>
    <p:extLst>
      <p:ext uri="{BB962C8B-B14F-4D97-AF65-F5344CB8AC3E}">
        <p14:creationId xmlns:p14="http://schemas.microsoft.com/office/powerpoint/2010/main" val="138102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5B71BD-7A19-2AA0-A9AF-89B00818E80E}"/>
              </a:ext>
            </a:extLst>
          </p:cNvPr>
          <p:cNvSpPr>
            <a:spLocks noGrp="1"/>
          </p:cNvSpPr>
          <p:nvPr>
            <p:ph type="ctrTitle"/>
          </p:nvPr>
        </p:nvSpPr>
        <p:spPr>
          <a:xfrm>
            <a:off x="643467" y="643467"/>
            <a:ext cx="5133878" cy="4567137"/>
          </a:xfrm>
        </p:spPr>
        <p:txBody>
          <a:bodyPr>
            <a:normAutofit/>
          </a:bodyPr>
          <a:lstStyle/>
          <a:p>
            <a:pPr algn="l"/>
            <a:r>
              <a:rPr lang="uk-UA" sz="24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Особливості тимчасового захисту країн ЄС для громадян України: оновлення</a:t>
            </a:r>
            <a:br>
              <a:rPr lang="en-GB" sz="24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br>
              <a:rPr lang="uk-UA" sz="24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br>
              <a:rPr lang="uk-UA" sz="24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br>
              <a:rPr lang="en-GB" sz="24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uk-UA" sz="2400" b="1" dirty="0">
                <a:effectLst/>
                <a:latin typeface="Verdana" panose="020B0604030504040204" pitchFamily="34" charset="0"/>
                <a:ea typeface="Verdana" panose="020B0604030504040204" pitchFamily="34" charset="0"/>
                <a:cs typeface="Verdana" panose="020B0604030504040204" pitchFamily="34" charset="0"/>
              </a:rPr>
              <a:t>Імміграційні програми Сполученого Королівства та </a:t>
            </a:r>
            <a:r>
              <a:rPr lang="uk-UA" sz="2400" b="1" dirty="0">
                <a:latin typeface="Verdana" panose="020B0604030504040204" pitchFamily="34" charset="0"/>
                <a:ea typeface="Verdana" panose="020B0604030504040204" pitchFamily="34" charset="0"/>
                <a:cs typeface="Verdana" panose="020B0604030504040204" pitchFamily="34" charset="0"/>
              </a:rPr>
              <a:t>США</a:t>
            </a:r>
            <a:r>
              <a:rPr lang="uk-UA" sz="2400" b="1" dirty="0">
                <a:effectLst/>
                <a:latin typeface="Verdana" panose="020B0604030504040204" pitchFamily="34" charset="0"/>
                <a:ea typeface="Verdana" panose="020B0604030504040204" pitchFamily="34" charset="0"/>
                <a:cs typeface="Verdana" panose="020B0604030504040204" pitchFamily="34" charset="0"/>
              </a:rPr>
              <a:t> як спосіб підтримки українців</a:t>
            </a:r>
            <a:br>
              <a:rPr lang="en-GB" sz="2800" b="1" dirty="0">
                <a:solidFill>
                  <a:srgbClr val="000000"/>
                </a:solidFill>
                <a:latin typeface="Verdana" panose="020B0604030504040204" pitchFamily="34" charset="0"/>
                <a:ea typeface="Verdana" panose="020B0604030504040204" pitchFamily="34" charset="0"/>
                <a:cs typeface="Verdana" panose="020B0604030504040204" pitchFamily="34" charset="0"/>
              </a:rPr>
            </a:br>
            <a:endParaRPr lang="en-US" sz="2800" dirty="0"/>
          </a:p>
        </p:txBody>
      </p:sp>
      <p:sp>
        <p:nvSpPr>
          <p:cNvPr id="3" name="Subtitle 2">
            <a:extLst>
              <a:ext uri="{FF2B5EF4-FFF2-40B4-BE49-F238E27FC236}">
                <a16:creationId xmlns:a16="http://schemas.microsoft.com/office/drawing/2014/main" id="{66341EE9-10C4-D75C-515B-1E7D36142210}"/>
              </a:ext>
            </a:extLst>
          </p:cNvPr>
          <p:cNvSpPr>
            <a:spLocks noGrp="1"/>
          </p:cNvSpPr>
          <p:nvPr>
            <p:ph type="subTitle" idx="1"/>
          </p:nvPr>
        </p:nvSpPr>
        <p:spPr>
          <a:xfrm>
            <a:off x="643467" y="5277684"/>
            <a:ext cx="4250651" cy="576387"/>
          </a:xfrm>
        </p:spPr>
        <p:txBody>
          <a:bodyPr>
            <a:normAutofit/>
          </a:bodyPr>
          <a:lstStyle/>
          <a:p>
            <a:pPr algn="l"/>
            <a:r>
              <a:rPr lang="en-US" sz="2000" i="1" dirty="0">
                <a:latin typeface="Verdana" panose="020B0604030504040204" pitchFamily="34" charset="0"/>
                <a:ea typeface="Verdana" panose="020B0604030504040204" pitchFamily="34" charset="0"/>
                <a:cs typeface="Verdana" panose="020B0604030504040204" pitchFamily="34" charset="0"/>
              </a:rPr>
              <a:t>by Kateryna Viter</a:t>
            </a:r>
          </a:p>
          <a:p>
            <a:pPr algn="l"/>
            <a:endParaRPr lang="en-US" sz="2000" i="1" dirty="0">
              <a:latin typeface="Verdana" panose="020B0604030504040204" pitchFamily="34" charset="0"/>
              <a:ea typeface="Verdana" panose="020B0604030504040204" pitchFamily="34" charset="0"/>
              <a:cs typeface="Verdana" panose="020B0604030504040204" pitchFamily="34" charset="0"/>
            </a:endParaRPr>
          </a:p>
        </p:txBody>
      </p:sp>
      <p:pic>
        <p:nvPicPr>
          <p:cNvPr id="6" name="Graphic 5">
            <a:extLst>
              <a:ext uri="{FF2B5EF4-FFF2-40B4-BE49-F238E27FC236}">
                <a16:creationId xmlns:a16="http://schemas.microsoft.com/office/drawing/2014/main" id="{CC9146F4-12E6-6AB5-931A-764A2211E1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6253" y="2605287"/>
            <a:ext cx="4942280" cy="1647426"/>
          </a:xfrm>
          <a:prstGeom prst="rect">
            <a:avLst/>
          </a:prstGeom>
        </p:spPr>
      </p:pic>
    </p:spTree>
    <p:extLst>
      <p:ext uri="{BB962C8B-B14F-4D97-AF65-F5344CB8AC3E}">
        <p14:creationId xmlns:p14="http://schemas.microsoft.com/office/powerpoint/2010/main" val="3430311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7A1B-CDA3-5F28-3E34-1EE7AD5D1DCD}"/>
              </a:ext>
            </a:extLst>
          </p:cNvPr>
          <p:cNvSpPr>
            <a:spLocks noGrp="1"/>
          </p:cNvSpPr>
          <p:nvPr>
            <p:ph type="title"/>
          </p:nvPr>
        </p:nvSpPr>
        <p:spPr>
          <a:xfrm>
            <a:off x="671946" y="365125"/>
            <a:ext cx="10515600" cy="1325563"/>
          </a:xfrm>
        </p:spPr>
        <p:txBody>
          <a:bodyPr>
            <a:normAutofit/>
          </a:bodyPr>
          <a:lstStyle/>
          <a:p>
            <a:r>
              <a:rPr lang="en-GB" sz="2800" b="1" i="0" u="none" strike="noStrike" dirty="0">
                <a:solidFill>
                  <a:srgbClr val="0B0C0C"/>
                </a:solidFill>
                <a:effectLst/>
                <a:latin typeface="Verdana" panose="020B0604030504040204" pitchFamily="34" charset="0"/>
                <a:ea typeface="Verdana" panose="020B0604030504040204" pitchFamily="34" charset="0"/>
                <a:cs typeface="Verdana" panose="020B0604030504040204" pitchFamily="34" charset="0"/>
              </a:rPr>
              <a:t>Ukraine Sponsorship Scheme</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914EA25B-23C0-257A-CCC1-843FAACD146D}"/>
              </a:ext>
            </a:extLst>
          </p:cNvPr>
          <p:cNvSpPr txBox="1"/>
          <p:nvPr/>
        </p:nvSpPr>
        <p:spPr>
          <a:xfrm>
            <a:off x="3993573" y="4983897"/>
            <a:ext cx="7746422" cy="954107"/>
          </a:xfrm>
          <a:prstGeom prst="rect">
            <a:avLst/>
          </a:prstGeom>
          <a:noFill/>
        </p:spPr>
        <p:txBody>
          <a:bodyPr wrap="square">
            <a:spAutoFit/>
          </a:bodyPr>
          <a:lstStyle/>
          <a:p>
            <a:pPr algn="r"/>
            <a:r>
              <a:rPr lang="en-GB" sz="1400" b="0" i="1" u="none" strike="noStrike" dirty="0">
                <a:solidFill>
                  <a:srgbClr val="0B0C0C"/>
                </a:solidFill>
                <a:effectLst/>
                <a:latin typeface="Verdana" panose="020B0604030504040204" pitchFamily="34" charset="0"/>
                <a:ea typeface="Verdana" panose="020B0604030504040204" pitchFamily="34" charset="0"/>
                <a:cs typeface="Verdana" panose="020B0604030504040204" pitchFamily="34" charset="0"/>
              </a:rPr>
              <a:t>Applicants to Scotland and Wales may previously have been considered under the super sponsor schemes, in which the governments of these nations act directly as sponsors. However, these super sponsor schemes are currently paused, so applications will be considered on a case-by-case basis by the relevant authorities.</a:t>
            </a:r>
            <a:endParaRPr lang="en-US" sz="1400" i="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extBox 3">
            <a:extLst>
              <a:ext uri="{FF2B5EF4-FFF2-40B4-BE49-F238E27FC236}">
                <a16:creationId xmlns:a16="http://schemas.microsoft.com/office/drawing/2014/main" id="{BE415877-B1E9-9342-0A7F-43545662AFD3}"/>
              </a:ext>
            </a:extLst>
          </p:cNvPr>
          <p:cNvGraphicFramePr/>
          <p:nvPr>
            <p:extLst>
              <p:ext uri="{D42A27DB-BD31-4B8C-83A1-F6EECF244321}">
                <p14:modId xmlns:p14="http://schemas.microsoft.com/office/powerpoint/2010/main" val="3077931076"/>
              </p:ext>
            </p:extLst>
          </p:nvPr>
        </p:nvGraphicFramePr>
        <p:xfrm>
          <a:off x="671946" y="1690688"/>
          <a:ext cx="9635836" cy="3293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12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5" name="Title 4">
            <a:extLst>
              <a:ext uri="{FF2B5EF4-FFF2-40B4-BE49-F238E27FC236}">
                <a16:creationId xmlns:a16="http://schemas.microsoft.com/office/drawing/2014/main" id="{22C537AB-B1A8-D6E8-14DA-3C59B75E29E3}"/>
              </a:ext>
            </a:extLst>
          </p:cNvPr>
          <p:cNvSpPr>
            <a:spLocks noGrp="1"/>
          </p:cNvSpPr>
          <p:nvPr>
            <p:ph type="title"/>
          </p:nvPr>
        </p:nvSpPr>
        <p:spPr>
          <a:xfrm>
            <a:off x="838200" y="365125"/>
            <a:ext cx="10515600" cy="930275"/>
          </a:xfrm>
        </p:spPr>
        <p:txBody>
          <a:bodyPr vert="horz" lIns="91440" tIns="45720" rIns="91440" bIns="45720" rtlCol="0" anchor="ctr">
            <a:normAutofit/>
          </a:bodyPr>
          <a:lstStyle/>
          <a:p>
            <a:r>
              <a:rPr lang="en-US" sz="2800" b="1"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Ukraine Extension Scheme</a:t>
            </a:r>
            <a:endParaRPr lang="en-US" sz="28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5350F297-A263-6E4A-626B-E7B46D3A47BE}"/>
              </a:ext>
            </a:extLst>
          </p:cNvPr>
          <p:cNvSpPr txBox="1"/>
          <p:nvPr/>
        </p:nvSpPr>
        <p:spPr>
          <a:xfrm>
            <a:off x="966793" y="2011363"/>
            <a:ext cx="10258414" cy="2113271"/>
          </a:xfrm>
          <a:prstGeom prst="rect">
            <a:avLst/>
          </a:prstGeom>
          <a:noFill/>
        </p:spPr>
        <p:txBody>
          <a:bodyPr wrap="square" rtlCol="0">
            <a:spAutoFit/>
          </a:bodyPr>
          <a:lstStyle/>
          <a:p>
            <a:pPr defTabSz="841248">
              <a:spcAft>
                <a:spcPts val="600"/>
              </a:spcAft>
            </a:pPr>
            <a:r>
              <a:rPr lang="en-GB" sz="1472" kern="1200" dirty="0">
                <a:solidFill>
                  <a:srgbClr val="0B0C0C"/>
                </a:solidFill>
                <a:latin typeface="Verdana" panose="020B0604030504040204" pitchFamily="34" charset="0"/>
                <a:ea typeface="Verdana" panose="020B0604030504040204" pitchFamily="34" charset="0"/>
                <a:cs typeface="+mn-cs"/>
              </a:rPr>
              <a:t>You can apply if one of the following is true:</a:t>
            </a:r>
            <a:endParaRPr lang="uk-UA" sz="1472" kern="1200" dirty="0">
              <a:solidFill>
                <a:srgbClr val="0B0C0C"/>
              </a:solidFill>
              <a:latin typeface="Verdana" panose="020B0604030504040204" pitchFamily="34" charset="0"/>
              <a:ea typeface="Verdana" panose="020B0604030504040204" pitchFamily="34" charset="0"/>
              <a:cs typeface="+mn-cs"/>
            </a:endParaRPr>
          </a:p>
          <a:p>
            <a:pPr defTabSz="841248">
              <a:spcAft>
                <a:spcPts val="600"/>
              </a:spcAft>
            </a:pPr>
            <a:endParaRPr lang="en-GB" sz="1472" kern="1200" dirty="0">
              <a:solidFill>
                <a:srgbClr val="0B0C0C"/>
              </a:solidFill>
              <a:latin typeface="Verdana" panose="020B0604030504040204" pitchFamily="34" charset="0"/>
              <a:ea typeface="Verdana" panose="020B0604030504040204" pitchFamily="34" charset="0"/>
              <a:cs typeface="+mn-cs"/>
            </a:endParaRPr>
          </a:p>
          <a:p>
            <a:pPr marL="262890" indent="-262890" defTabSz="841248">
              <a:spcAft>
                <a:spcPts val="600"/>
              </a:spcAft>
              <a:buFont typeface="Arial" panose="020B0604020202020204" pitchFamily="34" charset="0"/>
              <a:buChar char="•"/>
            </a:pPr>
            <a:r>
              <a:rPr lang="en-GB" sz="1472" kern="1200" dirty="0">
                <a:solidFill>
                  <a:srgbClr val="0B0C0C"/>
                </a:solidFill>
                <a:latin typeface="Verdana" panose="020B0604030504040204" pitchFamily="34" charset="0"/>
                <a:ea typeface="Verdana" panose="020B0604030504040204" pitchFamily="34" charset="0"/>
                <a:cs typeface="+mn-cs"/>
              </a:rPr>
              <a:t>you had permission to be in the UK on or between 18 March 2022 and 16 November 2023 – the permission does not need to cover the whole period; or</a:t>
            </a:r>
            <a:endParaRPr lang="uk-UA" sz="1472" kern="1200" dirty="0">
              <a:solidFill>
                <a:srgbClr val="0B0C0C"/>
              </a:solidFill>
              <a:latin typeface="Verdana" panose="020B0604030504040204" pitchFamily="34" charset="0"/>
              <a:ea typeface="Verdana" panose="020B0604030504040204" pitchFamily="34" charset="0"/>
              <a:cs typeface="+mn-cs"/>
            </a:endParaRPr>
          </a:p>
          <a:p>
            <a:pPr defTabSz="841248">
              <a:spcAft>
                <a:spcPts val="600"/>
              </a:spcAft>
            </a:pPr>
            <a:endParaRPr lang="en-GB" sz="1472" kern="1200" dirty="0">
              <a:solidFill>
                <a:srgbClr val="0B0C0C"/>
              </a:solidFill>
              <a:latin typeface="Verdana" panose="020B0604030504040204" pitchFamily="34" charset="0"/>
              <a:ea typeface="Verdana" panose="020B0604030504040204" pitchFamily="34" charset="0"/>
              <a:cs typeface="+mn-cs"/>
            </a:endParaRPr>
          </a:p>
          <a:p>
            <a:pPr marL="262890" indent="-262890" defTabSz="841248">
              <a:spcAft>
                <a:spcPts val="600"/>
              </a:spcAft>
              <a:buFont typeface="Arial" panose="020B0604020202020204" pitchFamily="34" charset="0"/>
              <a:buChar char="•"/>
            </a:pPr>
            <a:r>
              <a:rPr lang="en-GB" sz="1472" kern="1200" dirty="0">
                <a:solidFill>
                  <a:srgbClr val="0B0C0C"/>
                </a:solidFill>
                <a:latin typeface="Verdana" panose="020B0604030504040204" pitchFamily="34" charset="0"/>
                <a:ea typeface="Verdana" panose="020B0604030504040204" pitchFamily="34" charset="0"/>
                <a:cs typeface="+mn-cs"/>
              </a:rPr>
              <a:t>you previously had permission to be in the UK and that permission expired on or after 1 January 2022</a:t>
            </a:r>
          </a:p>
          <a:p>
            <a:pPr>
              <a:spcAft>
                <a:spcPts val="600"/>
              </a:spcAft>
            </a:pPr>
            <a:endParaRPr lang="en-US" dirty="0"/>
          </a:p>
        </p:txBody>
      </p:sp>
      <p:sp>
        <p:nvSpPr>
          <p:cNvPr id="9" name="TextBox 8">
            <a:extLst>
              <a:ext uri="{FF2B5EF4-FFF2-40B4-BE49-F238E27FC236}">
                <a16:creationId xmlns:a16="http://schemas.microsoft.com/office/drawing/2014/main" id="{55B342AC-C650-D164-CC1B-B03F66271D18}"/>
              </a:ext>
            </a:extLst>
          </p:cNvPr>
          <p:cNvSpPr txBox="1"/>
          <p:nvPr/>
        </p:nvSpPr>
        <p:spPr>
          <a:xfrm>
            <a:off x="966793" y="4000888"/>
            <a:ext cx="9348338" cy="1532792"/>
          </a:xfrm>
          <a:prstGeom prst="rect">
            <a:avLst/>
          </a:prstGeom>
          <a:noFill/>
        </p:spPr>
        <p:txBody>
          <a:bodyPr wrap="square">
            <a:spAutoFit/>
          </a:bodyPr>
          <a:lstStyle/>
          <a:p>
            <a:pPr defTabSz="841248">
              <a:spcAft>
                <a:spcPts val="600"/>
              </a:spcAft>
            </a:pPr>
            <a:r>
              <a:rPr lang="en-GB" sz="1472" kern="1200" dirty="0">
                <a:solidFill>
                  <a:srgbClr val="0B0C0C"/>
                </a:solidFill>
                <a:latin typeface="Verdana" panose="020B0604030504040204" pitchFamily="34" charset="0"/>
                <a:ea typeface="Verdana" panose="020B0604030504040204" pitchFamily="34" charset="0"/>
                <a:cs typeface="+mn-cs"/>
              </a:rPr>
              <a:t>You can apply </a:t>
            </a:r>
            <a:r>
              <a:rPr lang="en-GB" sz="1472" b="1" kern="1200" dirty="0">
                <a:solidFill>
                  <a:srgbClr val="0B0C0C"/>
                </a:solidFill>
                <a:latin typeface="Verdana" panose="020B0604030504040204" pitchFamily="34" charset="0"/>
                <a:ea typeface="Verdana" panose="020B0604030504040204" pitchFamily="34" charset="0"/>
                <a:cs typeface="+mn-cs"/>
              </a:rPr>
              <a:t>for your child born </a:t>
            </a:r>
            <a:r>
              <a:rPr lang="en-GB" sz="1472" kern="1200" dirty="0">
                <a:solidFill>
                  <a:srgbClr val="0B0C0C"/>
                </a:solidFill>
                <a:latin typeface="Verdana" panose="020B0604030504040204" pitchFamily="34" charset="0"/>
                <a:ea typeface="Verdana" panose="020B0604030504040204" pitchFamily="34" charset="0"/>
                <a:cs typeface="+mn-cs"/>
              </a:rPr>
              <a:t>in the UK if one of the following is true:</a:t>
            </a:r>
          </a:p>
          <a:p>
            <a:pPr defTabSz="841248">
              <a:spcAft>
                <a:spcPts val="600"/>
              </a:spcAft>
            </a:pPr>
            <a:endParaRPr lang="en-GB" sz="1472" kern="1200" dirty="0">
              <a:solidFill>
                <a:srgbClr val="0B0C0C"/>
              </a:solidFill>
              <a:latin typeface="Verdana" panose="020B0604030504040204" pitchFamily="34" charset="0"/>
              <a:ea typeface="Verdana" panose="020B0604030504040204" pitchFamily="34" charset="0"/>
              <a:cs typeface="+mn-cs"/>
            </a:endParaRPr>
          </a:p>
          <a:p>
            <a:pPr marL="262890" indent="-262890" defTabSz="841248">
              <a:spcAft>
                <a:spcPts val="600"/>
              </a:spcAft>
              <a:buFont typeface="Arial" panose="020B0604020202020204" pitchFamily="34" charset="0"/>
              <a:buChar char="•"/>
            </a:pPr>
            <a:r>
              <a:rPr lang="en-GB" sz="1472" kern="1200" dirty="0">
                <a:solidFill>
                  <a:srgbClr val="0B0C0C"/>
                </a:solidFill>
                <a:latin typeface="Verdana" panose="020B0604030504040204" pitchFamily="34" charset="0"/>
                <a:ea typeface="Verdana" panose="020B0604030504040204" pitchFamily="34" charset="0"/>
                <a:cs typeface="+mn-cs"/>
              </a:rPr>
              <a:t>you have permission to be in the UK under one of the Ukraine Schemes;</a:t>
            </a:r>
          </a:p>
          <a:p>
            <a:pPr marL="262890" indent="-262890" defTabSz="841248">
              <a:spcAft>
                <a:spcPts val="600"/>
              </a:spcAft>
              <a:buFont typeface="Arial" panose="020B0604020202020204" pitchFamily="34" charset="0"/>
              <a:buChar char="•"/>
            </a:pPr>
            <a:endParaRPr lang="en-GB" sz="1472" kern="1200" dirty="0">
              <a:solidFill>
                <a:srgbClr val="0B0C0C"/>
              </a:solidFill>
              <a:latin typeface="Verdana" panose="020B0604030504040204" pitchFamily="34" charset="0"/>
              <a:ea typeface="Verdana" panose="020B0604030504040204" pitchFamily="34" charset="0"/>
              <a:cs typeface="+mn-cs"/>
            </a:endParaRPr>
          </a:p>
          <a:p>
            <a:pPr marL="262890" indent="-262890" defTabSz="841248">
              <a:spcAft>
                <a:spcPts val="600"/>
              </a:spcAft>
              <a:buFont typeface="Arial" panose="020B0604020202020204" pitchFamily="34" charset="0"/>
              <a:buChar char="•"/>
            </a:pPr>
            <a:r>
              <a:rPr lang="en-GB" sz="1472" kern="1200" dirty="0">
                <a:solidFill>
                  <a:srgbClr val="0B0C0C"/>
                </a:solidFill>
                <a:latin typeface="Verdana" panose="020B0604030504040204" pitchFamily="34" charset="0"/>
                <a:ea typeface="Verdana" panose="020B0604030504040204" pitchFamily="34" charset="0"/>
                <a:cs typeface="+mn-cs"/>
              </a:rPr>
              <a:t>you are applying to the Ukraine Family Scheme or the Ukraine Extension Scheme</a:t>
            </a:r>
            <a:endParaRPr lang="en-GB" sz="1600" b="0" i="0" u="none" strike="noStrike" dirty="0">
              <a:solidFill>
                <a:srgbClr val="0B0C0C"/>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1" name="Graphic 10">
            <a:extLst>
              <a:ext uri="{FF2B5EF4-FFF2-40B4-BE49-F238E27FC236}">
                <a16:creationId xmlns:a16="http://schemas.microsoft.com/office/drawing/2014/main" id="{EE826242-EE32-E781-59D9-399851D72A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07796" y="5580961"/>
            <a:ext cx="2002319" cy="667440"/>
          </a:xfrm>
          <a:prstGeom prst="rect">
            <a:avLst/>
          </a:prstGeom>
        </p:spPr>
      </p:pic>
    </p:spTree>
    <p:extLst>
      <p:ext uri="{BB962C8B-B14F-4D97-AF65-F5344CB8AC3E}">
        <p14:creationId xmlns:p14="http://schemas.microsoft.com/office/powerpoint/2010/main" val="327457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A295-F4C7-76A7-E893-5F4F92A9380A}"/>
              </a:ext>
            </a:extLst>
          </p:cNvPr>
          <p:cNvSpPr>
            <a:spLocks noGrp="1"/>
          </p:cNvSpPr>
          <p:nvPr>
            <p:ph type="title"/>
          </p:nvPr>
        </p:nvSpPr>
        <p:spPr/>
        <p:txBody>
          <a:bodyPr>
            <a:normAutofit/>
          </a:bodyPr>
          <a:lstStyle/>
          <a:p>
            <a:pPr algn="ctr"/>
            <a:r>
              <a:rPr lang="uk-UA" sz="2800" b="1" dirty="0">
                <a:latin typeface="Verdana" panose="020B0604030504040204" pitchFamily="34" charset="0"/>
                <a:ea typeface="Verdana" panose="020B0604030504040204" pitchFamily="34" charset="0"/>
                <a:cs typeface="Verdana" panose="020B0604030504040204" pitchFamily="34" charset="0"/>
              </a:rPr>
              <a:t>Виклики та проблеми. Розбір кейсів</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Content Placeholder 3">
            <a:extLst>
              <a:ext uri="{FF2B5EF4-FFF2-40B4-BE49-F238E27FC236}">
                <a16:creationId xmlns:a16="http://schemas.microsoft.com/office/drawing/2014/main" id="{ED87C0A2-C0C0-AD2F-9E63-762900F5F4BC}"/>
              </a:ext>
            </a:extLst>
          </p:cNvPr>
          <p:cNvGraphicFramePr>
            <a:graphicFrameLocks noGrp="1"/>
          </p:cNvGraphicFramePr>
          <p:nvPr>
            <p:ph idx="1"/>
            <p:extLst>
              <p:ext uri="{D42A27DB-BD31-4B8C-83A1-F6EECF244321}">
                <p14:modId xmlns:p14="http://schemas.microsoft.com/office/powerpoint/2010/main" val="35466157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95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88450-D750-048C-6407-684718F187C9}"/>
              </a:ext>
            </a:extLst>
          </p:cNvPr>
          <p:cNvSpPr>
            <a:spLocks noGrp="1"/>
          </p:cNvSpPr>
          <p:nvPr>
            <p:ph type="title"/>
          </p:nvPr>
        </p:nvSpPr>
        <p:spPr>
          <a:xfrm>
            <a:off x="6803409" y="617920"/>
            <a:ext cx="4156512" cy="1708244"/>
          </a:xfrm>
        </p:spPr>
        <p:txBody>
          <a:bodyPr anchor="ctr">
            <a:normAutofit/>
          </a:bodyPr>
          <a:lstStyle/>
          <a:p>
            <a:pPr algn="ctr"/>
            <a:r>
              <a:rPr lang="uk-UA" sz="2800" b="1" dirty="0">
                <a:latin typeface="Verdana" panose="020B0604030504040204" pitchFamily="34" charset="0"/>
                <a:ea typeface="Verdana" panose="020B0604030504040204" pitchFamily="34" charset="0"/>
                <a:cs typeface="Verdana" panose="020B0604030504040204" pitchFamily="34" charset="0"/>
              </a:rPr>
              <a:t>Виклики та проблеми зі сторони іноземців</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pic>
        <p:nvPicPr>
          <p:cNvPr id="5" name="Content Placeholder 4">
            <a:extLst>
              <a:ext uri="{FF2B5EF4-FFF2-40B4-BE49-F238E27FC236}">
                <a16:creationId xmlns:a16="http://schemas.microsoft.com/office/drawing/2014/main" id="{35E6FDB9-9938-C212-4FDA-9B547197624E}"/>
              </a:ext>
              <a:ext uri="{C183D7F6-B498-43B3-948B-1728B52AA6E4}">
                <adec:decorative xmlns:adec="http://schemas.microsoft.com/office/drawing/2017/decorative" val="1"/>
              </a:ext>
            </a:extLst>
          </p:cNvPr>
          <p:cNvPicPr>
            <a:picLocks noChangeAspect="1"/>
          </p:cNvPicPr>
          <p:nvPr/>
        </p:nvPicPr>
        <p:blipFill rotWithShape="1">
          <a:blip r:embed="rId2"/>
          <a:srcRect l="11111"/>
          <a:stretch/>
        </p:blipFill>
        <p:spPr>
          <a:xfrm>
            <a:off x="-1" y="-2"/>
            <a:ext cx="6096001" cy="6858002"/>
          </a:xfrm>
          <a:prstGeom prst="rect">
            <a:avLst/>
          </a:prstGeom>
        </p:spPr>
      </p:pic>
      <p:sp>
        <p:nvSpPr>
          <p:cNvPr id="9" name="Content Placeholder 8">
            <a:extLst>
              <a:ext uri="{FF2B5EF4-FFF2-40B4-BE49-F238E27FC236}">
                <a16:creationId xmlns:a16="http://schemas.microsoft.com/office/drawing/2014/main" id="{2142273D-D754-C247-8CD7-81B593090C8D}"/>
              </a:ext>
            </a:extLst>
          </p:cNvPr>
          <p:cNvSpPr>
            <a:spLocks noGrp="1"/>
          </p:cNvSpPr>
          <p:nvPr>
            <p:ph idx="1"/>
          </p:nvPr>
        </p:nvSpPr>
        <p:spPr>
          <a:xfrm>
            <a:off x="6803409" y="2326164"/>
            <a:ext cx="4156512" cy="3769835"/>
          </a:xfrm>
        </p:spPr>
        <p:txBody>
          <a:bodyPr anchor="ctr">
            <a:noAutofit/>
          </a:bodyPr>
          <a:lstStyle/>
          <a:p>
            <a:r>
              <a:rPr lang="uk-UA" sz="1600" dirty="0">
                <a:latin typeface="Verdana" panose="020B0604030504040204" pitchFamily="34" charset="0"/>
                <a:ea typeface="Verdana" panose="020B0604030504040204" pitchFamily="34" charset="0"/>
                <a:cs typeface="Verdana" panose="020B0604030504040204" pitchFamily="34" charset="0"/>
              </a:rPr>
              <a:t>Шахрайські схеми зі сторони іноземців, зокрема так зване фіктивне </a:t>
            </a:r>
            <a:r>
              <a:rPr lang="uk-UA" sz="1600" dirty="0" err="1">
                <a:latin typeface="Verdana" panose="020B0604030504040204" pitchFamily="34" charset="0"/>
                <a:ea typeface="Verdana" panose="020B0604030504040204" pitchFamily="34" charset="0"/>
                <a:cs typeface="Verdana" panose="020B0604030504040204" pitchFamily="34" charset="0"/>
              </a:rPr>
              <a:t>спонсрство</a:t>
            </a:r>
            <a:r>
              <a:rPr lang="uk-UA" sz="1600" dirty="0">
                <a:latin typeface="Verdana" panose="020B0604030504040204" pitchFamily="34" charset="0"/>
                <a:ea typeface="Verdana" panose="020B0604030504040204" pitchFamily="34" charset="0"/>
                <a:cs typeface="Verdana" panose="020B0604030504040204" pitchFamily="34" charset="0"/>
              </a:rPr>
              <a:t>;</a:t>
            </a:r>
          </a:p>
          <a:p>
            <a:r>
              <a:rPr lang="uk-UA" sz="1600" dirty="0">
                <a:latin typeface="Verdana" panose="020B0604030504040204" pitchFamily="34" charset="0"/>
                <a:ea typeface="Verdana" panose="020B0604030504040204" pitchFamily="34" charset="0"/>
                <a:cs typeface="Verdana" panose="020B0604030504040204" pitchFamily="34" charset="0"/>
              </a:rPr>
              <a:t>Допомога українцям тому що це «</a:t>
            </a:r>
            <a:r>
              <a:rPr lang="uk-UA" sz="1600" dirty="0" err="1">
                <a:latin typeface="Verdana" panose="020B0604030504040204" pitchFamily="34" charset="0"/>
                <a:ea typeface="Verdana" panose="020B0604030504040204" pitchFamily="34" charset="0"/>
                <a:cs typeface="Verdana" panose="020B0604030504040204" pitchFamily="34" charset="0"/>
              </a:rPr>
              <a:t>модно</a:t>
            </a:r>
            <a:r>
              <a:rPr lang="uk-UA" sz="1600" dirty="0">
                <a:latin typeface="Verdana" panose="020B0604030504040204" pitchFamily="34" charset="0"/>
                <a:ea typeface="Verdana" panose="020B0604030504040204" pitchFamily="34" charset="0"/>
                <a:cs typeface="Verdana" panose="020B0604030504040204" pitchFamily="34" charset="0"/>
              </a:rPr>
              <a:t>» і повне не розуміння ні українського менталітету, ні психологічного стану українців, яких прийняли спонсори;</a:t>
            </a:r>
          </a:p>
          <a:p>
            <a:r>
              <a:rPr lang="uk-UA" sz="1600" dirty="0" err="1">
                <a:latin typeface="Verdana" panose="020B0604030504040204" pitchFamily="34" charset="0"/>
                <a:ea typeface="Verdana" panose="020B0604030504040204" pitchFamily="34" charset="0"/>
                <a:cs typeface="Verdana" panose="020B0604030504040204" pitchFamily="34" charset="0"/>
              </a:rPr>
              <a:t>Ґендерно</a:t>
            </a:r>
            <a:r>
              <a:rPr lang="uk-UA" sz="1600" dirty="0">
                <a:latin typeface="Verdana" panose="020B0604030504040204" pitchFamily="34" charset="0"/>
                <a:ea typeface="Verdana" panose="020B0604030504040204" pitchFamily="34" charset="0"/>
                <a:cs typeface="Verdana" panose="020B0604030504040204" pitchFamily="34" charset="0"/>
              </a:rPr>
              <a:t>-обумовлене насильство, зґвалтування і </a:t>
            </a:r>
            <a:r>
              <a:rPr lang="uk-UA" sz="1600" dirty="0" err="1">
                <a:latin typeface="Verdana" panose="020B0604030504040204" pitchFamily="34" charset="0"/>
                <a:ea typeface="Verdana" panose="020B0604030504040204" pitchFamily="34" charset="0"/>
                <a:cs typeface="Verdana" panose="020B0604030504040204" pitchFamily="34" charset="0"/>
              </a:rPr>
              <a:t>тд</a:t>
            </a:r>
            <a:r>
              <a:rPr lang="uk-UA" sz="1600" dirty="0">
                <a:latin typeface="Verdana" panose="020B0604030504040204" pitchFamily="34" charset="0"/>
                <a:ea typeface="Verdana" panose="020B0604030504040204" pitchFamily="34" charset="0"/>
                <a:cs typeface="Verdana" panose="020B0604030504040204" pitchFamily="34" charset="0"/>
              </a:rPr>
              <a:t>;</a:t>
            </a:r>
          </a:p>
          <a:p>
            <a:r>
              <a:rPr lang="uk-UA" sz="1600" dirty="0">
                <a:latin typeface="Verdana" panose="020B0604030504040204" pitchFamily="34" charset="0"/>
                <a:ea typeface="Verdana" panose="020B0604030504040204" pitchFamily="34" charset="0"/>
                <a:cs typeface="Verdana" panose="020B0604030504040204" pitchFamily="34" charset="0"/>
              </a:rPr>
              <a:t>Часті випадки, коли спонсори виганяють українців на вулицю або дають дуже короткі строки для того, щоб ті знайшли інше житло.</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3808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EA3B9-70EF-EB7A-E294-52596A36DBBC}"/>
              </a:ext>
            </a:extLst>
          </p:cNvPr>
          <p:cNvPicPr>
            <a:picLocks noChangeAspect="1"/>
          </p:cNvPicPr>
          <p:nvPr/>
        </p:nvPicPr>
        <p:blipFill>
          <a:blip r:embed="rId2"/>
          <a:stretch>
            <a:fillRect/>
          </a:stretch>
        </p:blipFill>
        <p:spPr>
          <a:xfrm>
            <a:off x="5766954" y="2721688"/>
            <a:ext cx="5548745" cy="3191571"/>
          </a:xfrm>
          <a:prstGeom prst="rect">
            <a:avLst/>
          </a:prstGeom>
        </p:spPr>
      </p:pic>
      <p:sp>
        <p:nvSpPr>
          <p:cNvPr id="6" name="Title 5">
            <a:extLst>
              <a:ext uri="{FF2B5EF4-FFF2-40B4-BE49-F238E27FC236}">
                <a16:creationId xmlns:a16="http://schemas.microsoft.com/office/drawing/2014/main" id="{779EDED3-21D8-3B1F-EA6E-CF73C18C4DAF}"/>
              </a:ext>
            </a:extLst>
          </p:cNvPr>
          <p:cNvSpPr>
            <a:spLocks noGrp="1"/>
          </p:cNvSpPr>
          <p:nvPr>
            <p:ph type="title"/>
          </p:nvPr>
        </p:nvSpPr>
        <p:spPr>
          <a:xfrm>
            <a:off x="1264227" y="1614334"/>
            <a:ext cx="4752109" cy="1325563"/>
          </a:xfrm>
        </p:spPr>
        <p:txBody>
          <a:bodyPr/>
          <a:lstStyle/>
          <a:p>
            <a:r>
              <a:rPr lang="uk-UA" i="1" dirty="0">
                <a:latin typeface=""/>
              </a:rPr>
              <a:t>Дякую за увагу !</a:t>
            </a:r>
            <a:endParaRPr lang="en-US" i="1" dirty="0">
              <a:latin typeface=""/>
            </a:endParaRPr>
          </a:p>
        </p:txBody>
      </p:sp>
    </p:spTree>
    <p:extLst>
      <p:ext uri="{BB962C8B-B14F-4D97-AF65-F5344CB8AC3E}">
        <p14:creationId xmlns:p14="http://schemas.microsoft.com/office/powerpoint/2010/main" val="36900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82CADC-BAC4-ED6D-0A81-BF0F13D65691}"/>
              </a:ext>
            </a:extLst>
          </p:cNvPr>
          <p:cNvSpPr txBox="1"/>
          <p:nvPr/>
        </p:nvSpPr>
        <p:spPr>
          <a:xfrm>
            <a:off x="998993" y="4046275"/>
            <a:ext cx="10194013" cy="1600438"/>
          </a:xfrm>
          <a:prstGeom prst="rect">
            <a:avLst/>
          </a:prstGeom>
          <a:noFill/>
        </p:spPr>
        <p:txBody>
          <a:bodyPr wrap="square">
            <a:spAutoFit/>
          </a:bodyPr>
          <a:lstStyle/>
          <a:p>
            <a:pPr algn="ctr"/>
            <a:r>
              <a:rPr lang="uk-UA" sz="1600" b="1" dirty="0">
                <a:latin typeface="Verdana" panose="020B0604030504040204" pitchFamily="34" charset="0"/>
                <a:ea typeface="Verdana" panose="020B0604030504040204" pitchFamily="34" charset="0"/>
                <a:cs typeface="Verdana" panose="020B0604030504040204" pitchFamily="34" charset="0"/>
              </a:rPr>
              <a:t>4 березня 2022 року ЄС активував Директиву </a:t>
            </a:r>
            <a:r>
              <a:rPr lang="uk-UA"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2001/55/ЄC </a:t>
            </a:r>
            <a:r>
              <a:rPr lang="uk-UA" sz="1600" b="1" dirty="0">
                <a:latin typeface="Verdana" panose="020B0604030504040204" pitchFamily="34" charset="0"/>
                <a:ea typeface="Verdana" panose="020B0604030504040204" pitchFamily="34" charset="0"/>
                <a:cs typeface="Verdana" panose="020B0604030504040204" pitchFamily="34" charset="0"/>
              </a:rPr>
              <a:t> про тимчасовий захист. </a:t>
            </a:r>
          </a:p>
          <a:p>
            <a:pPr algn="ctr"/>
            <a:endParaRPr lang="uk-UA" sz="1600" b="1" dirty="0">
              <a:latin typeface="Verdana" panose="020B0604030504040204" pitchFamily="34" charset="0"/>
              <a:ea typeface="Verdana" panose="020B0604030504040204" pitchFamily="34" charset="0"/>
              <a:cs typeface="Verdana" panose="020B0604030504040204" pitchFamily="34" charset="0"/>
            </a:endParaRPr>
          </a:p>
          <a:p>
            <a:pPr algn="ctr"/>
            <a:r>
              <a:rPr lang="uk-UA" sz="1600" dirty="0">
                <a:latin typeface="Verdana" panose="020B0604030504040204" pitchFamily="34" charset="0"/>
                <a:ea typeface="Verdana" panose="020B0604030504040204" pitchFamily="34" charset="0"/>
                <a:cs typeface="Verdana" panose="020B0604030504040204" pitchFamily="34" charset="0"/>
              </a:rPr>
              <a:t>Директива ЄС була прийнята в 2001 році після масштабного переміщення, що сталося в Європі через збройні конфлікти на Західних Балканах, зокрема з Боснії та Герцеговини та Косово.</a:t>
            </a:r>
            <a:endParaRPr lang="en-GB" sz="16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graphicFrame>
        <p:nvGraphicFramePr>
          <p:cNvPr id="8" name="TextBox 5">
            <a:extLst>
              <a:ext uri="{FF2B5EF4-FFF2-40B4-BE49-F238E27FC236}">
                <a16:creationId xmlns:a16="http://schemas.microsoft.com/office/drawing/2014/main" id="{D5D352FF-C6B5-F4ED-F4F2-F4F23A01FAC6}"/>
              </a:ext>
            </a:extLst>
          </p:cNvPr>
          <p:cNvGraphicFramePr/>
          <p:nvPr>
            <p:extLst>
              <p:ext uri="{D42A27DB-BD31-4B8C-83A1-F6EECF244321}">
                <p14:modId xmlns:p14="http://schemas.microsoft.com/office/powerpoint/2010/main" val="1293288113"/>
              </p:ext>
            </p:extLst>
          </p:nvPr>
        </p:nvGraphicFramePr>
        <p:xfrm>
          <a:off x="519545" y="566542"/>
          <a:ext cx="11326091" cy="3106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823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B3074DF-D712-1A82-EC3E-1E0964CFC212}"/>
              </a:ext>
            </a:extLst>
          </p:cNvPr>
          <p:cNvSpPr txBox="1"/>
          <p:nvPr/>
        </p:nvSpPr>
        <p:spPr>
          <a:xfrm>
            <a:off x="1667457" y="780409"/>
            <a:ext cx="8857085" cy="923330"/>
          </a:xfrm>
          <a:prstGeom prst="rect">
            <a:avLst/>
          </a:prstGeom>
          <a:noFill/>
        </p:spPr>
        <p:txBody>
          <a:bodyPr wrap="square">
            <a:spAutoFit/>
          </a:bodyPr>
          <a:lstStyle/>
          <a:p>
            <a:pPr algn="ctr"/>
            <a:r>
              <a:rPr lang="uk-UA" b="1" dirty="0">
                <a:latin typeface="Verdana" panose="020B0604030504040204" pitchFamily="34" charset="0"/>
                <a:ea typeface="Verdana" panose="020B0604030504040204" pitchFamily="34" charset="0"/>
                <a:cs typeface="Verdana" panose="020B0604030504040204" pitchFamily="34" charset="0"/>
              </a:rPr>
              <a:t>27 вересня 2023 року міністри досягли політичної домовленості про продовження тимчасового захисту до 4 березня 2025 року. Рішення було прийнято 19 жовтня 2023 року.</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A7CC8A24-3E91-9C64-EC2E-3F617EDAC12D}"/>
              </a:ext>
            </a:extLst>
          </p:cNvPr>
          <p:cNvSpPr txBox="1"/>
          <p:nvPr/>
        </p:nvSpPr>
        <p:spPr>
          <a:xfrm>
            <a:off x="804543" y="2418116"/>
            <a:ext cx="10582912" cy="646331"/>
          </a:xfrm>
          <a:prstGeom prst="rect">
            <a:avLst/>
          </a:prstGeom>
          <a:noFill/>
        </p:spPr>
        <p:txBody>
          <a:bodyPr wrap="square">
            <a:spAutoFit/>
          </a:bodyPr>
          <a:lstStyle/>
          <a:p>
            <a:r>
              <a:rPr lang="uk-UA"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За даними </a:t>
            </a:r>
            <a:r>
              <a:rPr lang="uk-UA" sz="18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Євростату</a:t>
            </a:r>
            <a:r>
              <a:rPr lang="uk-UA"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станом на вересень 2023 р. в країнах ЄС зареєстровано  4,1 млн вимушених мігрантів з України.</a:t>
            </a:r>
            <a:endParaRPr lang="en-GB"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4" name="Graphic 13">
            <a:extLst>
              <a:ext uri="{FF2B5EF4-FFF2-40B4-BE49-F238E27FC236}">
                <a16:creationId xmlns:a16="http://schemas.microsoft.com/office/drawing/2014/main" id="{7E6D357E-25D5-FA76-1FBE-5F13F9501E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5890" y="5618106"/>
            <a:ext cx="2001075" cy="667026"/>
          </a:xfrm>
          <a:prstGeom prst="rect">
            <a:avLst/>
          </a:prstGeom>
        </p:spPr>
      </p:pic>
      <p:sp>
        <p:nvSpPr>
          <p:cNvPr id="16" name="TextBox 15">
            <a:extLst>
              <a:ext uri="{FF2B5EF4-FFF2-40B4-BE49-F238E27FC236}">
                <a16:creationId xmlns:a16="http://schemas.microsoft.com/office/drawing/2014/main" id="{81A6EE24-A8ED-D659-43B9-EB4D9074006C}"/>
              </a:ext>
            </a:extLst>
          </p:cNvPr>
          <p:cNvSpPr txBox="1"/>
          <p:nvPr/>
        </p:nvSpPr>
        <p:spPr>
          <a:xfrm>
            <a:off x="804543" y="3889516"/>
            <a:ext cx="7300366" cy="2062103"/>
          </a:xfrm>
          <a:prstGeom prst="rect">
            <a:avLst/>
          </a:prstGeom>
          <a:noFill/>
        </p:spPr>
        <p:txBody>
          <a:bodyPr wrap="square">
            <a:spAutoFit/>
          </a:bodyPr>
          <a:lstStyle/>
          <a:p>
            <a:pPr algn="l"/>
            <a:r>
              <a:rPr lang="en-GB" sz="1600" b="0" i="0" u="none" strike="noStrike" dirty="0">
                <a:effectLst/>
                <a:latin typeface="Verdana" panose="020B0604030504040204" pitchFamily="34" charset="0"/>
                <a:ea typeface="Verdana" panose="020B0604030504040204" pitchFamily="34" charset="0"/>
                <a:cs typeface="Verdana" panose="020B0604030504040204" pitchFamily="34" charset="0"/>
              </a:rPr>
              <a:t>The main EU countries hosting beneficiaries of temporary protection from Ukraine were: </a:t>
            </a:r>
            <a:endParaRPr lang="uk-UA" sz="1600" b="0" i="0" u="none" strike="noStrike" dirty="0">
              <a:effectLst/>
              <a:latin typeface="Verdana" panose="020B0604030504040204" pitchFamily="34" charset="0"/>
              <a:ea typeface="Verdana" panose="020B0604030504040204" pitchFamily="34" charset="0"/>
              <a:cs typeface="Verdana" panose="020B0604030504040204" pitchFamily="34" charset="0"/>
            </a:endParaRPr>
          </a:p>
          <a:p>
            <a:pPr algn="l"/>
            <a:endParaRPr lang="en-GB" sz="1600" b="0" i="0" u="none" strike="noStrike"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r>
              <a:rPr lang="en-GB" sz="1600" b="0" i="0" u="none" strike="noStrike" dirty="0">
                <a:effectLst/>
                <a:latin typeface="Verdana" panose="020B0604030504040204" pitchFamily="34" charset="0"/>
                <a:ea typeface="Verdana" panose="020B0604030504040204" pitchFamily="34" charset="0"/>
                <a:cs typeface="Verdana" panose="020B0604030504040204" pitchFamily="34" charset="0"/>
              </a:rPr>
              <a:t>Germany (1 194 900 people)</a:t>
            </a:r>
            <a:endParaRPr lang="uk-UA" sz="1600" b="0" i="0" u="none" strike="noStrike"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endParaRPr lang="uk-UA" sz="1600" dirty="0">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r>
              <a:rPr lang="en-GB" sz="1600" b="0" i="0" u="none" strike="noStrike" dirty="0">
                <a:effectLst/>
                <a:latin typeface="Verdana" panose="020B0604030504040204" pitchFamily="34" charset="0"/>
                <a:ea typeface="Verdana" panose="020B0604030504040204" pitchFamily="34" charset="0"/>
                <a:cs typeface="Verdana" panose="020B0604030504040204" pitchFamily="34" charset="0"/>
              </a:rPr>
              <a:t>Poland (958 655)</a:t>
            </a:r>
            <a:endParaRPr lang="uk-UA" sz="1600" b="0" i="0" u="none" strike="noStrike"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endParaRPr lang="uk-UA" sz="1600" dirty="0">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r>
              <a:rPr lang="en-GB" sz="1600" b="0" i="0" u="none" strike="noStrike" dirty="0">
                <a:effectLst/>
                <a:latin typeface="Verdana" panose="020B0604030504040204" pitchFamily="34" charset="0"/>
                <a:ea typeface="Verdana" panose="020B0604030504040204" pitchFamily="34" charset="0"/>
                <a:cs typeface="Verdana" panose="020B0604030504040204" pitchFamily="34" charset="0"/>
              </a:rPr>
              <a:t>Czechia (357 960)</a:t>
            </a:r>
          </a:p>
        </p:txBody>
      </p:sp>
    </p:spTree>
    <p:extLst>
      <p:ext uri="{BB962C8B-B14F-4D97-AF65-F5344CB8AC3E}">
        <p14:creationId xmlns:p14="http://schemas.microsoft.com/office/powerpoint/2010/main" val="238012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C52EFC-2F8B-D790-94D2-4B042C52B1E6}"/>
              </a:ext>
            </a:extLst>
          </p:cNvPr>
          <p:cNvSpPr txBox="1"/>
          <p:nvPr/>
        </p:nvSpPr>
        <p:spPr>
          <a:xfrm>
            <a:off x="895740" y="878767"/>
            <a:ext cx="10767526" cy="4247317"/>
          </a:xfrm>
          <a:prstGeom prst="rect">
            <a:avLst/>
          </a:prstGeom>
          <a:noFill/>
        </p:spPr>
        <p:txBody>
          <a:bodyPr wrap="square">
            <a:spAutoFit/>
          </a:bodyPr>
          <a:lstStyle/>
          <a:p>
            <a:r>
              <a:rPr lang="uk-UA" b="1" dirty="0">
                <a:latin typeface="Verdana" panose="020B0604030504040204" pitchFamily="34" charset="0"/>
                <a:ea typeface="Verdana" panose="020B0604030504040204" pitchFamily="34" charset="0"/>
                <a:cs typeface="Verdana" panose="020B0604030504040204" pitchFamily="34" charset="0"/>
              </a:rPr>
              <a:t>Хто має право на отримання тимчасового захист? </a:t>
            </a:r>
          </a:p>
          <a:p>
            <a:endParaRPr lang="uk-UA" dirty="0">
              <a:latin typeface="Verdana" panose="020B0604030504040204" pitchFamily="34" charset="0"/>
              <a:ea typeface="Verdana" panose="020B0604030504040204" pitchFamily="34" charset="0"/>
              <a:cs typeface="Verdana" panose="020B0604030504040204" pitchFamily="34" charset="0"/>
            </a:endParaRPr>
          </a:p>
          <a:p>
            <a:r>
              <a:rPr lang="uk-UA" dirty="0">
                <a:latin typeface="Verdana" panose="020B0604030504040204" pitchFamily="34" charset="0"/>
                <a:ea typeface="Verdana" panose="020B0604030504040204" pitchFamily="34" charset="0"/>
                <a:cs typeface="Verdana" panose="020B0604030504040204" pitchFamily="34" charset="0"/>
              </a:rPr>
              <a:t>Схема тимчасового захисту поширюється на таких осіб, якщо вони проживали в Україні станом на або до 24 лютого 2022 року:</a:t>
            </a:r>
          </a:p>
          <a:p>
            <a:endParaRPr lang="uk-UA"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uk-UA" dirty="0">
                <a:latin typeface="Verdana" panose="020B0604030504040204" pitchFamily="34" charset="0"/>
                <a:ea typeface="Verdana" panose="020B0604030504040204" pitchFamily="34" charset="0"/>
                <a:cs typeface="Verdana" panose="020B0604030504040204" pitchFamily="34" charset="0"/>
              </a:rPr>
              <a:t>Громадяни України та члени їхніх сімей;</a:t>
            </a:r>
            <a:endParaRPr lang="en-GB"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uk-UA" dirty="0">
                <a:latin typeface="Verdana" panose="020B0604030504040204" pitchFamily="34" charset="0"/>
                <a:ea typeface="Verdana" panose="020B0604030504040204" pitchFamily="34" charset="0"/>
                <a:cs typeface="Verdana" panose="020B0604030504040204" pitchFamily="34" charset="0"/>
              </a:rPr>
              <a:t>Негромадяни України та особи без громадянства, які користуються міжнародним захистом або подібним захистом в Україні та члени їхніх сімей;</a:t>
            </a:r>
            <a:endParaRPr lang="en-GB"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uk-UA" dirty="0">
                <a:latin typeface="Verdana" panose="020B0604030504040204" pitchFamily="34" charset="0"/>
                <a:ea typeface="Verdana" panose="020B0604030504040204" pitchFamily="34" charset="0"/>
                <a:cs typeface="Verdana" panose="020B0604030504040204" pitchFamily="34" charset="0"/>
              </a:rPr>
              <a:t>Негромадяни України </a:t>
            </a:r>
            <a:r>
              <a:rPr lang="uk-UA" dirty="0">
                <a:effectLst/>
                <a:latin typeface="Verdana" panose="020B0604030504040204" pitchFamily="34" charset="0"/>
                <a:ea typeface="Verdana" panose="020B0604030504040204" pitchFamily="34" charset="0"/>
                <a:cs typeface="Verdana" panose="020B0604030504040204" pitchFamily="34" charset="0"/>
              </a:rPr>
              <a:t>(громадяни третіх країн)</a:t>
            </a:r>
            <a:r>
              <a:rPr lang="uk-UA" dirty="0">
                <a:latin typeface="Verdana" panose="020B0604030504040204" pitchFamily="34" charset="0"/>
                <a:ea typeface="Verdana" panose="020B0604030504040204" pitchFamily="34" charset="0"/>
                <a:cs typeface="Verdana" panose="020B0604030504040204" pitchFamily="34" charset="0"/>
              </a:rPr>
              <a:t> з посвідкою на постійне проживання, які не можуть повернутися до своєї країни походження в безпечних і тривалих умовах (також може застосовуватися належний національний захист, </a:t>
            </a:r>
            <a:r>
              <a:rPr lang="uk-UA" dirty="0">
                <a:effectLst/>
                <a:latin typeface="Verdana" panose="020B0604030504040204" pitchFamily="34" charset="0"/>
                <a:ea typeface="Verdana" panose="020B0604030504040204" pitchFamily="34" charset="0"/>
                <a:cs typeface="Verdana" panose="020B0604030504040204" pitchFamily="34" charset="0"/>
              </a:rPr>
              <a:t>залежно від країни ЄС).</a:t>
            </a:r>
            <a:endParaRPr lang="uk-UA" dirty="0">
              <a:latin typeface="Verdana" panose="020B0604030504040204" pitchFamily="34" charset="0"/>
              <a:ea typeface="Verdana" panose="020B0604030504040204" pitchFamily="34" charset="0"/>
              <a:cs typeface="Verdana" panose="020B0604030504040204" pitchFamily="34" charset="0"/>
            </a:endParaRPr>
          </a:p>
          <a:p>
            <a:endParaRPr lang="uk-UA" dirty="0">
              <a:latin typeface="Verdana" panose="020B0604030504040204" pitchFamily="34" charset="0"/>
              <a:ea typeface="Verdana" panose="020B0604030504040204" pitchFamily="34" charset="0"/>
              <a:cs typeface="Verdana" panose="020B0604030504040204" pitchFamily="34" charset="0"/>
            </a:endParaRPr>
          </a:p>
        </p:txBody>
      </p:sp>
      <p:pic>
        <p:nvPicPr>
          <p:cNvPr id="7" name="Graphic 6">
            <a:extLst>
              <a:ext uri="{FF2B5EF4-FFF2-40B4-BE49-F238E27FC236}">
                <a16:creationId xmlns:a16="http://schemas.microsoft.com/office/drawing/2014/main" id="{6775B64C-8FE6-BCA9-5F2B-E55D1ADC05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4437" y="5640503"/>
            <a:ext cx="2032375" cy="677459"/>
          </a:xfrm>
          <a:prstGeom prst="rect">
            <a:avLst/>
          </a:prstGeom>
        </p:spPr>
      </p:pic>
    </p:spTree>
    <p:extLst>
      <p:ext uri="{BB962C8B-B14F-4D97-AF65-F5344CB8AC3E}">
        <p14:creationId xmlns:p14="http://schemas.microsoft.com/office/powerpoint/2010/main" val="213441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56BC47B-E070-530A-D18C-EB400E1C965B}"/>
              </a:ext>
            </a:extLst>
          </p:cNvPr>
          <p:cNvSpPr txBox="1"/>
          <p:nvPr/>
        </p:nvSpPr>
        <p:spPr>
          <a:xfrm>
            <a:off x="235529" y="815687"/>
            <a:ext cx="6165270" cy="5018809"/>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b="1" dirty="0" err="1">
                <a:effectLst/>
                <a:latin typeface="Verdana" panose="020B0604030504040204" pitchFamily="34" charset="0"/>
                <a:ea typeface="Verdana" panose="020B0604030504040204" pitchFamily="34" charset="0"/>
                <a:cs typeface="Verdana" panose="020B0604030504040204" pitchFamily="34" charset="0"/>
              </a:rPr>
              <a:t>Чи</a:t>
            </a:r>
            <a:r>
              <a:rPr lang="en-US" b="1" dirty="0">
                <a:effectLst/>
                <a:latin typeface="Verdana" panose="020B0604030504040204" pitchFamily="34" charset="0"/>
                <a:ea typeface="Verdana" panose="020B0604030504040204" pitchFamily="34" charset="0"/>
                <a:cs typeface="Verdana" panose="020B0604030504040204" pitchFamily="34" charset="0"/>
              </a:rPr>
              <a:t> </a:t>
            </a:r>
            <a:r>
              <a:rPr lang="en-US" b="1" dirty="0" err="1">
                <a:effectLst/>
                <a:latin typeface="Verdana" panose="020B0604030504040204" pitchFamily="34" charset="0"/>
                <a:ea typeface="Verdana" panose="020B0604030504040204" pitchFamily="34" charset="0"/>
                <a:cs typeface="Verdana" panose="020B0604030504040204" pitchFamily="34" charset="0"/>
              </a:rPr>
              <a:t>перешкоджає</a:t>
            </a:r>
            <a:r>
              <a:rPr lang="en-US" b="1" dirty="0">
                <a:effectLst/>
                <a:latin typeface="Verdana" panose="020B0604030504040204" pitchFamily="34" charset="0"/>
                <a:ea typeface="Verdana" panose="020B0604030504040204" pitchFamily="34" charset="0"/>
                <a:cs typeface="Verdana" panose="020B0604030504040204" pitchFamily="34" charset="0"/>
              </a:rPr>
              <a:t> </a:t>
            </a:r>
            <a:r>
              <a:rPr lang="en-US" b="1" dirty="0" err="1">
                <a:effectLst/>
                <a:latin typeface="Verdana" panose="020B0604030504040204" pitchFamily="34" charset="0"/>
                <a:ea typeface="Verdana" panose="020B0604030504040204" pitchFamily="34" charset="0"/>
                <a:cs typeface="Verdana" panose="020B0604030504040204" pitchFamily="34" charset="0"/>
              </a:rPr>
              <a:t>тимчасовий</a:t>
            </a:r>
            <a:r>
              <a:rPr lang="en-US" b="1" dirty="0">
                <a:effectLst/>
                <a:latin typeface="Verdana" panose="020B0604030504040204" pitchFamily="34" charset="0"/>
                <a:ea typeface="Verdana" panose="020B0604030504040204" pitchFamily="34" charset="0"/>
                <a:cs typeface="Verdana" panose="020B0604030504040204" pitchFamily="34" charset="0"/>
              </a:rPr>
              <a:t> </a:t>
            </a:r>
            <a:r>
              <a:rPr lang="en-US" b="1" dirty="0" err="1">
                <a:effectLst/>
                <a:latin typeface="Verdana" panose="020B0604030504040204" pitchFamily="34" charset="0"/>
                <a:ea typeface="Verdana" panose="020B0604030504040204" pitchFamily="34" charset="0"/>
                <a:cs typeface="Verdana" panose="020B0604030504040204" pitchFamily="34" charset="0"/>
              </a:rPr>
              <a:t>захист</a:t>
            </a:r>
            <a:r>
              <a:rPr lang="en-US" b="1" dirty="0">
                <a:effectLst/>
                <a:latin typeface="Verdana" panose="020B0604030504040204" pitchFamily="34" charset="0"/>
                <a:ea typeface="Verdana" panose="020B0604030504040204" pitchFamily="34" charset="0"/>
                <a:cs typeface="Verdana" panose="020B0604030504040204" pitchFamily="34" charset="0"/>
              </a:rPr>
              <a:t> </a:t>
            </a:r>
            <a:r>
              <a:rPr lang="en-US" b="1" dirty="0" err="1">
                <a:effectLst/>
                <a:latin typeface="Verdana" panose="020B0604030504040204" pitchFamily="34" charset="0"/>
                <a:ea typeface="Verdana" panose="020B0604030504040204" pitchFamily="34" charset="0"/>
                <a:cs typeface="Verdana" panose="020B0604030504040204" pitchFamily="34" charset="0"/>
              </a:rPr>
              <a:t>подати</a:t>
            </a:r>
            <a:r>
              <a:rPr lang="en-US" b="1" dirty="0">
                <a:effectLst/>
                <a:latin typeface="Verdana" panose="020B0604030504040204" pitchFamily="34" charset="0"/>
                <a:ea typeface="Verdana" panose="020B0604030504040204" pitchFamily="34" charset="0"/>
                <a:cs typeface="Verdana" panose="020B0604030504040204" pitchFamily="34" charset="0"/>
              </a:rPr>
              <a:t> </a:t>
            </a:r>
            <a:r>
              <a:rPr lang="en-US" b="1" dirty="0" err="1">
                <a:effectLst/>
                <a:latin typeface="Verdana" panose="020B0604030504040204" pitchFamily="34" charset="0"/>
                <a:ea typeface="Verdana" panose="020B0604030504040204" pitchFamily="34" charset="0"/>
                <a:cs typeface="Verdana" panose="020B0604030504040204" pitchFamily="34" charset="0"/>
              </a:rPr>
              <a:t>заяву</a:t>
            </a:r>
            <a:r>
              <a:rPr lang="en-US" b="1" dirty="0">
                <a:effectLst/>
                <a:latin typeface="Verdana" panose="020B0604030504040204" pitchFamily="34" charset="0"/>
                <a:ea typeface="Verdana" panose="020B0604030504040204" pitchFamily="34" charset="0"/>
                <a:cs typeface="Verdana" panose="020B0604030504040204" pitchFamily="34" charset="0"/>
              </a:rPr>
              <a:t> </a:t>
            </a:r>
            <a:r>
              <a:rPr lang="en-US" b="1" dirty="0" err="1">
                <a:effectLst/>
                <a:latin typeface="Verdana" panose="020B0604030504040204" pitchFamily="34" charset="0"/>
                <a:ea typeface="Verdana" panose="020B0604030504040204" pitchFamily="34" charset="0"/>
                <a:cs typeface="Verdana" panose="020B0604030504040204" pitchFamily="34" charset="0"/>
              </a:rPr>
              <a:t>про</a:t>
            </a:r>
            <a:r>
              <a:rPr lang="en-US" b="1" dirty="0">
                <a:effectLst/>
                <a:latin typeface="Verdana" panose="020B0604030504040204" pitchFamily="34" charset="0"/>
                <a:ea typeface="Verdana" panose="020B0604030504040204" pitchFamily="34" charset="0"/>
                <a:cs typeface="Verdana" panose="020B0604030504040204" pitchFamily="34" charset="0"/>
              </a:rPr>
              <a:t> </a:t>
            </a:r>
            <a:r>
              <a:rPr lang="en-US" b="1" dirty="0" err="1">
                <a:effectLst/>
                <a:latin typeface="Verdana" panose="020B0604030504040204" pitchFamily="34" charset="0"/>
                <a:ea typeface="Verdana" panose="020B0604030504040204" pitchFamily="34" charset="0"/>
                <a:cs typeface="Verdana" panose="020B0604030504040204" pitchFamily="34" charset="0"/>
              </a:rPr>
              <a:t>отримання</a:t>
            </a:r>
            <a:r>
              <a:rPr lang="en-US" b="1" dirty="0">
                <a:effectLst/>
                <a:latin typeface="Verdana" panose="020B0604030504040204" pitchFamily="34" charset="0"/>
                <a:ea typeface="Verdana" panose="020B0604030504040204" pitchFamily="34" charset="0"/>
                <a:cs typeface="Verdana" panose="020B0604030504040204" pitchFamily="34" charset="0"/>
              </a:rPr>
              <a:t> </a:t>
            </a:r>
            <a:r>
              <a:rPr lang="en-US" b="1" dirty="0" err="1">
                <a:effectLst/>
                <a:latin typeface="Verdana" panose="020B0604030504040204" pitchFamily="34" charset="0"/>
                <a:ea typeface="Verdana" panose="020B0604030504040204" pitchFamily="34" charset="0"/>
                <a:cs typeface="Verdana" panose="020B0604030504040204" pitchFamily="34" charset="0"/>
              </a:rPr>
              <a:t>статусу</a:t>
            </a:r>
            <a:r>
              <a:rPr lang="en-US" b="1" dirty="0">
                <a:effectLst/>
                <a:latin typeface="Verdana" panose="020B0604030504040204" pitchFamily="34" charset="0"/>
                <a:ea typeface="Verdana" panose="020B0604030504040204" pitchFamily="34" charset="0"/>
                <a:cs typeface="Verdana" panose="020B0604030504040204" pitchFamily="34" charset="0"/>
              </a:rPr>
              <a:t> </a:t>
            </a:r>
            <a:r>
              <a:rPr lang="en-US" b="1" dirty="0" err="1">
                <a:effectLst/>
                <a:latin typeface="Verdana" panose="020B0604030504040204" pitchFamily="34" charset="0"/>
                <a:ea typeface="Verdana" panose="020B0604030504040204" pitchFamily="34" charset="0"/>
                <a:cs typeface="Verdana" panose="020B0604030504040204" pitchFamily="34" charset="0"/>
              </a:rPr>
              <a:t>біженця</a:t>
            </a:r>
            <a:r>
              <a:rPr lang="en-US" b="1" dirty="0">
                <a:effectLst/>
                <a:latin typeface="Verdana" panose="020B0604030504040204" pitchFamily="34" charset="0"/>
                <a:ea typeface="Verdana" panose="020B0604030504040204" pitchFamily="34" charset="0"/>
                <a:cs typeface="Verdana" panose="020B0604030504040204" pitchFamily="34" charset="0"/>
              </a:rPr>
              <a:t>?</a:t>
            </a:r>
          </a:p>
          <a:p>
            <a:pPr indent="-228600">
              <a:lnSpc>
                <a:spcPct val="90000"/>
              </a:lnSpc>
              <a:spcAft>
                <a:spcPts val="600"/>
              </a:spcAft>
              <a:buFont typeface="Arial" panose="020B0604020202020204" pitchFamily="34" charset="0"/>
              <a:buChar char="•"/>
            </a:pPr>
            <a:endParaRPr lang="en-US" sz="1700" b="1" dirty="0">
              <a:effectLst/>
              <a:latin typeface="Verdana" panose="020B0604030504040204" pitchFamily="34" charset="0"/>
              <a:ea typeface="Verdana" panose="020B0604030504040204" pitchFamily="34" charset="0"/>
              <a:cs typeface="Verdana" panose="020B0604030504040204" pitchFamily="34" charset="0"/>
            </a:endParaRPr>
          </a:p>
          <a:p>
            <a:pPr>
              <a:lnSpc>
                <a:spcPct val="90000"/>
              </a:lnSpc>
              <a:spcAft>
                <a:spcPts val="600"/>
              </a:spcAft>
            </a:pPr>
            <a:r>
              <a:rPr lang="en-US" sz="1700" dirty="0" err="1">
                <a:effectLst/>
                <a:latin typeface="Verdana" panose="020B0604030504040204" pitchFamily="34" charset="0"/>
                <a:ea typeface="Verdana" panose="020B0604030504040204" pitchFamily="34" charset="0"/>
                <a:cs typeface="Verdana" panose="020B0604030504040204" pitchFamily="34" charset="0"/>
              </a:rPr>
              <a:t>Наявність</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тимчасового</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захисту</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не</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виключає</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можливості</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подати</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заяву</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на</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отримання</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статусу</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біженця</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чи</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інші</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форми</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захисту</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доступні</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в</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країнах</a:t>
            </a:r>
            <a:r>
              <a:rPr lang="en-US" sz="1700" dirty="0">
                <a:latin typeface="Verdana" panose="020B0604030504040204" pitchFamily="34" charset="0"/>
                <a:ea typeface="Verdana" panose="020B0604030504040204" pitchFamily="34" charset="0"/>
                <a:cs typeface="Verdana" panose="020B0604030504040204" pitchFamily="34" charset="0"/>
              </a:rPr>
              <a:t> ЄС. </a:t>
            </a:r>
            <a:r>
              <a:rPr lang="en-US" sz="1700" dirty="0" err="1">
                <a:latin typeface="Verdana" panose="020B0604030504040204" pitchFamily="34" charset="0"/>
                <a:ea typeface="Verdana" panose="020B0604030504040204" pitchFamily="34" charset="0"/>
                <a:cs typeface="Verdana" panose="020B0604030504040204" pitchFamily="34" charset="0"/>
              </a:rPr>
              <a:t>Тимчасовий</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захист</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є</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додатковим</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до</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права</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звертатися</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за</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міжнародним</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захистом</a:t>
            </a:r>
            <a:r>
              <a:rPr lang="en-US" sz="1700" dirty="0">
                <a:effectLst/>
                <a:latin typeface="Verdana" panose="020B0604030504040204" pitchFamily="34" charset="0"/>
                <a:ea typeface="Verdana" panose="020B0604030504040204" pitchFamily="34" charset="0"/>
                <a:cs typeface="Verdana" panose="020B0604030504040204" pitchFamily="34" charset="0"/>
              </a:rPr>
              <a:t>. </a:t>
            </a:r>
          </a:p>
          <a:p>
            <a:pPr>
              <a:lnSpc>
                <a:spcPct val="90000"/>
              </a:lnSpc>
              <a:spcBef>
                <a:spcPts val="200"/>
              </a:spcBef>
              <a:spcAft>
                <a:spcPts val="600"/>
              </a:spcAft>
            </a:pPr>
            <a:endParaRPr lang="en-US" sz="1700" b="1" dirty="0">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ts val="200"/>
              </a:spcBef>
              <a:spcAft>
                <a:spcPts val="600"/>
              </a:spcAft>
            </a:pPr>
            <a:r>
              <a:rPr lang="en-US" sz="1700" i="1" dirty="0" err="1">
                <a:effectLst/>
                <a:latin typeface="Verdana" panose="020B0604030504040204" pitchFamily="34" charset="0"/>
                <a:ea typeface="Verdana" panose="020B0604030504040204" pitchFamily="34" charset="0"/>
                <a:cs typeface="Verdana" panose="020B0604030504040204" pitchFamily="34" charset="0"/>
              </a:rPr>
              <a:t>Особи</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які</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користуються</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тимчасовим</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захистом</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мають</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право</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в</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будь-який</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час</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подати</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заяву</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про</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міжнародний</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захист</a:t>
            </a:r>
            <a:r>
              <a:rPr lang="en-US" sz="1700" i="1" dirty="0">
                <a:effectLst/>
                <a:latin typeface="Verdana" panose="020B0604030504040204" pitchFamily="34" charset="0"/>
                <a:ea typeface="Verdana" panose="020B0604030504040204" pitchFamily="34" charset="0"/>
                <a:cs typeface="Verdana" panose="020B0604030504040204" pitchFamily="34" charset="0"/>
              </a:rPr>
              <a:t> (</a:t>
            </a:r>
            <a:r>
              <a:rPr lang="en-US" sz="1700" i="1" dirty="0" err="1">
                <a:effectLst/>
                <a:latin typeface="Verdana" panose="020B0604030504040204" pitchFamily="34" charset="0"/>
                <a:ea typeface="Verdana" panose="020B0604030504040204" pitchFamily="34" charset="0"/>
                <a:cs typeface="Verdana" panose="020B0604030504040204" pitchFamily="34" charset="0"/>
              </a:rPr>
              <a:t>притулок</a:t>
            </a:r>
            <a:r>
              <a:rPr lang="en-US" sz="1700" i="1" dirty="0">
                <a:effectLst/>
                <a:latin typeface="Verdana" panose="020B0604030504040204" pitchFamily="34" charset="0"/>
                <a:ea typeface="Verdana" panose="020B0604030504040204" pitchFamily="34" charset="0"/>
                <a:cs typeface="Verdana" panose="020B0604030504040204" pitchFamily="34" charset="0"/>
              </a:rPr>
              <a:t>).</a:t>
            </a:r>
          </a:p>
          <a:p>
            <a:pPr>
              <a:lnSpc>
                <a:spcPct val="90000"/>
              </a:lnSpc>
              <a:spcBef>
                <a:spcPts val="200"/>
              </a:spcBef>
              <a:spcAft>
                <a:spcPts val="600"/>
              </a:spcAft>
            </a:pPr>
            <a:endParaRPr lang="en-US" sz="1700" b="1" dirty="0">
              <a:effectLst/>
              <a:latin typeface="Verdana" panose="020B0604030504040204" pitchFamily="34" charset="0"/>
              <a:ea typeface="Verdana" panose="020B0604030504040204" pitchFamily="34" charset="0"/>
              <a:cs typeface="Verdana" panose="020B0604030504040204" pitchFamily="34" charset="0"/>
            </a:endParaRPr>
          </a:p>
          <a:p>
            <a:pPr>
              <a:lnSpc>
                <a:spcPct val="90000"/>
              </a:lnSpc>
              <a:spcAft>
                <a:spcPts val="600"/>
              </a:spcAft>
            </a:pPr>
            <a:r>
              <a:rPr lang="en-US" sz="1700" dirty="0" err="1">
                <a:effectLst/>
                <a:latin typeface="Verdana" panose="020B0604030504040204" pitchFamily="34" charset="0"/>
                <a:ea typeface="Verdana" panose="020B0604030504040204" pitchFamily="34" charset="0"/>
                <a:cs typeface="Verdana" panose="020B0604030504040204" pitchFamily="34" charset="0"/>
              </a:rPr>
              <a:t>Тимчасовий</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захист</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може</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бути</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призупинений</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проте</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Ви</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матимете</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статус</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і</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права</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прохача</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притулку</a:t>
            </a:r>
            <a:r>
              <a:rPr lang="en-US" sz="1700" dirty="0">
                <a:effectLst/>
                <a:latin typeface="Verdana" panose="020B0604030504040204" pitchFamily="34" charset="0"/>
                <a:ea typeface="Verdana" panose="020B0604030504040204" pitchFamily="34" charset="0"/>
                <a:cs typeface="Verdana" panose="020B0604030504040204" pitchFamily="34" charset="0"/>
              </a:rPr>
              <a:t>.</a:t>
            </a:r>
          </a:p>
          <a:p>
            <a:pPr>
              <a:lnSpc>
                <a:spcPct val="90000"/>
              </a:lnSpc>
              <a:spcAft>
                <a:spcPts val="600"/>
              </a:spcAft>
            </a:pPr>
            <a:endParaRPr lang="en-US" sz="1700" dirty="0">
              <a:latin typeface="Verdana" panose="020B0604030504040204" pitchFamily="34" charset="0"/>
              <a:ea typeface="Verdana" panose="020B0604030504040204" pitchFamily="34" charset="0"/>
              <a:cs typeface="Verdana" panose="020B0604030504040204" pitchFamily="34" charset="0"/>
            </a:endParaRPr>
          </a:p>
          <a:p>
            <a:pPr>
              <a:lnSpc>
                <a:spcPct val="90000"/>
              </a:lnSpc>
              <a:spcAft>
                <a:spcPts val="600"/>
              </a:spcAft>
            </a:pPr>
            <a:r>
              <a:rPr lang="en-US" sz="1700" dirty="0" err="1">
                <a:effectLst/>
                <a:latin typeface="Verdana" panose="020B0604030504040204" pitchFamily="34" charset="0"/>
                <a:ea typeface="Verdana" panose="020B0604030504040204" pitchFamily="34" charset="0"/>
                <a:cs typeface="Verdana" panose="020B0604030504040204" pitchFamily="34" charset="0"/>
              </a:rPr>
              <a:t>Якщо</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після</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завершення</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розгляду</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заяву</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про</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надання</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притулку</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буде</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відхилено</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але</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поточний</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тимчасовий</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захист</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все</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ще</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діятиме</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в</a:t>
            </a:r>
            <a:r>
              <a:rPr lang="en-US" sz="1700" dirty="0">
                <a:effectLst/>
                <a:latin typeface="Verdana" panose="020B0604030504040204" pitchFamily="34" charset="0"/>
                <a:ea typeface="Verdana" panose="020B0604030504040204" pitchFamily="34" charset="0"/>
                <a:cs typeface="Verdana" panose="020B0604030504040204" pitchFamily="34" charset="0"/>
              </a:rPr>
              <a:t> ЄС, </a:t>
            </a:r>
            <a:r>
              <a:rPr lang="en-US" sz="1700" dirty="0" err="1">
                <a:effectLst/>
                <a:latin typeface="Verdana" panose="020B0604030504040204" pitchFamily="34" charset="0"/>
                <a:ea typeface="Verdana" panose="020B0604030504040204" pitchFamily="34" charset="0"/>
                <a:cs typeface="Verdana" panose="020B0604030504040204" pitchFamily="34" charset="0"/>
              </a:rPr>
              <a:t>статус</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тимчасового</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захисту</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відповідної</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особи</a:t>
            </a:r>
            <a:r>
              <a:rPr lang="en-US" sz="1700" dirty="0">
                <a:effectLst/>
                <a:latin typeface="Verdana" panose="020B0604030504040204" pitchFamily="34" charset="0"/>
                <a:ea typeface="Verdana" panose="020B0604030504040204" pitchFamily="34" charset="0"/>
                <a:cs typeface="Verdana" panose="020B0604030504040204" pitchFamily="34" charset="0"/>
              </a:rPr>
              <a:t> </a:t>
            </a:r>
            <a:r>
              <a:rPr lang="en-US" sz="1700" dirty="0" err="1">
                <a:effectLst/>
                <a:latin typeface="Verdana" panose="020B0604030504040204" pitchFamily="34" charset="0"/>
                <a:ea typeface="Verdana" panose="020B0604030504040204" pitchFamily="34" charset="0"/>
                <a:cs typeface="Verdana" panose="020B0604030504040204" pitchFamily="34" charset="0"/>
              </a:rPr>
              <a:t>відновиться</a:t>
            </a:r>
            <a:r>
              <a:rPr lang="en-US" sz="1700" dirty="0">
                <a:effectLst/>
                <a:latin typeface="Verdana" panose="020B0604030504040204" pitchFamily="34" charset="0"/>
                <a:ea typeface="Verdana" panose="020B0604030504040204" pitchFamily="34" charset="0"/>
                <a:cs typeface="Verdana" panose="020B0604030504040204" pitchFamily="34" charset="0"/>
              </a:rPr>
              <a:t>.</a:t>
            </a:r>
          </a:p>
          <a:p>
            <a:pPr indent="-228600">
              <a:lnSpc>
                <a:spcPct val="90000"/>
              </a:lnSpc>
              <a:spcAft>
                <a:spcPts val="600"/>
              </a:spcAft>
              <a:buFont typeface="Arial" panose="020B0604020202020204" pitchFamily="34" charset="0"/>
              <a:buChar char="•"/>
            </a:pPr>
            <a:endParaRPr lang="en-US" sz="1300" dirty="0">
              <a:effectLst/>
            </a:endParaRPr>
          </a:p>
        </p:txBody>
      </p:sp>
      <p:pic>
        <p:nvPicPr>
          <p:cNvPr id="25" name="Picture 24" descr="A close-up of a flag&#10;&#10;Description automatically generated">
            <a:extLst>
              <a:ext uri="{FF2B5EF4-FFF2-40B4-BE49-F238E27FC236}">
                <a16:creationId xmlns:a16="http://schemas.microsoft.com/office/drawing/2014/main" id="{9B654B97-DC03-07A1-4B27-A01A51D6A085}"/>
              </a:ext>
            </a:extLst>
          </p:cNvPr>
          <p:cNvPicPr>
            <a:picLocks noChangeAspect="1"/>
          </p:cNvPicPr>
          <p:nvPr/>
        </p:nvPicPr>
        <p:blipFill rotWithShape="1">
          <a:blip r:embed="rId2"/>
          <a:srcRect l="9368" r="32379" b="2"/>
          <a:stretch/>
        </p:blipFill>
        <p:spPr>
          <a:xfrm>
            <a:off x="622616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8063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794C-1F26-28BB-F55A-9B19620F6482}"/>
              </a:ext>
            </a:extLst>
          </p:cNvPr>
          <p:cNvSpPr>
            <a:spLocks noGrp="1"/>
          </p:cNvSpPr>
          <p:nvPr>
            <p:ph type="title"/>
          </p:nvPr>
        </p:nvSpPr>
        <p:spPr/>
        <p:txBody>
          <a:bodyPr>
            <a:normAutofit/>
          </a:bodyPr>
          <a:lstStyle/>
          <a:p>
            <a:pPr algn="ctr"/>
            <a:r>
              <a:rPr lang="uk-UA" sz="1800" b="1" dirty="0">
                <a:effectLst/>
                <a:latin typeface="Verdana" panose="020B0604030504040204" pitchFamily="34" charset="0"/>
                <a:ea typeface="Verdana" panose="020B0604030504040204" pitchFamily="34" charset="0"/>
                <a:cs typeface="Verdana" panose="020B0604030504040204" pitchFamily="34" charset="0"/>
              </a:rPr>
              <a:t>Імміграційн</a:t>
            </a:r>
            <a:r>
              <a:rPr lang="uk-UA" sz="1800" b="1" dirty="0">
                <a:latin typeface="Verdana" panose="020B0604030504040204" pitchFamily="34" charset="0"/>
                <a:ea typeface="Verdana" panose="020B0604030504040204" pitchFamily="34" charset="0"/>
                <a:cs typeface="Verdana" panose="020B0604030504040204" pitchFamily="34" charset="0"/>
              </a:rPr>
              <a:t>а</a:t>
            </a:r>
            <a:r>
              <a:rPr lang="uk-UA" sz="1800" b="1" dirty="0">
                <a:effectLst/>
                <a:latin typeface="Verdana" panose="020B0604030504040204" pitchFamily="34" charset="0"/>
                <a:ea typeface="Verdana" panose="020B0604030504040204" pitchFamily="34" charset="0"/>
                <a:cs typeface="Verdana" panose="020B0604030504040204" pitchFamily="34" charset="0"/>
              </a:rPr>
              <a:t> програма США як спосіб підтримки українців</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4E50448B-116C-95B6-20CF-D588244E7CB7}"/>
              </a:ext>
            </a:extLst>
          </p:cNvPr>
          <p:cNvSpPr txBox="1"/>
          <p:nvPr/>
        </p:nvSpPr>
        <p:spPr>
          <a:xfrm>
            <a:off x="495300" y="1690688"/>
            <a:ext cx="9695355" cy="1323439"/>
          </a:xfrm>
          <a:prstGeom prst="rect">
            <a:avLst/>
          </a:prstGeom>
          <a:noFill/>
        </p:spPr>
        <p:txBody>
          <a:bodyPr wrap="square">
            <a:spAutoFit/>
          </a:bodyPr>
          <a:lstStyle/>
          <a:p>
            <a:pPr algn="just">
              <a:spcAft>
                <a:spcPts val="600"/>
              </a:spcAft>
            </a:pPr>
            <a:r>
              <a:rPr lang="en-GB" sz="1600" b="1" dirty="0">
                <a:solidFill>
                  <a:srgbClr val="000000"/>
                </a:solidFill>
                <a:latin typeface="Verdana" panose="020B0604030504040204" pitchFamily="34" charset="0"/>
                <a:ea typeface="Verdana" panose="020B0604030504040204" pitchFamily="34" charset="0"/>
                <a:cs typeface="Verdana" panose="020B0604030504040204" pitchFamily="34" charset="0"/>
              </a:rPr>
              <a:t>Uniting for Ukraine </a:t>
            </a:r>
            <a:r>
              <a:rPr lang="en-GB" sz="16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uk-UA"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є інноваційним підходом до забезпечення безпечного та впорядкованого процесу для переміщених українців, які постраждали від вторгнення Росії в Україну. Українці, які мають у Сполучених Штатах осіб, які надають підтримку, можуть розглядатися в кожному окремому випадку як </a:t>
            </a:r>
            <a:r>
              <a:rPr lang="uk-UA"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кандидати на отримання гуманітарного пароля на термін до двох років</a:t>
            </a:r>
            <a:r>
              <a:rPr lang="uk-UA"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p:txBody>
      </p:sp>
      <p:pic>
        <p:nvPicPr>
          <p:cNvPr id="8" name="Picture 7">
            <a:extLst>
              <a:ext uri="{FF2B5EF4-FFF2-40B4-BE49-F238E27FC236}">
                <a16:creationId xmlns:a16="http://schemas.microsoft.com/office/drawing/2014/main" id="{387ED8DF-E904-2FB5-52EF-08664E8910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7091" y="3746752"/>
            <a:ext cx="4150661" cy="1975175"/>
          </a:xfrm>
          <a:prstGeom prst="rect">
            <a:avLst/>
          </a:prstGeom>
        </p:spPr>
      </p:pic>
      <p:graphicFrame>
        <p:nvGraphicFramePr>
          <p:cNvPr id="10" name="TextBox 5">
            <a:extLst>
              <a:ext uri="{FF2B5EF4-FFF2-40B4-BE49-F238E27FC236}">
                <a16:creationId xmlns:a16="http://schemas.microsoft.com/office/drawing/2014/main" id="{EE256312-66E4-4161-C6F0-F05CAD7D0DCF}"/>
              </a:ext>
            </a:extLst>
          </p:cNvPr>
          <p:cNvGraphicFramePr/>
          <p:nvPr>
            <p:extLst>
              <p:ext uri="{D42A27DB-BD31-4B8C-83A1-F6EECF244321}">
                <p14:modId xmlns:p14="http://schemas.microsoft.com/office/powerpoint/2010/main" val="499228297"/>
              </p:ext>
            </p:extLst>
          </p:nvPr>
        </p:nvGraphicFramePr>
        <p:xfrm>
          <a:off x="4253346" y="3111248"/>
          <a:ext cx="7800109" cy="2968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25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6AA539-6B5A-6126-7A22-F624089D55FD}"/>
              </a:ext>
            </a:extLst>
          </p:cNvPr>
          <p:cNvSpPr txBox="1"/>
          <p:nvPr/>
        </p:nvSpPr>
        <p:spPr>
          <a:xfrm>
            <a:off x="654627" y="529090"/>
            <a:ext cx="9892145" cy="5317418"/>
          </a:xfrm>
          <a:prstGeom prst="rect">
            <a:avLst/>
          </a:prstGeom>
          <a:noFill/>
        </p:spPr>
        <p:txBody>
          <a:bodyPr wrap="square">
            <a:spAutoFit/>
          </a:bodyPr>
          <a:lstStyle/>
          <a:p>
            <a:pPr algn="just">
              <a:lnSpc>
                <a:spcPct val="107000"/>
              </a:lnSpc>
              <a:spcAft>
                <a:spcPts val="600"/>
              </a:spcAft>
            </a:pPr>
            <a:r>
              <a:rPr lang="uk-UA" sz="1600" b="1" dirty="0">
                <a:effectLst/>
                <a:latin typeface="Verdana" panose="020B0604030504040204" pitchFamily="34" charset="0"/>
                <a:ea typeface="Verdana" panose="020B0604030504040204" pitchFamily="34" charset="0"/>
                <a:cs typeface="Verdana" panose="020B0604030504040204" pitchFamily="34" charset="0"/>
              </a:rPr>
              <a:t>Для розгляду питання про надання гуманітарного пароля за програмою </a:t>
            </a:r>
            <a:r>
              <a:rPr lang="en-GB" sz="1600" b="1" dirty="0">
                <a:effectLst/>
                <a:latin typeface="Verdana" panose="020B0604030504040204" pitchFamily="34" charset="0"/>
                <a:ea typeface="Verdana" panose="020B0604030504040204" pitchFamily="34" charset="0"/>
                <a:cs typeface="Verdana" panose="020B0604030504040204" pitchFamily="34" charset="0"/>
              </a:rPr>
              <a:t>Uniting for Ukraine, </a:t>
            </a:r>
            <a:r>
              <a:rPr lang="uk-UA" sz="1600" b="1" dirty="0" err="1">
                <a:effectLst/>
                <a:latin typeface="Verdana" panose="020B0604030504040204" pitchFamily="34" charset="0"/>
                <a:ea typeface="Verdana" panose="020B0604030504040204" pitchFamily="34" charset="0"/>
                <a:cs typeface="Verdana" panose="020B0604030504040204" pitchFamily="34" charset="0"/>
              </a:rPr>
              <a:t>бенефіціар</a:t>
            </a:r>
            <a:r>
              <a:rPr lang="uk-UA" sz="1600" b="1" dirty="0">
                <a:effectLst/>
                <a:latin typeface="Verdana" panose="020B0604030504040204" pitchFamily="34" charset="0"/>
                <a:ea typeface="Verdana" panose="020B0604030504040204" pitchFamily="34" charset="0"/>
                <a:cs typeface="Verdana" panose="020B0604030504040204" pitchFamily="34" charset="0"/>
              </a:rPr>
              <a:t> повинен мати спонсора, який подає на нього форму I-134А.</a:t>
            </a:r>
          </a:p>
          <a:p>
            <a:pPr algn="just">
              <a:lnSpc>
                <a:spcPct val="107000"/>
              </a:lnSpc>
              <a:spcAft>
                <a:spcPts val="600"/>
              </a:spcAft>
            </a:pPr>
            <a:endParaRPr lang="en-GB" sz="1600" dirty="0">
              <a:effectLst/>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600"/>
              </a:spcAft>
            </a:pPr>
            <a:r>
              <a:rPr lang="uk-UA" sz="1600" b="1" dirty="0" err="1">
                <a:effectLst/>
                <a:latin typeface="Verdana" panose="020B0604030504040204" pitchFamily="34" charset="0"/>
                <a:ea typeface="Verdana" panose="020B0604030504040204" pitchFamily="34" charset="0"/>
                <a:cs typeface="Verdana" panose="020B0604030504040204" pitchFamily="34" charset="0"/>
              </a:rPr>
              <a:t>Бенефіціари</a:t>
            </a:r>
            <a:r>
              <a:rPr lang="uk-UA" sz="1600" b="1" dirty="0">
                <a:effectLst/>
                <a:latin typeface="Verdana" panose="020B0604030504040204" pitchFamily="34" charset="0"/>
                <a:ea typeface="Verdana" panose="020B0604030504040204" pitchFamily="34" charset="0"/>
                <a:cs typeface="Verdana" panose="020B0604030504040204" pitchFamily="34" charset="0"/>
              </a:rPr>
              <a:t> мають право на участь у процесі, якщо вони:</a:t>
            </a:r>
            <a:endParaRPr lang="en-GB" sz="1600" b="1" dirty="0">
              <a:effectLst/>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600"/>
              </a:spcAft>
            </a:pPr>
            <a:endParaRPr lang="en-GB" sz="1600" b="1" dirty="0">
              <a:effectLst/>
              <a:latin typeface="Verdana" panose="020B0604030504040204" pitchFamily="34" charset="0"/>
              <a:ea typeface="Verdana" panose="020B0604030504040204" pitchFamily="34" charset="0"/>
              <a:cs typeface="Verdana" panose="020B0604030504040204" pitchFamily="34" charset="0"/>
            </a:endParaRPr>
          </a:p>
          <a:p>
            <a:pPr marL="285750" lvl="0" indent="-285750" algn="just">
              <a:lnSpc>
                <a:spcPct val="107000"/>
              </a:lnSpc>
              <a:spcAft>
                <a:spcPts val="600"/>
              </a:spcAft>
              <a:buSzPts val="1000"/>
              <a:buFont typeface="Arial" panose="020B0604020202020204" pitchFamily="34" charset="0"/>
              <a:buChar char="•"/>
              <a:tabLst>
                <a:tab pos="457200" algn="l"/>
              </a:tabLst>
            </a:pPr>
            <a:r>
              <a:rPr lang="uk-UA" sz="1600" dirty="0">
                <a:effectLst/>
                <a:latin typeface="Verdana" panose="020B0604030504040204" pitchFamily="34" charset="0"/>
                <a:ea typeface="Verdana" panose="020B0604030504040204" pitchFamily="34" charset="0"/>
                <a:cs typeface="Verdana" panose="020B0604030504040204" pitchFamily="34" charset="0"/>
              </a:rPr>
              <a:t>проживали в Україні безпосередньо перед російським вторгненням (до 11 лютого 2022 р. включно) і були переміщені в результаті вторгнення;</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p>
            <a:pPr lvl="0" algn="just">
              <a:lnSpc>
                <a:spcPct val="107000"/>
              </a:lnSpc>
              <a:spcAft>
                <a:spcPts val="600"/>
              </a:spcAft>
              <a:buSzPts val="1000"/>
              <a:tabLst>
                <a:tab pos="457200" algn="l"/>
              </a:tabLst>
            </a:pPr>
            <a:endParaRPr lang="en-GB"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lgn="just">
              <a:lnSpc>
                <a:spcPct val="107000"/>
              </a:lnSpc>
              <a:spcAft>
                <a:spcPts val="600"/>
              </a:spcAft>
              <a:buSzPts val="1000"/>
              <a:buFont typeface="Arial" panose="020B0604020202020204" pitchFamily="34" charset="0"/>
              <a:buChar char="•"/>
              <a:tabLst>
                <a:tab pos="457200" algn="l"/>
              </a:tabLst>
            </a:pPr>
            <a:r>
              <a:rPr lang="uk-UA" sz="1600" dirty="0">
                <a:effectLst/>
                <a:latin typeface="Verdana" panose="020B0604030504040204" pitchFamily="34" charset="0"/>
                <a:ea typeface="Verdana" panose="020B0604030504040204" pitchFamily="34" charset="0"/>
                <a:cs typeface="Verdana" panose="020B0604030504040204" pitchFamily="34" charset="0"/>
              </a:rPr>
              <a:t>є громадянами України та мають дійсний український паспорт або є не громадянами України, проте </a:t>
            </a:r>
            <a:r>
              <a:rPr lang="uk-UA" sz="1600" dirty="0">
                <a:latin typeface="Verdana" panose="020B0604030504040204" pitchFamily="34" charset="0"/>
                <a:ea typeface="Verdana" panose="020B0604030504040204" pitchFamily="34" charset="0"/>
                <a:cs typeface="Verdana" panose="020B0604030504040204" pitchFamily="34" charset="0"/>
              </a:rPr>
              <a:t>є </a:t>
            </a:r>
            <a:r>
              <a:rPr lang="uk-UA" sz="1600" dirty="0">
                <a:effectLst/>
                <a:latin typeface="Verdana" panose="020B0604030504040204" pitchFamily="34" charset="0"/>
                <a:ea typeface="Verdana" panose="020B0604030504040204" pitchFamily="34" charset="0"/>
                <a:cs typeface="Verdana" panose="020B0604030504040204" pitchFamily="34" charset="0"/>
              </a:rPr>
              <a:t>найближчими членами сім’ї українського громадянина-</a:t>
            </a:r>
            <a:r>
              <a:rPr lang="uk-UA" sz="1600" dirty="0" err="1">
                <a:effectLst/>
                <a:latin typeface="Verdana" panose="020B0604030504040204" pitchFamily="34" charset="0"/>
                <a:ea typeface="Verdana" panose="020B0604030504040204" pitchFamily="34" charset="0"/>
                <a:cs typeface="Verdana" panose="020B0604030504040204" pitchFamily="34" charset="0"/>
              </a:rPr>
              <a:t>бенефіціара</a:t>
            </a:r>
            <a:r>
              <a:rPr lang="uk-UA" sz="1600" dirty="0">
                <a:effectLst/>
                <a:latin typeface="Verdana" panose="020B0604030504040204" pitchFamily="34" charset="0"/>
                <a:ea typeface="Verdana" panose="020B0604030504040204" pitchFamily="34" charset="0"/>
                <a:cs typeface="Verdana" panose="020B0604030504040204" pitchFamily="34" charset="0"/>
              </a:rPr>
              <a:t> програми </a:t>
            </a:r>
            <a:r>
              <a:rPr lang="en-GB" sz="1600" dirty="0">
                <a:effectLst/>
                <a:latin typeface="Verdana" panose="020B0604030504040204" pitchFamily="34" charset="0"/>
                <a:ea typeface="Verdana" panose="020B0604030504040204" pitchFamily="34" charset="0"/>
                <a:cs typeface="Verdana" panose="020B0604030504040204" pitchFamily="34" charset="0"/>
              </a:rPr>
              <a:t>Uniting for Ukraine</a:t>
            </a:r>
            <a:r>
              <a:rPr lang="uk-UA" sz="1600" dirty="0">
                <a:effectLst/>
                <a:latin typeface="Verdana" panose="020B0604030504040204" pitchFamily="34" charset="0"/>
                <a:ea typeface="Verdana" panose="020B0604030504040204" pitchFamily="34" charset="0"/>
                <a:cs typeface="Verdana" panose="020B0604030504040204" pitchFamily="34" charset="0"/>
              </a:rPr>
              <a:t>, який має дійсний паспорт та супроводжує їх;</a:t>
            </a:r>
            <a:endParaRPr lang="en-GB" sz="1600" dirty="0">
              <a:latin typeface="Verdana" panose="020B0604030504040204" pitchFamily="34" charset="0"/>
              <a:ea typeface="Verdana" panose="020B0604030504040204" pitchFamily="34" charset="0"/>
              <a:cs typeface="Verdana" panose="020B0604030504040204" pitchFamily="34" charset="0"/>
            </a:endParaRPr>
          </a:p>
          <a:p>
            <a:pPr lvl="0" algn="just">
              <a:lnSpc>
                <a:spcPct val="107000"/>
              </a:lnSpc>
              <a:spcAft>
                <a:spcPts val="600"/>
              </a:spcAft>
              <a:buSzPts val="1000"/>
              <a:tabLst>
                <a:tab pos="457200" algn="l"/>
              </a:tabLst>
            </a:pPr>
            <a:endParaRPr lang="en-GB"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lgn="just">
              <a:lnSpc>
                <a:spcPct val="107000"/>
              </a:lnSpc>
              <a:spcAft>
                <a:spcPts val="600"/>
              </a:spcAft>
              <a:buSzPts val="1000"/>
              <a:buFont typeface="Arial" panose="020B0604020202020204" pitchFamily="34" charset="0"/>
              <a:buChar char="•"/>
              <a:tabLst>
                <a:tab pos="457200" algn="l"/>
              </a:tabLst>
            </a:pPr>
            <a:r>
              <a:rPr lang="uk-UA" sz="1600" dirty="0">
                <a:effectLst/>
                <a:latin typeface="Verdana" panose="020B0604030504040204" pitchFamily="34" charset="0"/>
                <a:ea typeface="Verdana" panose="020B0604030504040204" pitchFamily="34" charset="0"/>
                <a:cs typeface="Verdana" panose="020B0604030504040204" pitchFamily="34" charset="0"/>
              </a:rPr>
              <a:t>мають спонсора, який подав на них форму I-134А, що була перевірена та схвалена USCIS, а також</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lgn="just">
              <a:lnSpc>
                <a:spcPct val="107000"/>
              </a:lnSpc>
              <a:spcAft>
                <a:spcPts val="600"/>
              </a:spcAft>
              <a:buSzPts val="1000"/>
              <a:buFont typeface="Arial" panose="020B0604020202020204" pitchFamily="34" charset="0"/>
              <a:buChar char="•"/>
              <a:tabLst>
                <a:tab pos="457200" algn="l"/>
              </a:tabLst>
            </a:pPr>
            <a:endParaRPr lang="en-GB"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lgn="just">
              <a:lnSpc>
                <a:spcPct val="107000"/>
              </a:lnSpc>
              <a:spcAft>
                <a:spcPts val="600"/>
              </a:spcAft>
              <a:buSzPts val="1000"/>
              <a:buFont typeface="Arial" panose="020B0604020202020204" pitchFamily="34" charset="0"/>
              <a:buChar char="•"/>
              <a:tabLst>
                <a:tab pos="457200" algn="l"/>
              </a:tabLst>
            </a:pPr>
            <a:r>
              <a:rPr lang="uk-UA" sz="1600" dirty="0">
                <a:effectLst/>
                <a:latin typeface="Verdana" panose="020B0604030504040204" pitchFamily="34" charset="0"/>
                <a:ea typeface="Verdana" panose="020B0604030504040204" pitchFamily="34" charset="0"/>
                <a:cs typeface="Verdana" panose="020B0604030504040204" pitchFamily="34" charset="0"/>
              </a:rPr>
              <a:t>пройшли біографічну та біометричну безпекові перевірки</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5" name="Graphic 4">
            <a:extLst>
              <a:ext uri="{FF2B5EF4-FFF2-40B4-BE49-F238E27FC236}">
                <a16:creationId xmlns:a16="http://schemas.microsoft.com/office/drawing/2014/main" id="{E3CBA6D5-7324-BF1D-1E3A-417097C24D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08128" y="5685828"/>
            <a:ext cx="1929245" cy="643082"/>
          </a:xfrm>
          <a:prstGeom prst="rect">
            <a:avLst/>
          </a:prstGeom>
        </p:spPr>
      </p:pic>
    </p:spTree>
    <p:extLst>
      <p:ext uri="{BB962C8B-B14F-4D97-AF65-F5344CB8AC3E}">
        <p14:creationId xmlns:p14="http://schemas.microsoft.com/office/powerpoint/2010/main" val="400969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81D61-FC72-BDF5-8044-71FDA4ECA323}"/>
              </a:ext>
            </a:extLst>
          </p:cNvPr>
          <p:cNvSpPr>
            <a:spLocks noGrp="1"/>
          </p:cNvSpPr>
          <p:nvPr>
            <p:ph type="title"/>
          </p:nvPr>
        </p:nvSpPr>
        <p:spPr>
          <a:xfrm>
            <a:off x="838199" y="555356"/>
            <a:ext cx="10515600" cy="1325563"/>
          </a:xfrm>
        </p:spPr>
        <p:txBody>
          <a:bodyPr>
            <a:normAutofit/>
          </a:bodyPr>
          <a:lstStyle/>
          <a:p>
            <a:pPr algn="ctr"/>
            <a:r>
              <a:rPr lang="uk-UA" sz="2000" b="1">
                <a:effectLst/>
                <a:latin typeface="Verdana" panose="020B0604030504040204" pitchFamily="34" charset="0"/>
                <a:ea typeface="Verdana" panose="020B0604030504040204" pitchFamily="34" charset="0"/>
                <a:cs typeface="Verdana" panose="020B0604030504040204" pitchFamily="34" charset="0"/>
              </a:rPr>
              <a:t>Імміграційні програми Сполученого Королівства Великої Британії та Північної Ірландії як спосіб підтримки українців</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1DDC11DA-AC9C-1EAB-3FF6-0544B2BFC2B0}"/>
              </a:ext>
            </a:extLst>
          </p:cNvPr>
          <p:cNvSpPr txBox="1"/>
          <p:nvPr/>
        </p:nvSpPr>
        <p:spPr>
          <a:xfrm>
            <a:off x="421082" y="2155469"/>
            <a:ext cx="6312229" cy="2031325"/>
          </a:xfrm>
          <a:prstGeom prst="rect">
            <a:avLst/>
          </a:prstGeom>
          <a:noFill/>
        </p:spPr>
        <p:txBody>
          <a:bodyPr wrap="square">
            <a:spAutoFit/>
          </a:bodyPr>
          <a:lstStyle/>
          <a:p>
            <a:r>
              <a:rPr lang="uk-UA" dirty="0">
                <a:latin typeface="Verdana" panose="020B0604030504040204" pitchFamily="34" charset="0"/>
                <a:ea typeface="Verdana" panose="020B0604030504040204" pitchFamily="34" charset="0"/>
                <a:cs typeface="Verdana" panose="020B0604030504040204" pitchFamily="34" charset="0"/>
              </a:rPr>
              <a:t>Велика Британія запровадила 3 ​​різні схеми для підтримки тих </a:t>
            </a:r>
            <a:r>
              <a:rPr lang="uk-UA" dirty="0" err="1">
                <a:latin typeface="Verdana" panose="020B0604030504040204" pitchFamily="34" charset="0"/>
                <a:ea typeface="Verdana" panose="020B0604030504040204" pitchFamily="34" charset="0"/>
                <a:cs typeface="Verdana" panose="020B0604030504040204" pitchFamily="34" charset="0"/>
              </a:rPr>
              <a:t>українів</a:t>
            </a:r>
            <a:r>
              <a:rPr lang="uk-UA" dirty="0">
                <a:latin typeface="Verdana" panose="020B0604030504040204" pitchFamily="34" charset="0"/>
                <a:ea typeface="Verdana" panose="020B0604030504040204" pitchFamily="34" charset="0"/>
                <a:cs typeface="Verdana" panose="020B0604030504040204" pitchFamily="34" charset="0"/>
              </a:rPr>
              <a:t>, хто бажає або приїхати до Сполученого Королівства, або залишитися в ній:</a:t>
            </a:r>
          </a:p>
          <a:p>
            <a:endParaRPr lang="uk-UA"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Ukraine Family Scheme</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Ukraine Sponsorship Scheme</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Ukraine Extension Scheme</a:t>
            </a:r>
          </a:p>
        </p:txBody>
      </p:sp>
      <p:pic>
        <p:nvPicPr>
          <p:cNvPr id="8" name="Picture 7" descr="A close up of a card&#10;&#10;Description automatically generated">
            <a:extLst>
              <a:ext uri="{FF2B5EF4-FFF2-40B4-BE49-F238E27FC236}">
                <a16:creationId xmlns:a16="http://schemas.microsoft.com/office/drawing/2014/main" id="{889494B1-9DD3-21E7-D007-8D90D67B553A}"/>
              </a:ext>
            </a:extLst>
          </p:cNvPr>
          <p:cNvPicPr>
            <a:picLocks noChangeAspect="1"/>
          </p:cNvPicPr>
          <p:nvPr/>
        </p:nvPicPr>
        <p:blipFill>
          <a:blip r:embed="rId2"/>
          <a:stretch>
            <a:fillRect/>
          </a:stretch>
        </p:blipFill>
        <p:spPr>
          <a:xfrm>
            <a:off x="6941127" y="1771899"/>
            <a:ext cx="4829791" cy="4829791"/>
          </a:xfrm>
          <a:prstGeom prst="rect">
            <a:avLst/>
          </a:prstGeom>
        </p:spPr>
      </p:pic>
    </p:spTree>
    <p:extLst>
      <p:ext uri="{BB962C8B-B14F-4D97-AF65-F5344CB8AC3E}">
        <p14:creationId xmlns:p14="http://schemas.microsoft.com/office/powerpoint/2010/main" val="95382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37FCC2-0BC9-F15A-D9F8-09C3F4EB7DDB}"/>
              </a:ext>
            </a:extLst>
          </p:cNvPr>
          <p:cNvSpPr>
            <a:spLocks noGrp="1"/>
          </p:cNvSpPr>
          <p:nvPr>
            <p:ph type="title"/>
          </p:nvPr>
        </p:nvSpPr>
        <p:spPr>
          <a:xfrm>
            <a:off x="838200" y="643467"/>
            <a:ext cx="4426527" cy="1800526"/>
          </a:xfrm>
        </p:spPr>
        <p:txBody>
          <a:bodyPr vert="horz" lIns="91440" tIns="45720" rIns="91440" bIns="45720" rtlCol="0" anchor="ctr">
            <a:normAutofit/>
          </a:bodyPr>
          <a:lstStyle/>
          <a:p>
            <a:r>
              <a:rPr lang="en-US" sz="2800" b="1"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Ukraine Family Scheme</a:t>
            </a:r>
            <a:endParaRPr lang="en-US" sz="28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B1FE81D3-DBAD-45C7-6825-501966612170}"/>
              </a:ext>
            </a:extLst>
          </p:cNvPr>
          <p:cNvSpPr txBox="1"/>
          <p:nvPr/>
        </p:nvSpPr>
        <p:spPr>
          <a:xfrm>
            <a:off x="838201" y="2623381"/>
            <a:ext cx="4190998" cy="3553581"/>
          </a:xfrm>
          <a:prstGeom prst="rect">
            <a:avLst/>
          </a:prstGeom>
        </p:spPr>
        <p:txBody>
          <a:bodyPr vert="horz" lIns="91440" tIns="45720" rIns="91440" bIns="45720" rtlCol="0">
            <a:normAutofit lnSpcReduction="10000"/>
          </a:bodyPr>
          <a:lstStyle/>
          <a:p>
            <a:pPr>
              <a:lnSpc>
                <a:spcPct val="90000"/>
              </a:lnSpc>
              <a:spcAft>
                <a:spcPts val="600"/>
              </a:spcAft>
            </a:pPr>
            <a:r>
              <a:rPr lang="en-US" sz="1600" b="0" i="0" u="none" strike="noStrike" dirty="0">
                <a:effectLst/>
                <a:latin typeface="Verdana" panose="020B0604030504040204" pitchFamily="34" charset="0"/>
                <a:ea typeface="Verdana" panose="020B0604030504040204" pitchFamily="34" charset="0"/>
                <a:cs typeface="Verdana" panose="020B0604030504040204" pitchFamily="34" charset="0"/>
              </a:rPr>
              <a:t>To apply you must:</a:t>
            </a:r>
            <a:endParaRPr lang="en-US" sz="1600" dirty="0">
              <a:latin typeface="Verdana" panose="020B0604030504040204" pitchFamily="34" charset="0"/>
              <a:ea typeface="Verdana" panose="020B0604030504040204" pitchFamily="34" charset="0"/>
              <a:cs typeface="Verdana" panose="020B0604030504040204" pitchFamily="34" charset="0"/>
            </a:endParaRPr>
          </a:p>
          <a:p>
            <a:pPr indent="-228600">
              <a:lnSpc>
                <a:spcPct val="90000"/>
              </a:lnSpc>
              <a:spcAft>
                <a:spcPts val="600"/>
              </a:spcAft>
              <a:buFont typeface="Arial" panose="020B0604020202020204" pitchFamily="34" charset="0"/>
              <a:buChar char="•"/>
            </a:pPr>
            <a:endParaRPr lang="en-US" sz="1600" b="0" i="0" u="none" strike="noStrike" dirty="0">
              <a:effectLst/>
              <a:latin typeface="Verdana" panose="020B0604030504040204" pitchFamily="34" charset="0"/>
              <a:ea typeface="Verdana" panose="020B0604030504040204" pitchFamily="34" charset="0"/>
              <a:cs typeface="Verdana" panose="020B0604030504040204" pitchFamily="34" charset="0"/>
            </a:endParaRPr>
          </a:p>
          <a:p>
            <a:pPr marL="285750" indent="-228600">
              <a:lnSpc>
                <a:spcPct val="90000"/>
              </a:lnSpc>
              <a:spcAft>
                <a:spcPts val="600"/>
              </a:spcAft>
              <a:buFont typeface="Arial" panose="020B0604020202020204" pitchFamily="34" charset="0"/>
              <a:buChar char="•"/>
            </a:pPr>
            <a:r>
              <a:rPr lang="en-US" sz="1600" b="0" i="0" u="none" strike="noStrike" dirty="0">
                <a:effectLst/>
                <a:latin typeface="Verdana" panose="020B0604030504040204" pitchFamily="34" charset="0"/>
                <a:ea typeface="Verdana" panose="020B0604030504040204" pitchFamily="34" charset="0"/>
                <a:cs typeface="Verdana" panose="020B0604030504040204" pitchFamily="34" charset="0"/>
              </a:rPr>
              <a:t>be applying to join or accompany your UK-based family member</a:t>
            </a:r>
            <a:r>
              <a:rPr lang="en-US" sz="1600" dirty="0">
                <a:latin typeface="Verdana" panose="020B0604030504040204" pitchFamily="34" charset="0"/>
                <a:ea typeface="Verdana" panose="020B0604030504040204" pitchFamily="34" charset="0"/>
                <a:cs typeface="Verdana" panose="020B0604030504040204" pitchFamily="34" charset="0"/>
              </a:rPr>
              <a:t>;</a:t>
            </a:r>
          </a:p>
          <a:p>
            <a:pPr indent="-228600">
              <a:lnSpc>
                <a:spcPct val="90000"/>
              </a:lnSpc>
              <a:spcAft>
                <a:spcPts val="600"/>
              </a:spcAft>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28600">
              <a:lnSpc>
                <a:spcPct val="90000"/>
              </a:lnSpc>
              <a:spcAft>
                <a:spcPts val="600"/>
              </a:spcAft>
              <a:buFont typeface="Arial" panose="020B0604020202020204" pitchFamily="34" charset="0"/>
              <a:buChar char="•"/>
            </a:pPr>
            <a:r>
              <a:rPr lang="en-US" sz="1600" b="0" i="0" u="none" strike="noStrike" dirty="0">
                <a:effectLst/>
                <a:latin typeface="Verdana" panose="020B0604030504040204" pitchFamily="34" charset="0"/>
                <a:ea typeface="Verdana" panose="020B0604030504040204" pitchFamily="34" charset="0"/>
                <a:cs typeface="Verdana" panose="020B0604030504040204" pitchFamily="34" charset="0"/>
              </a:rPr>
              <a:t>be Ukrainian, or the family member of a Ukrainian national who is applying to the scheme to join a UK-based immediate family member;</a:t>
            </a:r>
          </a:p>
          <a:p>
            <a:pPr indent="-228600">
              <a:lnSpc>
                <a:spcPct val="90000"/>
              </a:lnSpc>
              <a:spcAft>
                <a:spcPts val="600"/>
              </a:spcAft>
              <a:buFont typeface="Arial" panose="020B0604020202020204" pitchFamily="34" charset="0"/>
              <a:buChar char="•"/>
            </a:pPr>
            <a:endParaRPr lang="en-US" sz="1600" b="0" i="0" u="none" strike="noStrike" dirty="0">
              <a:effectLst/>
              <a:latin typeface="Verdana" panose="020B0604030504040204" pitchFamily="34" charset="0"/>
              <a:ea typeface="Verdana" panose="020B0604030504040204" pitchFamily="34" charset="0"/>
              <a:cs typeface="Verdana" panose="020B0604030504040204" pitchFamily="34" charset="0"/>
            </a:endParaRPr>
          </a:p>
          <a:p>
            <a:pPr marL="285750" indent="-228600">
              <a:lnSpc>
                <a:spcPct val="90000"/>
              </a:lnSpc>
              <a:spcAft>
                <a:spcPts val="600"/>
              </a:spcAft>
              <a:buFont typeface="Arial" panose="020B0604020202020204" pitchFamily="34" charset="0"/>
              <a:buChar char="•"/>
            </a:pPr>
            <a:r>
              <a:rPr lang="en-US" sz="1600" b="0" i="0" u="none" strike="noStrike" dirty="0">
                <a:effectLst/>
                <a:latin typeface="Verdana" panose="020B0604030504040204" pitchFamily="34" charset="0"/>
                <a:ea typeface="Verdana" panose="020B0604030504040204" pitchFamily="34" charset="0"/>
                <a:cs typeface="Verdana" panose="020B0604030504040204" pitchFamily="34" charset="0"/>
              </a:rPr>
              <a:t>have been living in Ukraine on or immediately before 1 January 2022 (even if you have now left Ukraine);</a:t>
            </a:r>
          </a:p>
        </p:txBody>
      </p:sp>
      <p:pic>
        <p:nvPicPr>
          <p:cNvPr id="6" name="Picture 5" descr="A close up of a card&#10;&#10;Description automatically generated">
            <a:extLst>
              <a:ext uri="{FF2B5EF4-FFF2-40B4-BE49-F238E27FC236}">
                <a16:creationId xmlns:a16="http://schemas.microsoft.com/office/drawing/2014/main" id="{CEC28FCF-4DA2-B582-CAAE-4F6E0DC7A087}"/>
              </a:ext>
            </a:extLst>
          </p:cNvPr>
          <p:cNvPicPr>
            <a:picLocks noChangeAspect="1"/>
          </p:cNvPicPr>
          <p:nvPr/>
        </p:nvPicPr>
        <p:blipFill rotWithShape="1">
          <a:blip r:embed="rId2"/>
          <a:srcRect r="11214"/>
          <a:stretch/>
        </p:blipFill>
        <p:spPr>
          <a:xfrm>
            <a:off x="6449830" y="374073"/>
            <a:ext cx="5375491" cy="6054436"/>
          </a:xfrm>
          <a:prstGeom prst="rect">
            <a:avLst/>
          </a:prstGeom>
        </p:spPr>
      </p:pic>
    </p:spTree>
    <p:extLst>
      <p:ext uri="{BB962C8B-B14F-4D97-AF65-F5344CB8AC3E}">
        <p14:creationId xmlns:p14="http://schemas.microsoft.com/office/powerpoint/2010/main" val="751064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1183</Words>
  <Application>Microsoft Macintosh PowerPoint</Application>
  <PresentationFormat>Widescreen</PresentationFormat>
  <Paragraphs>95</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Verdana</vt:lpstr>
      <vt:lpstr>Office Theme</vt:lpstr>
      <vt:lpstr>Особливості тимчасового захисту країн ЄС для громадян України: оновлення    Імміграційні програми Сполученого Королівства та США як спосіб підтримки українців </vt:lpstr>
      <vt:lpstr>PowerPoint Presentation</vt:lpstr>
      <vt:lpstr>PowerPoint Presentation</vt:lpstr>
      <vt:lpstr>PowerPoint Presentation</vt:lpstr>
      <vt:lpstr>PowerPoint Presentation</vt:lpstr>
      <vt:lpstr>Імміграційна програма США як спосіб підтримки українців</vt:lpstr>
      <vt:lpstr>PowerPoint Presentation</vt:lpstr>
      <vt:lpstr>Імміграційні програми Сполученого Королівства Великої Британії та Північної Ірландії як спосіб підтримки українців</vt:lpstr>
      <vt:lpstr>Ukraine Family Scheme</vt:lpstr>
      <vt:lpstr>Ukraine Sponsorship Scheme</vt:lpstr>
      <vt:lpstr>Ukraine Extension Scheme</vt:lpstr>
      <vt:lpstr>Виклики та проблеми. Розбір кейсів</vt:lpstr>
      <vt:lpstr>Виклики та проблеми зі сторони іноземців</vt:lpstr>
      <vt:lpstr>Дякую за увагу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katerynaviter.lawyer@gmail.com</dc:creator>
  <cp:lastModifiedBy>katerynaviter.lawyer@gmail.com</cp:lastModifiedBy>
  <cp:revision>19</cp:revision>
  <dcterms:created xsi:type="dcterms:W3CDTF">2023-12-12T11:33:53Z</dcterms:created>
  <dcterms:modified xsi:type="dcterms:W3CDTF">2023-12-13T12:52:00Z</dcterms:modified>
</cp:coreProperties>
</file>