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C+ombMPukyR7liwzKSUJqjJvJ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uk-U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latin typeface="Arial"/>
              <a:ea typeface="Arial"/>
              <a:cs typeface="Arial"/>
              <a:sym typeface="Arial"/>
            </a:endParaRPr>
          </a:p>
        </p:txBody>
      </p:sp>
      <p:sp>
        <p:nvSpPr>
          <p:cNvPr id="258" name="Google Shape;2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8ae332c2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98ae332c2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66" name="Google Shape;266;g298ae332c2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9758eba06d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9758eba06d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274" name="Google Shape;274;g29758eba06d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758eba06d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29758eba06d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g29758eba06d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9758eba06d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9758eba06d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89" name="Google Shape;289;g29758eba06d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9758eba06d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9758eba06d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98" name="Google Shape;298;g29758eba06d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758eba06d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9758eba06d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29758eba06d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a:p>
        </p:txBody>
      </p:sp>
      <p:sp>
        <p:nvSpPr>
          <p:cNvPr id="182" name="Google Shape;1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8ae332c2d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98ae332c2d_0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b="1">
              <a:latin typeface="Arial"/>
              <a:ea typeface="Arial"/>
              <a:cs typeface="Arial"/>
              <a:sym typeface="Arial"/>
            </a:endParaRPr>
          </a:p>
        </p:txBody>
      </p:sp>
      <p:sp>
        <p:nvSpPr>
          <p:cNvPr id="191" name="Google Shape;191;g298ae332c2d_0_1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b="1" sz="1300">
              <a:latin typeface="Arial"/>
              <a:ea typeface="Arial"/>
              <a:cs typeface="Arial"/>
              <a:sym typeface="Arial"/>
            </a:endParaRPr>
          </a:p>
        </p:txBody>
      </p:sp>
      <p:sp>
        <p:nvSpPr>
          <p:cNvPr id="206" name="Google Shape;2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758eba06d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9758eba06d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a:p>
        </p:txBody>
      </p:sp>
      <p:sp>
        <p:nvSpPr>
          <p:cNvPr id="213" name="Google Shape;213;g29758eba06d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758eba06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9758eba06d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latin typeface="Arial"/>
              <a:ea typeface="Arial"/>
              <a:cs typeface="Arial"/>
              <a:sym typeface="Arial"/>
            </a:endParaRPr>
          </a:p>
        </p:txBody>
      </p:sp>
      <p:sp>
        <p:nvSpPr>
          <p:cNvPr id="222" name="Google Shape;222;g29758eba06d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758eba06d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9758eba06d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31" name="Google Shape;231;g29758eba06d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758eba06d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9758eba06d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500">
              <a:latin typeface="Arial"/>
              <a:ea typeface="Arial"/>
              <a:cs typeface="Arial"/>
              <a:sym typeface="Arial"/>
            </a:endParaRPr>
          </a:p>
        </p:txBody>
      </p:sp>
      <p:sp>
        <p:nvSpPr>
          <p:cNvPr id="240" name="Google Shape;240;g29758eba06d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9758eba06d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29758eba06d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49" name="Google Shape;249;g29758eba06d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uk-U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4" name="Shape 84"/>
        <p:cNvGrpSpPr/>
        <p:nvPr/>
      </p:nvGrpSpPr>
      <p:grpSpPr>
        <a:xfrm>
          <a:off x="0" y="0"/>
          <a:ext cx="0" cy="0"/>
          <a:chOff x="0" y="0"/>
          <a:chExt cx="0" cy="0"/>
        </a:xfrm>
      </p:grpSpPr>
      <p:sp>
        <p:nvSpPr>
          <p:cNvPr id="85" name="Google Shape;85;g24b99236b6d_0_538"/>
          <p:cNvSpPr txBox="1"/>
          <p:nvPr/>
        </p:nvSpPr>
        <p:spPr>
          <a:xfrm>
            <a:off x="97521" y="6451700"/>
            <a:ext cx="2838000" cy="3285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300"/>
              <a:buFont typeface="Helvetica Neue"/>
              <a:buNone/>
            </a:pPr>
            <a:r>
              <a:rPr b="0" i="0" lang="uk-UA" sz="1100" u="none" cap="none" strike="noStrike">
                <a:solidFill>
                  <a:schemeClr val="dk1"/>
                </a:solidFill>
                <a:latin typeface="Helvetica Neue"/>
                <a:ea typeface="Helvetica Neue"/>
                <a:cs typeface="Helvetica Neue"/>
                <a:sym typeface="Helvetica Neue"/>
              </a:rPr>
              <a:t>Confidential</a:t>
            </a:r>
            <a:endParaRPr b="0" i="0" sz="1900" u="none" cap="none" strike="noStrike">
              <a:solidFill>
                <a:srgbClr val="000000"/>
              </a:solidFill>
              <a:latin typeface="Arial"/>
              <a:ea typeface="Arial"/>
              <a:cs typeface="Arial"/>
              <a:sym typeface="Arial"/>
            </a:endParaRPr>
          </a:p>
        </p:txBody>
      </p:sp>
      <p:pic>
        <p:nvPicPr>
          <p:cNvPr descr="GL-black-logo-trademark-rgb.png" id="86" name="Google Shape;86;g24b99236b6d_0_538"/>
          <p:cNvPicPr preferRelativeResize="0"/>
          <p:nvPr/>
        </p:nvPicPr>
        <p:blipFill rotWithShape="1">
          <a:blip r:embed="rId2">
            <a:alphaModFix/>
          </a:blip>
          <a:srcRect b="0" l="0" r="0" t="0"/>
          <a:stretch/>
        </p:blipFill>
        <p:spPr>
          <a:xfrm>
            <a:off x="4367" y="51307"/>
            <a:ext cx="1938282" cy="621292"/>
          </a:xfrm>
          <a:prstGeom prst="rect">
            <a:avLst/>
          </a:prstGeom>
          <a:noFill/>
          <a:ln>
            <a:noFill/>
          </a:ln>
        </p:spPr>
      </p:pic>
      <p:sp>
        <p:nvSpPr>
          <p:cNvPr id="87" name="Google Shape;87;g24b99236b6d_0_538"/>
          <p:cNvSpPr txBox="1"/>
          <p:nvPr>
            <p:ph type="title"/>
          </p:nvPr>
        </p:nvSpPr>
        <p:spPr>
          <a:xfrm>
            <a:off x="751947" y="787400"/>
            <a:ext cx="10782300" cy="7452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300"/>
              </a:spcBef>
              <a:spcAft>
                <a:spcPts val="0"/>
              </a:spcAft>
              <a:buClr>
                <a:srgbClr val="000000"/>
              </a:buClr>
              <a:buSzPts val="3200"/>
              <a:buFont typeface="Helvetica Neue"/>
              <a:buNone/>
              <a:defRPr b="0" i="0" sz="3200" u="none" cap="none" strike="noStrike">
                <a:solidFill>
                  <a:srgbClr val="000000"/>
                </a:solidFill>
                <a:latin typeface="Helvetica Neue"/>
                <a:ea typeface="Helvetica Neue"/>
                <a:cs typeface="Helvetica Neue"/>
                <a:sym typeface="Helvetica Neue"/>
              </a:defRPr>
            </a:lvl1pPr>
            <a:lvl2pPr lvl="1" algn="l">
              <a:lnSpc>
                <a:spcPct val="100000"/>
              </a:lnSpc>
              <a:spcBef>
                <a:spcPts val="80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94" name="Shape 94"/>
        <p:cNvGrpSpPr/>
        <p:nvPr/>
      </p:nvGrpSpPr>
      <p:grpSpPr>
        <a:xfrm>
          <a:off x="0" y="0"/>
          <a:ext cx="0" cy="0"/>
          <a:chOff x="0" y="0"/>
          <a:chExt cx="0" cy="0"/>
        </a:xfrm>
      </p:grpSpPr>
      <p:sp>
        <p:nvSpPr>
          <p:cNvPr id="95" name="Google Shape;95;g298ae332c2d_0_20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98ae332c2d_0_20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g298ae332c2d_0_2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298ae332c2d_0_2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98ae332c2d_0_2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00" name="Shape 100"/>
        <p:cNvGrpSpPr/>
        <p:nvPr/>
      </p:nvGrpSpPr>
      <p:grpSpPr>
        <a:xfrm>
          <a:off x="0" y="0"/>
          <a:ext cx="0" cy="0"/>
          <a:chOff x="0" y="0"/>
          <a:chExt cx="0" cy="0"/>
        </a:xfrm>
      </p:grpSpPr>
      <p:sp>
        <p:nvSpPr>
          <p:cNvPr id="101" name="Google Shape;101;g298ae332c2d_0_2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98ae332c2d_0_2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g298ae332c2d_0_2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298ae332c2d_0_2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98ae332c2d_0_2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06" name="Shape 106"/>
        <p:cNvGrpSpPr/>
        <p:nvPr/>
      </p:nvGrpSpPr>
      <p:grpSpPr>
        <a:xfrm>
          <a:off x="0" y="0"/>
          <a:ext cx="0" cy="0"/>
          <a:chOff x="0" y="0"/>
          <a:chExt cx="0" cy="0"/>
        </a:xfrm>
      </p:grpSpPr>
      <p:sp>
        <p:nvSpPr>
          <p:cNvPr id="107" name="Google Shape;107;g298ae332c2d_0_2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298ae332c2d_0_2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g298ae332c2d_0_2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98ae332c2d_0_2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98ae332c2d_0_2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112" name="Shape 112"/>
        <p:cNvGrpSpPr/>
        <p:nvPr/>
      </p:nvGrpSpPr>
      <p:grpSpPr>
        <a:xfrm>
          <a:off x="0" y="0"/>
          <a:ext cx="0" cy="0"/>
          <a:chOff x="0" y="0"/>
          <a:chExt cx="0" cy="0"/>
        </a:xfrm>
      </p:grpSpPr>
      <p:sp>
        <p:nvSpPr>
          <p:cNvPr id="113" name="Google Shape;113;g298ae332c2d_0_2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98ae332c2d_0_22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g298ae332c2d_0_22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g298ae332c2d_0_2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298ae332c2d_0_2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98ae332c2d_0_2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119" name="Shape 119"/>
        <p:cNvGrpSpPr/>
        <p:nvPr/>
      </p:nvGrpSpPr>
      <p:grpSpPr>
        <a:xfrm>
          <a:off x="0" y="0"/>
          <a:ext cx="0" cy="0"/>
          <a:chOff x="0" y="0"/>
          <a:chExt cx="0" cy="0"/>
        </a:xfrm>
      </p:grpSpPr>
      <p:sp>
        <p:nvSpPr>
          <p:cNvPr id="120" name="Google Shape;120;g298ae332c2d_0_23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98ae332c2d_0_23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g298ae332c2d_0_23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g298ae332c2d_0_23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g298ae332c2d_0_23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g298ae332c2d_0_2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298ae332c2d_0_2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98ae332c2d_0_2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28" name="Shape 128"/>
        <p:cNvGrpSpPr/>
        <p:nvPr/>
      </p:nvGrpSpPr>
      <p:grpSpPr>
        <a:xfrm>
          <a:off x="0" y="0"/>
          <a:ext cx="0" cy="0"/>
          <a:chOff x="0" y="0"/>
          <a:chExt cx="0" cy="0"/>
        </a:xfrm>
      </p:grpSpPr>
      <p:sp>
        <p:nvSpPr>
          <p:cNvPr id="129" name="Google Shape;129;g298ae332c2d_0_2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98ae332c2d_0_2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98ae332c2d_0_2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98ae332c2d_0_2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33" name="Shape 133"/>
        <p:cNvGrpSpPr/>
        <p:nvPr/>
      </p:nvGrpSpPr>
      <p:grpSpPr>
        <a:xfrm>
          <a:off x="0" y="0"/>
          <a:ext cx="0" cy="0"/>
          <a:chOff x="0" y="0"/>
          <a:chExt cx="0" cy="0"/>
        </a:xfrm>
      </p:grpSpPr>
      <p:sp>
        <p:nvSpPr>
          <p:cNvPr id="134" name="Google Shape;134;g298ae332c2d_0_2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98ae332c2d_0_2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298ae332c2d_0_2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137" name="Shape 137"/>
        <p:cNvGrpSpPr/>
        <p:nvPr/>
      </p:nvGrpSpPr>
      <p:grpSpPr>
        <a:xfrm>
          <a:off x="0" y="0"/>
          <a:ext cx="0" cy="0"/>
          <a:chOff x="0" y="0"/>
          <a:chExt cx="0" cy="0"/>
        </a:xfrm>
      </p:grpSpPr>
      <p:sp>
        <p:nvSpPr>
          <p:cNvPr id="138" name="Google Shape;138;g298ae332c2d_0_24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98ae332c2d_0_24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g298ae332c2d_0_24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1" name="Google Shape;141;g298ae332c2d_0_2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98ae332c2d_0_2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98ae332c2d_0_2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144" name="Shape 144"/>
        <p:cNvGrpSpPr/>
        <p:nvPr/>
      </p:nvGrpSpPr>
      <p:grpSpPr>
        <a:xfrm>
          <a:off x="0" y="0"/>
          <a:ext cx="0" cy="0"/>
          <a:chOff x="0" y="0"/>
          <a:chExt cx="0" cy="0"/>
        </a:xfrm>
      </p:grpSpPr>
      <p:sp>
        <p:nvSpPr>
          <p:cNvPr id="145" name="Google Shape;145;g298ae332c2d_0_25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298ae332c2d_0_255"/>
          <p:cNvSpPr/>
          <p:nvPr>
            <p:ph idx="2" type="pic"/>
          </p:nvPr>
        </p:nvSpPr>
        <p:spPr>
          <a:xfrm>
            <a:off x="5183188" y="987425"/>
            <a:ext cx="6172200" cy="4873500"/>
          </a:xfrm>
          <a:prstGeom prst="rect">
            <a:avLst/>
          </a:prstGeom>
          <a:noFill/>
          <a:ln>
            <a:noFill/>
          </a:ln>
        </p:spPr>
      </p:sp>
      <p:sp>
        <p:nvSpPr>
          <p:cNvPr id="147" name="Google Shape;147;g298ae332c2d_0_25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g298ae332c2d_0_2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98ae332c2d_0_2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298ae332c2d_0_2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51" name="Shape 151"/>
        <p:cNvGrpSpPr/>
        <p:nvPr/>
      </p:nvGrpSpPr>
      <p:grpSpPr>
        <a:xfrm>
          <a:off x="0" y="0"/>
          <a:ext cx="0" cy="0"/>
          <a:chOff x="0" y="0"/>
          <a:chExt cx="0" cy="0"/>
        </a:xfrm>
      </p:grpSpPr>
      <p:sp>
        <p:nvSpPr>
          <p:cNvPr id="152" name="Google Shape;152;g298ae332c2d_0_2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298ae332c2d_0_26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g298ae332c2d_0_2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98ae332c2d_0_2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298ae332c2d_0_2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57" name="Shape 157"/>
        <p:cNvGrpSpPr/>
        <p:nvPr/>
      </p:nvGrpSpPr>
      <p:grpSpPr>
        <a:xfrm>
          <a:off x="0" y="0"/>
          <a:ext cx="0" cy="0"/>
          <a:chOff x="0" y="0"/>
          <a:chExt cx="0" cy="0"/>
        </a:xfrm>
      </p:grpSpPr>
      <p:sp>
        <p:nvSpPr>
          <p:cNvPr id="158" name="Google Shape;158;g298ae332c2d_0_26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298ae332c2d_0_26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g298ae332c2d_0_2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298ae332c2d_0_2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98ae332c2d_0_2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3" name="Shape 163"/>
        <p:cNvGrpSpPr/>
        <p:nvPr/>
      </p:nvGrpSpPr>
      <p:grpSpPr>
        <a:xfrm>
          <a:off x="0" y="0"/>
          <a:ext cx="0" cy="0"/>
          <a:chOff x="0" y="0"/>
          <a:chExt cx="0" cy="0"/>
        </a:xfrm>
      </p:grpSpPr>
      <p:sp>
        <p:nvSpPr>
          <p:cNvPr id="164" name="Google Shape;164;g298ae332c2d_0_274"/>
          <p:cNvSpPr txBox="1"/>
          <p:nvPr/>
        </p:nvSpPr>
        <p:spPr>
          <a:xfrm>
            <a:off x="97521" y="6451700"/>
            <a:ext cx="2838000" cy="3285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300"/>
              <a:buFont typeface="Helvetica Neue"/>
              <a:buNone/>
            </a:pPr>
            <a:r>
              <a:rPr b="0" i="0" lang="uk-UA" sz="1100" u="none" cap="none" strike="noStrike">
                <a:solidFill>
                  <a:schemeClr val="dk1"/>
                </a:solidFill>
                <a:latin typeface="Helvetica Neue"/>
                <a:ea typeface="Helvetica Neue"/>
                <a:cs typeface="Helvetica Neue"/>
                <a:sym typeface="Helvetica Neue"/>
              </a:rPr>
              <a:t>Confidential</a:t>
            </a:r>
            <a:endParaRPr b="0" i="0" sz="1900" u="none" cap="none" strike="noStrike">
              <a:solidFill>
                <a:srgbClr val="000000"/>
              </a:solidFill>
              <a:latin typeface="Arial"/>
              <a:ea typeface="Arial"/>
              <a:cs typeface="Arial"/>
              <a:sym typeface="Arial"/>
            </a:endParaRPr>
          </a:p>
        </p:txBody>
      </p:sp>
      <p:pic>
        <p:nvPicPr>
          <p:cNvPr descr="GL-black-logo-trademark-rgb.png" id="165" name="Google Shape;165;g298ae332c2d_0_274"/>
          <p:cNvPicPr preferRelativeResize="0"/>
          <p:nvPr/>
        </p:nvPicPr>
        <p:blipFill rotWithShape="1">
          <a:blip r:embed="rId2">
            <a:alphaModFix/>
          </a:blip>
          <a:srcRect b="0" l="0" r="0" t="0"/>
          <a:stretch/>
        </p:blipFill>
        <p:spPr>
          <a:xfrm>
            <a:off x="4367" y="51307"/>
            <a:ext cx="1938282" cy="621292"/>
          </a:xfrm>
          <a:prstGeom prst="rect">
            <a:avLst/>
          </a:prstGeom>
          <a:noFill/>
          <a:ln>
            <a:noFill/>
          </a:ln>
        </p:spPr>
      </p:pic>
      <p:sp>
        <p:nvSpPr>
          <p:cNvPr id="166" name="Google Shape;166;g298ae332c2d_0_274"/>
          <p:cNvSpPr txBox="1"/>
          <p:nvPr>
            <p:ph type="title"/>
          </p:nvPr>
        </p:nvSpPr>
        <p:spPr>
          <a:xfrm>
            <a:off x="751947" y="787400"/>
            <a:ext cx="10782300" cy="7452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300"/>
              </a:spcBef>
              <a:spcAft>
                <a:spcPts val="0"/>
              </a:spcAft>
              <a:buClr>
                <a:srgbClr val="000000"/>
              </a:buClr>
              <a:buSzPts val="3200"/>
              <a:buFont typeface="Helvetica Neue"/>
              <a:buNone/>
              <a:defRPr b="0" i="0" sz="3200" u="none" cap="none" strike="noStrike">
                <a:solidFill>
                  <a:srgbClr val="000000"/>
                </a:solidFill>
                <a:latin typeface="Helvetica Neue"/>
                <a:ea typeface="Helvetica Neue"/>
                <a:cs typeface="Helvetica Neue"/>
                <a:sym typeface="Helvetica Neue"/>
              </a:defRPr>
            </a:lvl1pPr>
            <a:lvl2pPr lvl="1" algn="l">
              <a:lnSpc>
                <a:spcPct val="100000"/>
              </a:lnSpc>
              <a:spcBef>
                <a:spcPts val="80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8"/>
          <p:cNvSpPr/>
          <p:nvPr>
            <p:ph idx="2" type="pic"/>
          </p:nvPr>
        </p:nvSpPr>
        <p:spPr>
          <a:xfrm>
            <a:off x="5183188" y="987425"/>
            <a:ext cx="6172200" cy="4873625"/>
          </a:xfrm>
          <a:prstGeom prst="rect">
            <a:avLst/>
          </a:prstGeom>
          <a:noFill/>
          <a:ln>
            <a:noFill/>
          </a:ln>
        </p:spPr>
      </p:sp>
      <p:sp>
        <p:nvSpPr>
          <p:cNvPr id="68" name="Google Shape;6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g298ae332c2d_0_1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g298ae332c2d_0_1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g298ae332c2d_0_1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g298ae332c2d_0_1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g298ae332c2d_0_1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
          <p:cNvPicPr preferRelativeResize="0"/>
          <p:nvPr/>
        </p:nvPicPr>
        <p:blipFill rotWithShape="1">
          <a:blip r:embed="rId3">
            <a:alphaModFix/>
          </a:blip>
          <a:srcRect b="24577" l="43782" r="5650" t="0"/>
          <a:stretch/>
        </p:blipFill>
        <p:spPr>
          <a:xfrm>
            <a:off x="8406952" y="0"/>
            <a:ext cx="3785048" cy="4024023"/>
          </a:xfrm>
          <a:prstGeom prst="rect">
            <a:avLst/>
          </a:prstGeom>
          <a:noFill/>
          <a:ln>
            <a:noFill/>
          </a:ln>
        </p:spPr>
      </p:pic>
      <p:sp>
        <p:nvSpPr>
          <p:cNvPr id="173" name="Google Shape;173;p1"/>
          <p:cNvSpPr txBox="1"/>
          <p:nvPr>
            <p:ph type="ctrTitle"/>
          </p:nvPr>
        </p:nvSpPr>
        <p:spPr>
          <a:xfrm>
            <a:off x="1366982" y="1283855"/>
            <a:ext cx="9144000" cy="121010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AC7E"/>
              </a:buClr>
              <a:buSzPts val="6000"/>
              <a:buFont typeface="Calibri"/>
              <a:buNone/>
            </a:pPr>
            <a:r>
              <a:rPr lang="uk-UA" sz="5700">
                <a:solidFill>
                  <a:srgbClr val="1DAC7E"/>
                </a:solidFill>
                <a:latin typeface="Arial"/>
                <a:ea typeface="Arial"/>
                <a:cs typeface="Arial"/>
                <a:sym typeface="Arial"/>
              </a:rPr>
              <a:t>IP in Service IT </a:t>
            </a:r>
            <a:endParaRPr sz="5700">
              <a:latin typeface="Arial"/>
              <a:ea typeface="Arial"/>
              <a:cs typeface="Arial"/>
              <a:sym typeface="Arial"/>
            </a:endParaRPr>
          </a:p>
        </p:txBody>
      </p:sp>
      <p:sp>
        <p:nvSpPr>
          <p:cNvPr id="174" name="Google Shape;174;p1"/>
          <p:cNvSpPr txBox="1"/>
          <p:nvPr>
            <p:ph idx="1" type="subTitle"/>
          </p:nvPr>
        </p:nvSpPr>
        <p:spPr>
          <a:xfrm>
            <a:off x="1366982" y="277076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1000"/>
              </a:spcBef>
              <a:spcAft>
                <a:spcPts val="0"/>
              </a:spcAft>
              <a:buClr>
                <a:srgbClr val="3F3F3F"/>
              </a:buClr>
              <a:buSzPts val="3200"/>
              <a:buNone/>
            </a:pPr>
            <a:r>
              <a:rPr lang="uk-UA" sz="3600">
                <a:solidFill>
                  <a:srgbClr val="3F3F3F"/>
                </a:solidFill>
                <a:latin typeface="Arial"/>
                <a:ea typeface="Arial"/>
                <a:cs typeface="Arial"/>
                <a:sym typeface="Arial"/>
              </a:rPr>
              <a:t>Що змінює Дія.Сіті і що можна покращити</a:t>
            </a:r>
            <a:endParaRPr sz="3600">
              <a:solidFill>
                <a:srgbClr val="3F3F3F"/>
              </a:solidFill>
              <a:latin typeface="Arial"/>
              <a:ea typeface="Arial"/>
              <a:cs typeface="Arial"/>
              <a:sym typeface="Arial"/>
            </a:endParaRPr>
          </a:p>
        </p:txBody>
      </p:sp>
      <p:sp>
        <p:nvSpPr>
          <p:cNvPr id="175" name="Google Shape;175;p1"/>
          <p:cNvSpPr txBox="1"/>
          <p:nvPr/>
        </p:nvSpPr>
        <p:spPr>
          <a:xfrm>
            <a:off x="2170088" y="4890510"/>
            <a:ext cx="2835564" cy="6882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2000"/>
              <a:buFont typeface="Arial"/>
              <a:buNone/>
            </a:pPr>
            <a:r>
              <a:rPr b="0" i="0" lang="uk-UA" sz="2000" u="none" cap="none" strike="noStrike">
                <a:solidFill>
                  <a:srgbClr val="3F3F3F"/>
                </a:solidFill>
                <a:latin typeface="Arial"/>
                <a:ea typeface="Arial"/>
                <a:cs typeface="Arial"/>
                <a:sym typeface="Arial"/>
              </a:rPr>
              <a:t>  Листопад 2023</a:t>
            </a:r>
            <a:endParaRPr b="0" i="0" sz="2000" u="none" cap="none" strike="noStrike">
              <a:solidFill>
                <a:srgbClr val="3F3F3F"/>
              </a:solidFill>
              <a:latin typeface="Arial"/>
              <a:ea typeface="Arial"/>
              <a:cs typeface="Arial"/>
              <a:sym typeface="Arial"/>
            </a:endParaRPr>
          </a:p>
        </p:txBody>
      </p:sp>
      <p:pic>
        <p:nvPicPr>
          <p:cNvPr id="176" name="Google Shape;176;p1"/>
          <p:cNvPicPr preferRelativeResize="0"/>
          <p:nvPr/>
        </p:nvPicPr>
        <p:blipFill rotWithShape="1">
          <a:blip r:embed="rId4">
            <a:alphaModFix/>
          </a:blip>
          <a:srcRect b="0" l="63948" r="0" t="73831"/>
          <a:stretch/>
        </p:blipFill>
        <p:spPr>
          <a:xfrm>
            <a:off x="9512490" y="5471674"/>
            <a:ext cx="2679510" cy="1386326"/>
          </a:xfrm>
          <a:prstGeom prst="rect">
            <a:avLst/>
          </a:prstGeom>
          <a:noFill/>
          <a:ln>
            <a:noFill/>
          </a:ln>
        </p:spPr>
      </p:pic>
      <p:pic>
        <p:nvPicPr>
          <p:cNvPr id="177" name="Google Shape;177;p1"/>
          <p:cNvPicPr preferRelativeResize="0"/>
          <p:nvPr/>
        </p:nvPicPr>
        <p:blipFill rotWithShape="1">
          <a:blip r:embed="rId5">
            <a:alphaModFix/>
          </a:blip>
          <a:srcRect b="0" l="0" r="51230" t="49552"/>
          <a:stretch/>
        </p:blipFill>
        <p:spPr>
          <a:xfrm>
            <a:off x="0" y="4464885"/>
            <a:ext cx="3245875" cy="2393115"/>
          </a:xfrm>
          <a:prstGeom prst="rect">
            <a:avLst/>
          </a:prstGeom>
          <a:noFill/>
          <a:ln>
            <a:noFill/>
          </a:ln>
        </p:spPr>
      </p:pic>
      <p:sp>
        <p:nvSpPr>
          <p:cNvPr id="178" name="Google Shape;178;p1"/>
          <p:cNvSpPr txBox="1"/>
          <p:nvPr/>
        </p:nvSpPr>
        <p:spPr>
          <a:xfrm>
            <a:off x="6676925" y="4597975"/>
            <a:ext cx="3384300" cy="1273200"/>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rgbClr val="3F3F3F"/>
              </a:buClr>
              <a:buSzPct val="100000"/>
              <a:buFont typeface="Arial"/>
              <a:buNone/>
            </a:pPr>
            <a:r>
              <a:rPr b="0" i="0" lang="uk-UA" sz="3500" u="none" cap="none" strike="noStrike">
                <a:solidFill>
                  <a:srgbClr val="3F3F3F"/>
                </a:solidFill>
                <a:latin typeface="Arial"/>
                <a:ea typeface="Arial"/>
                <a:cs typeface="Arial"/>
                <a:sym typeface="Arial"/>
              </a:rPr>
              <a:t>Дмитро Лиганов</a:t>
            </a:r>
            <a:endParaRPr b="0" i="0" sz="3500" u="none" cap="none" strike="noStrike">
              <a:solidFill>
                <a:srgbClr val="3F3F3F"/>
              </a:solidFill>
              <a:latin typeface="Arial"/>
              <a:ea typeface="Arial"/>
              <a:cs typeface="Arial"/>
              <a:sym typeface="Arial"/>
            </a:endParaRPr>
          </a:p>
          <a:p>
            <a:pPr indent="0" lvl="0" marL="0" marR="0" rtl="0" algn="ctr">
              <a:lnSpc>
                <a:spcPct val="90000"/>
              </a:lnSpc>
              <a:spcBef>
                <a:spcPts val="1000"/>
              </a:spcBef>
              <a:spcAft>
                <a:spcPts val="0"/>
              </a:spcAft>
              <a:buClr>
                <a:srgbClr val="3F3F3F"/>
              </a:buClr>
              <a:buSzPct val="100000"/>
              <a:buFont typeface="Arial"/>
              <a:buNone/>
            </a:pPr>
            <a:r>
              <a:rPr b="0" i="0" lang="uk-UA" sz="2400" u="none" cap="none" strike="noStrike">
                <a:solidFill>
                  <a:srgbClr val="3F3F3F"/>
                </a:solidFill>
                <a:latin typeface="Arial"/>
                <a:ea typeface="Arial"/>
                <a:cs typeface="Arial"/>
                <a:sym typeface="Arial"/>
              </a:rPr>
              <a:t>AVP, Head of Legal Ukraine</a:t>
            </a:r>
            <a:endParaRPr b="0" i="0" sz="2400" u="none" cap="none" strike="noStrike">
              <a:solidFill>
                <a:srgbClr val="3F3F3F"/>
              </a:solidFill>
              <a:latin typeface="Arial"/>
              <a:ea typeface="Arial"/>
              <a:cs typeface="Arial"/>
              <a:sym typeface="Arial"/>
            </a:endParaRPr>
          </a:p>
          <a:p>
            <a:pPr indent="0" lvl="0" marL="0" marR="0" rtl="0" algn="ctr">
              <a:lnSpc>
                <a:spcPct val="90000"/>
              </a:lnSpc>
              <a:spcBef>
                <a:spcPts val="1000"/>
              </a:spcBef>
              <a:spcAft>
                <a:spcPts val="0"/>
              </a:spcAft>
              <a:buClr>
                <a:srgbClr val="3F3F3F"/>
              </a:buClr>
              <a:buSzPct val="100000"/>
              <a:buFont typeface="Arial"/>
              <a:buNone/>
            </a:pPr>
            <a:r>
              <a:rPr b="0" i="0" lang="uk-UA" sz="2400" u="none" cap="none" strike="noStrike">
                <a:solidFill>
                  <a:srgbClr val="3F3F3F"/>
                </a:solidFill>
                <a:latin typeface="Arial"/>
                <a:ea typeface="Arial"/>
                <a:cs typeface="Arial"/>
                <a:sym typeface="Arial"/>
              </a:rPr>
              <a:t> GlobalLogic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txBox="1"/>
          <p:nvPr>
            <p:ph type="ctrTitle"/>
          </p:nvPr>
        </p:nvSpPr>
        <p:spPr>
          <a:xfrm>
            <a:off x="766619" y="344345"/>
            <a:ext cx="10039054" cy="785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Момент переходу прав </a:t>
            </a:r>
            <a:endParaRPr sz="4800">
              <a:solidFill>
                <a:srgbClr val="1DAC7E"/>
              </a:solidFill>
              <a:latin typeface="Arial"/>
              <a:ea typeface="Arial"/>
              <a:cs typeface="Arial"/>
              <a:sym typeface="Arial"/>
            </a:endParaRPr>
          </a:p>
        </p:txBody>
      </p:sp>
      <p:sp>
        <p:nvSpPr>
          <p:cNvPr id="261" name="Google Shape;261;p15"/>
          <p:cNvSpPr txBox="1"/>
          <p:nvPr>
            <p:ph idx="1" type="subTitle"/>
          </p:nvPr>
        </p:nvSpPr>
        <p:spPr>
          <a:xfrm>
            <a:off x="766625" y="1419800"/>
            <a:ext cx="10869000" cy="48651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Font typeface="Arial"/>
              <a:buAutoNum type="arabicParenBoth"/>
            </a:pPr>
            <a:r>
              <a:rPr lang="uk-UA" sz="2000">
                <a:latin typeface="Arial"/>
                <a:ea typeface="Arial"/>
                <a:cs typeface="Arial"/>
                <a:sym typeface="Arial"/>
              </a:rPr>
              <a:t>До 15.07.2021 (до набуття чинності ЗУ “Про стимулювання розвитку цифрової економіки України)</a:t>
            </a:r>
            <a:br>
              <a:rPr lang="uk-UA" sz="2000">
                <a:latin typeface="Arial"/>
                <a:ea typeface="Arial"/>
                <a:cs typeface="Arial"/>
                <a:sym typeface="Arial"/>
              </a:rPr>
            </a:br>
            <a:br>
              <a:rPr lang="uk-UA" sz="1000">
                <a:latin typeface="Arial"/>
                <a:ea typeface="Arial"/>
                <a:cs typeface="Arial"/>
                <a:sym typeface="Arial"/>
              </a:rPr>
            </a:br>
            <a:r>
              <a:rPr lang="uk-UA" sz="2000">
                <a:latin typeface="Arial"/>
                <a:ea typeface="Arial"/>
                <a:cs typeface="Arial"/>
                <a:sym typeface="Arial"/>
              </a:rPr>
              <a:t>“Майнові права інтелектуальної власності на об'єкт, створений за замовленням, </a:t>
            </a:r>
            <a:r>
              <a:rPr b="1" lang="uk-UA" sz="2000">
                <a:solidFill>
                  <a:srgbClr val="1DAC7E"/>
                </a:solidFill>
                <a:latin typeface="Arial"/>
                <a:ea typeface="Arial"/>
                <a:cs typeface="Arial"/>
                <a:sym typeface="Arial"/>
              </a:rPr>
              <a:t>належать творцеві цього об'єкта та замовникові спільно, якщо інше не встановлено договором.</a:t>
            </a:r>
            <a:r>
              <a:rPr lang="uk-UA" sz="2000">
                <a:latin typeface="Arial"/>
                <a:ea typeface="Arial"/>
                <a:cs typeface="Arial"/>
                <a:sym typeface="Arial"/>
              </a:rPr>
              <a:t>” </a:t>
            </a:r>
            <a:r>
              <a:rPr i="1" lang="uk-UA" sz="2000">
                <a:latin typeface="Arial"/>
                <a:ea typeface="Arial"/>
                <a:cs typeface="Arial"/>
                <a:sym typeface="Arial"/>
              </a:rPr>
              <a:t>(ч.2. ст.230 ЦКУ) [лише загальна норма; без уточнення в ст.440]</a:t>
            </a:r>
            <a:br>
              <a:rPr i="1" lang="uk-UA" sz="2000">
                <a:latin typeface="Arial"/>
                <a:ea typeface="Arial"/>
                <a:cs typeface="Arial"/>
                <a:sym typeface="Arial"/>
              </a:rPr>
            </a:br>
            <a:endParaRPr i="1" sz="2000">
              <a:latin typeface="Arial"/>
              <a:ea typeface="Arial"/>
              <a:cs typeface="Arial"/>
              <a:sym typeface="Arial"/>
            </a:endParaRPr>
          </a:p>
          <a:p>
            <a:pPr indent="-355600" lvl="0" marL="457200" rtl="0" algn="l">
              <a:lnSpc>
                <a:spcPct val="115000"/>
              </a:lnSpc>
              <a:spcBef>
                <a:spcPts val="0"/>
              </a:spcBef>
              <a:spcAft>
                <a:spcPts val="0"/>
              </a:spcAft>
              <a:buSzPts val="2000"/>
              <a:buFont typeface="Arial"/>
              <a:buAutoNum type="arabicParenBoth"/>
            </a:pPr>
            <a:r>
              <a:rPr lang="uk-UA" sz="2000">
                <a:latin typeface="Arial"/>
                <a:ea typeface="Arial"/>
                <a:cs typeface="Arial"/>
                <a:sym typeface="Arial"/>
              </a:rPr>
              <a:t>З 15.07.2021 до 01.01.2023 (до набуття чинності новим ЗУ “Про АП і СП”)</a:t>
            </a:r>
            <a:endParaRPr sz="2000">
              <a:latin typeface="Arial"/>
              <a:ea typeface="Arial"/>
              <a:cs typeface="Arial"/>
              <a:sym typeface="Arial"/>
            </a:endParaRPr>
          </a:p>
          <a:p>
            <a:pPr indent="0" lvl="0" marL="457200" rtl="0" algn="l">
              <a:lnSpc>
                <a:spcPct val="115000"/>
              </a:lnSpc>
              <a:spcBef>
                <a:spcPts val="0"/>
              </a:spcBef>
              <a:spcAft>
                <a:spcPts val="0"/>
              </a:spcAft>
              <a:buSzPts val="2400"/>
              <a:buNone/>
            </a:pPr>
            <a:r>
              <a:t/>
            </a:r>
            <a:endParaRPr sz="1000">
              <a:latin typeface="Arial"/>
              <a:ea typeface="Arial"/>
              <a:cs typeface="Arial"/>
              <a:sym typeface="Arial"/>
            </a:endParaRPr>
          </a:p>
          <a:p>
            <a:pPr indent="0" lvl="0" marL="457200" rtl="0" algn="l">
              <a:lnSpc>
                <a:spcPct val="115000"/>
              </a:lnSpc>
              <a:spcBef>
                <a:spcPts val="0"/>
              </a:spcBef>
              <a:spcAft>
                <a:spcPts val="0"/>
              </a:spcAft>
              <a:buSzPts val="2400"/>
              <a:buNone/>
            </a:pPr>
            <a:r>
              <a:rPr lang="uk-UA" sz="2000">
                <a:latin typeface="Arial"/>
                <a:ea typeface="Arial"/>
                <a:cs typeface="Arial"/>
                <a:sym typeface="Arial"/>
              </a:rPr>
              <a:t>ʼМайнові права інтелектуальної власності на твір, створений за замовленням,</a:t>
            </a:r>
            <a:r>
              <a:rPr b="1" lang="uk-UA" sz="2000">
                <a:solidFill>
                  <a:srgbClr val="1DAC7E"/>
                </a:solidFill>
                <a:latin typeface="Arial"/>
                <a:ea typeface="Arial"/>
                <a:cs typeface="Arial"/>
                <a:sym typeface="Arial"/>
              </a:rPr>
              <a:t> належать замовникові, якщо інше не встановлено договором або законом.</a:t>
            </a:r>
            <a:br>
              <a:rPr lang="uk-UA" sz="2000">
                <a:latin typeface="Arial"/>
                <a:ea typeface="Arial"/>
                <a:cs typeface="Arial"/>
                <a:sym typeface="Arial"/>
              </a:rPr>
            </a:br>
            <a:r>
              <a:rPr lang="uk-UA" sz="2000">
                <a:latin typeface="Arial"/>
                <a:ea typeface="Arial"/>
                <a:cs typeface="Arial"/>
                <a:sym typeface="Arial"/>
              </a:rPr>
              <a:t>Замовник набуває майнові права інтелектуальної власності на твір, створений за замовленням, відповідно до закону або договору</a:t>
            </a:r>
            <a:r>
              <a:rPr b="1" lang="uk-UA" sz="2000">
                <a:solidFill>
                  <a:srgbClr val="1DAC7E"/>
                </a:solidFill>
                <a:latin typeface="Arial"/>
                <a:ea typeface="Arial"/>
                <a:cs typeface="Arial"/>
                <a:sym typeface="Arial"/>
              </a:rPr>
              <a:t> в момент, наступний за створенням такого твору</a:t>
            </a:r>
            <a:r>
              <a:rPr lang="uk-UA" sz="2000">
                <a:latin typeface="Arial"/>
                <a:ea typeface="Arial"/>
                <a:cs typeface="Arial"/>
                <a:sym typeface="Arial"/>
              </a:rPr>
              <a:t>, якщо інше не встановлено договором" </a:t>
            </a:r>
            <a:r>
              <a:rPr i="1" lang="uk-UA" sz="2000">
                <a:latin typeface="Arial"/>
                <a:ea typeface="Arial"/>
                <a:cs typeface="Arial"/>
                <a:sym typeface="Arial"/>
              </a:rPr>
              <a:t>(ч.4. ст.440 ЦКУ)</a:t>
            </a:r>
            <a:endParaRPr sz="2000">
              <a:latin typeface="Arial"/>
              <a:ea typeface="Arial"/>
              <a:cs typeface="Arial"/>
              <a:sym typeface="Arial"/>
            </a:endParaRPr>
          </a:p>
          <a:p>
            <a:pPr indent="0" lvl="0" marL="0" marR="0" rtl="0" algn="l">
              <a:lnSpc>
                <a:spcPct val="115000"/>
              </a:lnSpc>
              <a:spcBef>
                <a:spcPts val="0"/>
              </a:spcBef>
              <a:spcAft>
                <a:spcPts val="0"/>
              </a:spcAft>
              <a:buSzPts val="2400"/>
              <a:buNone/>
            </a:pPr>
            <a:r>
              <a:t/>
            </a:r>
            <a:endParaRPr sz="2000">
              <a:solidFill>
                <a:srgbClr val="3F3F3F"/>
              </a:solidFill>
              <a:latin typeface="Arial"/>
              <a:ea typeface="Arial"/>
              <a:cs typeface="Arial"/>
              <a:sym typeface="Arial"/>
            </a:endParaRPr>
          </a:p>
        </p:txBody>
      </p:sp>
      <p:pic>
        <p:nvPicPr>
          <p:cNvPr id="262" name="Google Shape;262;p15"/>
          <p:cNvPicPr preferRelativeResize="0"/>
          <p:nvPr/>
        </p:nvPicPr>
        <p:blipFill rotWithShape="1">
          <a:blip r:embed="rId3">
            <a:alphaModFix/>
          </a:blip>
          <a:srcRect b="0" l="63945" r="13143" t="73830"/>
          <a:stretch/>
        </p:blipFill>
        <p:spPr>
          <a:xfrm flipH="1" rot="10800000">
            <a:off x="10489426" y="-2"/>
            <a:ext cx="1702572" cy="1386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98ae332c2d_0_0"/>
          <p:cNvSpPr txBox="1"/>
          <p:nvPr>
            <p:ph type="ctrTitle"/>
          </p:nvPr>
        </p:nvSpPr>
        <p:spPr>
          <a:xfrm>
            <a:off x="766619" y="344345"/>
            <a:ext cx="100392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Момент переходу прав </a:t>
            </a:r>
            <a:endParaRPr sz="4800">
              <a:solidFill>
                <a:srgbClr val="1DAC7E"/>
              </a:solidFill>
              <a:latin typeface="Arial"/>
              <a:ea typeface="Arial"/>
              <a:cs typeface="Arial"/>
              <a:sym typeface="Arial"/>
            </a:endParaRPr>
          </a:p>
        </p:txBody>
      </p:sp>
      <p:sp>
        <p:nvSpPr>
          <p:cNvPr id="269" name="Google Shape;269;g298ae332c2d_0_0"/>
          <p:cNvSpPr txBox="1"/>
          <p:nvPr>
            <p:ph idx="1" type="subTitle"/>
          </p:nvPr>
        </p:nvSpPr>
        <p:spPr>
          <a:xfrm>
            <a:off x="766625" y="1419800"/>
            <a:ext cx="10869000" cy="4865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SzPts val="2400"/>
              <a:buNone/>
            </a:pPr>
            <a:r>
              <a:rPr lang="uk-UA" sz="2000">
                <a:latin typeface="Arial"/>
                <a:ea typeface="Arial"/>
                <a:cs typeface="Arial"/>
                <a:sym typeface="Arial"/>
              </a:rPr>
              <a:t>(3)      01.01.2023 - 15.04.2023  (до внесення останніх змін в ЗУ “Про АП і СП”)</a:t>
            </a:r>
            <a:endParaRPr sz="2000">
              <a:latin typeface="Arial"/>
              <a:ea typeface="Arial"/>
              <a:cs typeface="Arial"/>
              <a:sym typeface="Arial"/>
            </a:endParaRPr>
          </a:p>
          <a:p>
            <a:pPr indent="0" lvl="0" marL="457200" marR="0" rtl="0" algn="l">
              <a:lnSpc>
                <a:spcPct val="115000"/>
              </a:lnSpc>
              <a:spcBef>
                <a:spcPts val="0"/>
              </a:spcBef>
              <a:spcAft>
                <a:spcPts val="0"/>
              </a:spcAft>
              <a:buSzPts val="2400"/>
              <a:buNone/>
            </a:pPr>
            <a:r>
              <a:t/>
            </a:r>
            <a:endParaRPr sz="1000">
              <a:latin typeface="Arial"/>
              <a:ea typeface="Arial"/>
              <a:cs typeface="Arial"/>
              <a:sym typeface="Arial"/>
            </a:endParaRPr>
          </a:p>
          <a:p>
            <a:pPr indent="0" lvl="0" marL="457200" marR="0" rtl="0" algn="l">
              <a:lnSpc>
                <a:spcPct val="115000"/>
              </a:lnSpc>
              <a:spcBef>
                <a:spcPts val="0"/>
              </a:spcBef>
              <a:spcAft>
                <a:spcPts val="0"/>
              </a:spcAft>
              <a:buSzPts val="2400"/>
              <a:buNone/>
            </a:pPr>
            <a:r>
              <a:rPr lang="uk-UA" sz="2000">
                <a:latin typeface="Arial"/>
                <a:ea typeface="Arial"/>
                <a:cs typeface="Arial"/>
                <a:sym typeface="Arial"/>
              </a:rPr>
              <a:t>“Майнові права інтелектуальної власності на твір, створений за замовленням, </a:t>
            </a:r>
            <a:r>
              <a:rPr b="1" lang="uk-UA" sz="2000">
                <a:solidFill>
                  <a:srgbClr val="1DAC7E"/>
                </a:solidFill>
                <a:latin typeface="Arial"/>
                <a:ea typeface="Arial"/>
                <a:cs typeface="Arial"/>
                <a:sym typeface="Arial"/>
              </a:rPr>
              <a:t>переходять до замовника з моменту створення твору у повному складі</a:t>
            </a:r>
            <a:r>
              <a:rPr lang="uk-UA" sz="2000">
                <a:latin typeface="Arial"/>
                <a:ea typeface="Arial"/>
                <a:cs typeface="Arial"/>
                <a:sym typeface="Arial"/>
              </a:rPr>
              <a:t>, якщо інше не передбачено договором чи законом”</a:t>
            </a:r>
            <a:r>
              <a:rPr i="1" lang="uk-UA" sz="2000">
                <a:latin typeface="Arial"/>
                <a:ea typeface="Arial"/>
                <a:cs typeface="Arial"/>
                <a:sym typeface="Arial"/>
              </a:rPr>
              <a:t> (ч.4. ст.440 ЦКУ)</a:t>
            </a:r>
            <a:br>
              <a:rPr lang="uk-UA" sz="1000">
                <a:latin typeface="Arial"/>
                <a:ea typeface="Arial"/>
                <a:cs typeface="Arial"/>
                <a:sym typeface="Arial"/>
              </a:rPr>
            </a:br>
            <a:br>
              <a:rPr lang="uk-UA" sz="1000">
                <a:latin typeface="Arial"/>
                <a:ea typeface="Arial"/>
                <a:cs typeface="Arial"/>
                <a:sym typeface="Arial"/>
              </a:rPr>
            </a:br>
            <a:r>
              <a:rPr lang="uk-UA" sz="2000">
                <a:latin typeface="Arial"/>
                <a:ea typeface="Arial"/>
                <a:cs typeface="Arial"/>
                <a:sym typeface="Arial"/>
              </a:rPr>
              <a:t>Майнові права на твір, створений за замовленням, </a:t>
            </a:r>
            <a:r>
              <a:rPr b="1" lang="uk-UA" sz="2000">
                <a:solidFill>
                  <a:srgbClr val="1DAC7E"/>
                </a:solidFill>
                <a:latin typeface="Arial"/>
                <a:ea typeface="Arial"/>
                <a:cs typeface="Arial"/>
                <a:sym typeface="Arial"/>
              </a:rPr>
              <a:t>переходять на користь замовника,</a:t>
            </a:r>
            <a:r>
              <a:rPr lang="uk-UA" sz="2000">
                <a:latin typeface="Arial"/>
                <a:ea typeface="Arial"/>
                <a:cs typeface="Arial"/>
                <a:sym typeface="Arial"/>
              </a:rPr>
              <a:t> якщо інше не передбачено договором замовлення.</a:t>
            </a:r>
            <a:r>
              <a:rPr i="1" lang="uk-UA" sz="2000">
                <a:latin typeface="Arial"/>
                <a:ea typeface="Arial"/>
                <a:cs typeface="Arial"/>
                <a:sym typeface="Arial"/>
              </a:rPr>
              <a:t> (ч.2. ст.15 ЗУ “Про АП і СП”)</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000">
              <a:latin typeface="Arial"/>
              <a:ea typeface="Arial"/>
              <a:cs typeface="Arial"/>
              <a:sym typeface="Arial"/>
            </a:endParaRPr>
          </a:p>
          <a:p>
            <a:pPr indent="0" lvl="0" marL="0" marR="0" rtl="0" algn="l">
              <a:lnSpc>
                <a:spcPct val="115000"/>
              </a:lnSpc>
              <a:spcBef>
                <a:spcPts val="0"/>
              </a:spcBef>
              <a:spcAft>
                <a:spcPts val="0"/>
              </a:spcAft>
              <a:buSzPts val="2400"/>
              <a:buNone/>
            </a:pPr>
            <a:r>
              <a:rPr lang="uk-UA" sz="2000">
                <a:latin typeface="Arial"/>
                <a:ea typeface="Arial"/>
                <a:cs typeface="Arial"/>
                <a:sym typeface="Arial"/>
              </a:rPr>
              <a:t>(4)      15.04.2023 - сьогодні </a:t>
            </a:r>
            <a:endParaRPr sz="2000">
              <a:latin typeface="Arial"/>
              <a:ea typeface="Arial"/>
              <a:cs typeface="Arial"/>
              <a:sym typeface="Arial"/>
            </a:endParaRPr>
          </a:p>
          <a:p>
            <a:pPr indent="0" lvl="0" marL="457200" marR="0" rtl="0" algn="l">
              <a:lnSpc>
                <a:spcPct val="115000"/>
              </a:lnSpc>
              <a:spcBef>
                <a:spcPts val="0"/>
              </a:spcBef>
              <a:spcAft>
                <a:spcPts val="0"/>
              </a:spcAft>
              <a:buSzPts val="2400"/>
              <a:buNone/>
            </a:pPr>
            <a:r>
              <a:t/>
            </a:r>
            <a:endParaRPr sz="1000">
              <a:latin typeface="Arial"/>
              <a:ea typeface="Arial"/>
              <a:cs typeface="Arial"/>
              <a:sym typeface="Arial"/>
            </a:endParaRPr>
          </a:p>
          <a:p>
            <a:pPr indent="0" lvl="0" marL="457200" marR="0" rtl="0" algn="l">
              <a:lnSpc>
                <a:spcPct val="115000"/>
              </a:lnSpc>
              <a:spcBef>
                <a:spcPts val="0"/>
              </a:spcBef>
              <a:spcAft>
                <a:spcPts val="0"/>
              </a:spcAft>
              <a:buSzPts val="2400"/>
              <a:buNone/>
            </a:pPr>
            <a:r>
              <a:rPr lang="uk-UA" sz="2000">
                <a:latin typeface="Arial"/>
                <a:ea typeface="Arial"/>
                <a:cs typeface="Arial"/>
                <a:sym typeface="Arial"/>
              </a:rPr>
              <a:t>“Майнові права на твір, створений за замовленням, </a:t>
            </a:r>
            <a:r>
              <a:rPr b="1" lang="uk-UA" sz="2000">
                <a:solidFill>
                  <a:srgbClr val="1DAC7E"/>
                </a:solidFill>
                <a:latin typeface="Arial"/>
                <a:ea typeface="Arial"/>
                <a:cs typeface="Arial"/>
                <a:sym typeface="Arial"/>
              </a:rPr>
              <a:t>переходять до замовника з моменту створення твору у повному складі,</a:t>
            </a:r>
            <a:r>
              <a:rPr lang="uk-UA" sz="2000">
                <a:latin typeface="Arial"/>
                <a:ea typeface="Arial"/>
                <a:cs typeface="Arial"/>
                <a:sym typeface="Arial"/>
              </a:rPr>
              <a:t> якщо інше не передбачено договором замовлення.” </a:t>
            </a:r>
            <a:r>
              <a:rPr i="1" lang="uk-UA" sz="2000">
                <a:latin typeface="Arial"/>
                <a:ea typeface="Arial"/>
                <a:cs typeface="Arial"/>
                <a:sym typeface="Arial"/>
              </a:rPr>
              <a:t>(ч.2. ст.15 ЗУ “Про АП і СП”) [ЦКУ без змін]</a:t>
            </a:r>
            <a:endParaRPr sz="2000">
              <a:solidFill>
                <a:srgbClr val="3F3F3F"/>
              </a:solidFill>
              <a:latin typeface="Arial"/>
              <a:ea typeface="Arial"/>
              <a:cs typeface="Arial"/>
              <a:sym typeface="Arial"/>
            </a:endParaRPr>
          </a:p>
        </p:txBody>
      </p:sp>
      <p:pic>
        <p:nvPicPr>
          <p:cNvPr id="270" name="Google Shape;270;g298ae332c2d_0_0"/>
          <p:cNvPicPr preferRelativeResize="0"/>
          <p:nvPr/>
        </p:nvPicPr>
        <p:blipFill rotWithShape="1">
          <a:blip r:embed="rId3">
            <a:alphaModFix/>
          </a:blip>
          <a:srcRect b="0" l="63947" r="13140" t="73830"/>
          <a:stretch/>
        </p:blipFill>
        <p:spPr>
          <a:xfrm flipH="1" rot="10800000">
            <a:off x="10489426" y="-2"/>
            <a:ext cx="1702572" cy="1386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9758eba06d_0_88"/>
          <p:cNvSpPr txBox="1"/>
          <p:nvPr>
            <p:ph type="ctrTitle"/>
          </p:nvPr>
        </p:nvSpPr>
        <p:spPr>
          <a:xfrm>
            <a:off x="766619" y="344345"/>
            <a:ext cx="100392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Момент переходу прав: гіг </a:t>
            </a:r>
            <a:endParaRPr sz="4800">
              <a:solidFill>
                <a:srgbClr val="1DAC7E"/>
              </a:solidFill>
              <a:latin typeface="Arial"/>
              <a:ea typeface="Arial"/>
              <a:cs typeface="Arial"/>
              <a:sym typeface="Arial"/>
            </a:endParaRPr>
          </a:p>
        </p:txBody>
      </p:sp>
      <p:sp>
        <p:nvSpPr>
          <p:cNvPr id="277" name="Google Shape;277;g29758eba06d_0_88"/>
          <p:cNvSpPr txBox="1"/>
          <p:nvPr>
            <p:ph idx="1" type="subTitle"/>
          </p:nvPr>
        </p:nvSpPr>
        <p:spPr>
          <a:xfrm>
            <a:off x="766625" y="1419800"/>
            <a:ext cx="10869000" cy="48651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2400"/>
              <a:buNone/>
            </a:pPr>
            <a:r>
              <a:t/>
            </a:r>
            <a:endParaRPr sz="2000">
              <a:latin typeface="Arial"/>
              <a:ea typeface="Arial"/>
              <a:cs typeface="Arial"/>
              <a:sym typeface="Arial"/>
            </a:endParaRPr>
          </a:p>
          <a:p>
            <a:pPr indent="0" lvl="0" marL="457200" marR="0" rtl="0" algn="l">
              <a:lnSpc>
                <a:spcPct val="115000"/>
              </a:lnSpc>
              <a:spcBef>
                <a:spcPts val="0"/>
              </a:spcBef>
              <a:spcAft>
                <a:spcPts val="0"/>
              </a:spcAft>
              <a:buSzPts val="2400"/>
              <a:buNone/>
            </a:pPr>
            <a:r>
              <a:rPr lang="uk-UA" sz="2000">
                <a:latin typeface="Arial"/>
                <a:ea typeface="Arial"/>
                <a:cs typeface="Arial"/>
                <a:sym typeface="Arial"/>
              </a:rPr>
              <a:t>“Майнові права інтелектуальної власності на об’єкт, створений гіг-спеціалістом у зв’язку з виконанням гіг-контракту, </a:t>
            </a:r>
            <a:r>
              <a:rPr b="1" lang="uk-UA" sz="2000">
                <a:solidFill>
                  <a:srgbClr val="1DAC7E"/>
                </a:solidFill>
                <a:latin typeface="Arial"/>
                <a:ea typeface="Arial"/>
                <a:cs typeface="Arial"/>
                <a:sym typeface="Arial"/>
              </a:rPr>
              <a:t>належать резиденту Дія Сіті, який є замовником </a:t>
            </a:r>
            <a:r>
              <a:rPr lang="uk-UA" sz="2000">
                <a:latin typeface="Arial"/>
                <a:ea typeface="Arial"/>
                <a:cs typeface="Arial"/>
                <a:sym typeface="Arial"/>
              </a:rPr>
              <a:t>за таким гіг-контрактом, якщо інше не передбачено гіг-контрактом.”</a:t>
            </a:r>
            <a:br>
              <a:rPr lang="uk-UA" sz="2000">
                <a:latin typeface="Arial"/>
                <a:ea typeface="Arial"/>
                <a:cs typeface="Arial"/>
                <a:sym typeface="Arial"/>
              </a:rPr>
            </a:br>
            <a:endParaRPr sz="2000">
              <a:latin typeface="Arial"/>
              <a:ea typeface="Arial"/>
              <a:cs typeface="Arial"/>
              <a:sym typeface="Arial"/>
            </a:endParaRPr>
          </a:p>
          <a:p>
            <a:pPr indent="0" lvl="0" marL="457200" marR="0" rtl="0" algn="l">
              <a:lnSpc>
                <a:spcPct val="115000"/>
              </a:lnSpc>
              <a:spcBef>
                <a:spcPts val="0"/>
              </a:spcBef>
              <a:spcAft>
                <a:spcPts val="0"/>
              </a:spcAft>
              <a:buSzPts val="2400"/>
              <a:buNone/>
            </a:pPr>
            <a:r>
              <a:rPr lang="uk-UA" sz="2000">
                <a:latin typeface="Arial"/>
                <a:ea typeface="Arial"/>
                <a:cs typeface="Arial"/>
                <a:sym typeface="Arial"/>
              </a:rPr>
              <a:t>“Резидент Дія Сіті, який є замовником за гіг-контрактом, набуває майнові права інтелектуальної власності на твір, створений у зв’язку з виконанням гіг-контракту, </a:t>
            </a:r>
            <a:r>
              <a:rPr b="1" lang="uk-UA" sz="2000">
                <a:solidFill>
                  <a:srgbClr val="1DAC7E"/>
                </a:solidFill>
                <a:latin typeface="Arial"/>
                <a:ea typeface="Arial"/>
                <a:cs typeface="Arial"/>
                <a:sym typeface="Arial"/>
              </a:rPr>
              <a:t>в момент, наступний за створенням такого твору</a:t>
            </a:r>
            <a:r>
              <a:rPr lang="uk-UA" sz="2000">
                <a:latin typeface="Arial"/>
                <a:ea typeface="Arial"/>
                <a:cs typeface="Arial"/>
                <a:sym typeface="Arial"/>
              </a:rPr>
              <a:t>, якщо інше не встановлено гіг-контрактом.”</a:t>
            </a:r>
            <a:endParaRPr sz="2000">
              <a:latin typeface="Arial"/>
              <a:ea typeface="Arial"/>
              <a:cs typeface="Arial"/>
              <a:sym typeface="Arial"/>
            </a:endParaRPr>
          </a:p>
          <a:p>
            <a:pPr indent="0" lvl="0" marL="457200" marR="0" rtl="0" algn="r">
              <a:lnSpc>
                <a:spcPct val="115000"/>
              </a:lnSpc>
              <a:spcBef>
                <a:spcPts val="0"/>
              </a:spcBef>
              <a:spcAft>
                <a:spcPts val="0"/>
              </a:spcAft>
              <a:buSzPts val="2400"/>
              <a:buNone/>
            </a:pPr>
            <a:r>
              <a:rPr i="1" lang="uk-UA" sz="2000">
                <a:latin typeface="Arial"/>
                <a:ea typeface="Arial"/>
                <a:cs typeface="Arial"/>
                <a:sym typeface="Arial"/>
              </a:rPr>
              <a:t>ст.24. ЗУ “Про стимулювання розвитку цифрової економіки в Україні”</a:t>
            </a:r>
            <a:endParaRPr i="1" sz="2000">
              <a:latin typeface="Arial"/>
              <a:ea typeface="Arial"/>
              <a:cs typeface="Arial"/>
              <a:sym typeface="Arial"/>
            </a:endParaRPr>
          </a:p>
          <a:p>
            <a:pPr indent="0" lvl="0" marL="457200" rtl="0" algn="l">
              <a:lnSpc>
                <a:spcPct val="115000"/>
              </a:lnSpc>
              <a:spcBef>
                <a:spcPts val="0"/>
              </a:spcBef>
              <a:spcAft>
                <a:spcPts val="0"/>
              </a:spcAft>
              <a:buSzPts val="2400"/>
              <a:buNone/>
            </a:pPr>
            <a:r>
              <a:t/>
            </a:r>
            <a:endParaRPr sz="2000">
              <a:latin typeface="Arial"/>
              <a:ea typeface="Arial"/>
              <a:cs typeface="Arial"/>
              <a:sym typeface="Arial"/>
            </a:endParaRPr>
          </a:p>
          <a:p>
            <a:pPr indent="0" lvl="0" marL="0" rtl="0" algn="l">
              <a:lnSpc>
                <a:spcPct val="115000"/>
              </a:lnSpc>
              <a:spcBef>
                <a:spcPts val="0"/>
              </a:spcBef>
              <a:spcAft>
                <a:spcPts val="0"/>
              </a:spcAft>
              <a:buSzPts val="2400"/>
              <a:buNone/>
            </a:pPr>
            <a:r>
              <a:t/>
            </a:r>
            <a:endParaRPr sz="2000">
              <a:latin typeface="Arial"/>
              <a:ea typeface="Arial"/>
              <a:cs typeface="Arial"/>
              <a:sym typeface="Arial"/>
            </a:endParaRPr>
          </a:p>
          <a:p>
            <a:pPr indent="0" lvl="0" marL="457200" rtl="0" algn="l">
              <a:lnSpc>
                <a:spcPct val="115000"/>
              </a:lnSpc>
              <a:spcBef>
                <a:spcPts val="0"/>
              </a:spcBef>
              <a:spcAft>
                <a:spcPts val="0"/>
              </a:spcAft>
              <a:buSzPts val="2400"/>
              <a:buNone/>
            </a:pPr>
            <a:r>
              <a:rPr lang="uk-UA" sz="2000">
                <a:latin typeface="Arial"/>
                <a:ea typeface="Arial"/>
                <a:cs typeface="Arial"/>
                <a:sym typeface="Arial"/>
              </a:rPr>
              <a:t>Здається, знову щось забули… </a:t>
            </a:r>
            <a:endParaRPr sz="2000">
              <a:latin typeface="Arial"/>
              <a:ea typeface="Arial"/>
              <a:cs typeface="Arial"/>
              <a:sym typeface="Arial"/>
            </a:endParaRPr>
          </a:p>
          <a:p>
            <a:pPr indent="0" lvl="0" marL="457200" rtl="0" algn="l">
              <a:lnSpc>
                <a:spcPct val="115000"/>
              </a:lnSpc>
              <a:spcBef>
                <a:spcPts val="0"/>
              </a:spcBef>
              <a:spcAft>
                <a:spcPts val="0"/>
              </a:spcAft>
              <a:buSzPts val="2400"/>
              <a:buNone/>
            </a:pPr>
            <a:r>
              <a:t/>
            </a:r>
            <a:endParaRPr sz="2000">
              <a:latin typeface="Arial"/>
              <a:ea typeface="Arial"/>
              <a:cs typeface="Arial"/>
              <a:sym typeface="Arial"/>
            </a:endParaRPr>
          </a:p>
        </p:txBody>
      </p:sp>
      <p:pic>
        <p:nvPicPr>
          <p:cNvPr id="278" name="Google Shape;278;g29758eba06d_0_88"/>
          <p:cNvPicPr preferRelativeResize="0"/>
          <p:nvPr/>
        </p:nvPicPr>
        <p:blipFill rotWithShape="1">
          <a:blip r:embed="rId3">
            <a:alphaModFix/>
          </a:blip>
          <a:srcRect b="0" l="63945" r="13143" t="73830"/>
          <a:stretch/>
        </p:blipFill>
        <p:spPr>
          <a:xfrm flipH="1" rot="10800000">
            <a:off x="10489426" y="-2"/>
            <a:ext cx="1702572" cy="1386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9758eba06d_0_53"/>
          <p:cNvSpPr txBox="1"/>
          <p:nvPr>
            <p:ph type="ctrTitle"/>
          </p:nvPr>
        </p:nvSpPr>
        <p:spPr>
          <a:xfrm>
            <a:off x="766619" y="344345"/>
            <a:ext cx="100392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Момент переходу прав </a:t>
            </a:r>
            <a:endParaRPr sz="4800">
              <a:solidFill>
                <a:srgbClr val="1DAC7E"/>
              </a:solidFill>
              <a:latin typeface="Arial"/>
              <a:ea typeface="Arial"/>
              <a:cs typeface="Arial"/>
              <a:sym typeface="Arial"/>
            </a:endParaRPr>
          </a:p>
        </p:txBody>
      </p:sp>
      <p:pic>
        <p:nvPicPr>
          <p:cNvPr id="285" name="Google Shape;285;g29758eba06d_0_53"/>
          <p:cNvPicPr preferRelativeResize="0"/>
          <p:nvPr/>
        </p:nvPicPr>
        <p:blipFill rotWithShape="1">
          <a:blip r:embed="rId3">
            <a:alphaModFix/>
          </a:blip>
          <a:srcRect b="0" l="0" r="0" t="0"/>
          <a:stretch/>
        </p:blipFill>
        <p:spPr>
          <a:xfrm>
            <a:off x="2221888" y="1249445"/>
            <a:ext cx="7748223" cy="54237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9758eba06d_0_80"/>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1DAC7E"/>
              </a:buClr>
              <a:buSzPct val="100000"/>
              <a:buFont typeface="Calibri"/>
              <a:buNone/>
            </a:pPr>
            <a:r>
              <a:rPr lang="uk-UA" sz="4800">
                <a:solidFill>
                  <a:srgbClr val="1DAC7E"/>
                </a:solidFill>
                <a:latin typeface="Arial"/>
                <a:ea typeface="Arial"/>
                <a:cs typeface="Arial"/>
                <a:sym typeface="Arial"/>
              </a:rPr>
              <a:t>Проблема ідентифікації об’єктів</a:t>
            </a:r>
            <a:endParaRPr sz="4800">
              <a:solidFill>
                <a:srgbClr val="1DAC7E"/>
              </a:solidFill>
              <a:latin typeface="Arial"/>
              <a:ea typeface="Arial"/>
              <a:cs typeface="Arial"/>
              <a:sym typeface="Arial"/>
            </a:endParaRPr>
          </a:p>
        </p:txBody>
      </p:sp>
      <p:sp>
        <p:nvSpPr>
          <p:cNvPr id="292" name="Google Shape;292;g29758eba06d_0_80"/>
          <p:cNvSpPr txBox="1"/>
          <p:nvPr>
            <p:ph idx="1" type="subTitle"/>
          </p:nvPr>
        </p:nvSpPr>
        <p:spPr>
          <a:xfrm>
            <a:off x="766625" y="1648400"/>
            <a:ext cx="8610900" cy="4687200"/>
          </a:xfrm>
          <a:prstGeom prst="rect">
            <a:avLst/>
          </a:prstGeom>
          <a:noFill/>
          <a:ln>
            <a:noFill/>
          </a:ln>
        </p:spPr>
        <p:txBody>
          <a:bodyPr anchorCtr="0" anchor="t" bIns="45700" lIns="91425" spcFirstLastPara="1" rIns="91425" wrap="square" tIns="45700">
            <a:normAutofit/>
          </a:bodyPr>
          <a:lstStyle/>
          <a:p>
            <a:pPr indent="-501650" lvl="0" marL="514350" rtl="0" algn="l">
              <a:lnSpc>
                <a:spcPct val="12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Для передачі (переходу) прав об’єкт має бути ідентифікованим. Так? </a:t>
            </a:r>
            <a:endParaRPr sz="3000">
              <a:solidFill>
                <a:srgbClr val="3F3F3F"/>
              </a:solidFill>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Як відбувається розробка і в чому складність ідентифікації? </a:t>
            </a:r>
            <a:endParaRPr sz="3000">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Чи щось змінилось в Дія.Сіті? </a:t>
            </a:r>
            <a:endParaRPr sz="3000">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Ідеал VS </a:t>
            </a:r>
            <a:r>
              <a:rPr lang="uk-UA" sz="3000">
                <a:solidFill>
                  <a:srgbClr val="1DAC7E"/>
                </a:solidFill>
                <a:latin typeface="Arial"/>
                <a:ea typeface="Arial"/>
                <a:cs typeface="Arial"/>
                <a:sym typeface="Arial"/>
              </a:rPr>
              <a:t>необхідний мінімум</a:t>
            </a:r>
            <a:r>
              <a:rPr lang="uk-UA" sz="3000">
                <a:solidFill>
                  <a:srgbClr val="3F3F3F"/>
                </a:solidFill>
                <a:latin typeface="Arial"/>
                <a:ea typeface="Arial"/>
                <a:cs typeface="Arial"/>
                <a:sym typeface="Arial"/>
              </a:rPr>
              <a:t> і творчі рішення</a:t>
            </a:r>
            <a:endParaRPr sz="3000">
              <a:solidFill>
                <a:srgbClr val="3F3F3F"/>
              </a:solidFill>
              <a:latin typeface="Arial"/>
              <a:ea typeface="Arial"/>
              <a:cs typeface="Arial"/>
              <a:sym typeface="Arial"/>
            </a:endParaRPr>
          </a:p>
        </p:txBody>
      </p:sp>
      <p:pic>
        <p:nvPicPr>
          <p:cNvPr id="293" name="Google Shape;293;g29758eba06d_0_80"/>
          <p:cNvPicPr preferRelativeResize="0"/>
          <p:nvPr/>
        </p:nvPicPr>
        <p:blipFill rotWithShape="1">
          <a:blip r:embed="rId3">
            <a:alphaModFix/>
          </a:blip>
          <a:srcRect b="0" l="66510" r="0" t="36094"/>
          <a:stretch/>
        </p:blipFill>
        <p:spPr>
          <a:xfrm>
            <a:off x="9294471" y="2916907"/>
            <a:ext cx="2897531" cy="3941093"/>
          </a:xfrm>
          <a:prstGeom prst="rect">
            <a:avLst/>
          </a:prstGeom>
          <a:noFill/>
          <a:ln>
            <a:noFill/>
          </a:ln>
        </p:spPr>
      </p:pic>
      <p:pic>
        <p:nvPicPr>
          <p:cNvPr id="294" name="Google Shape;294;g29758eba06d_0_80"/>
          <p:cNvPicPr preferRelativeResize="0"/>
          <p:nvPr/>
        </p:nvPicPr>
        <p:blipFill rotWithShape="1">
          <a:blip r:embed="rId4">
            <a:alphaModFix/>
          </a:blip>
          <a:srcRect b="0" l="63948" r="13142" t="73830"/>
          <a:stretch/>
        </p:blipFill>
        <p:spPr>
          <a:xfrm rot="-5400000">
            <a:off x="10647551" y="158123"/>
            <a:ext cx="1702572" cy="1386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9758eba06d_0_101"/>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Особисті немайнові права</a:t>
            </a:r>
            <a:endParaRPr sz="4800">
              <a:solidFill>
                <a:srgbClr val="1DAC7E"/>
              </a:solidFill>
              <a:latin typeface="Arial"/>
              <a:ea typeface="Arial"/>
              <a:cs typeface="Arial"/>
              <a:sym typeface="Arial"/>
            </a:endParaRPr>
          </a:p>
        </p:txBody>
      </p:sp>
      <p:sp>
        <p:nvSpPr>
          <p:cNvPr id="301" name="Google Shape;301;g29758eba06d_0_101"/>
          <p:cNvSpPr txBox="1"/>
          <p:nvPr>
            <p:ph idx="1" type="subTitle"/>
          </p:nvPr>
        </p:nvSpPr>
        <p:spPr>
          <a:xfrm>
            <a:off x="766625" y="1648400"/>
            <a:ext cx="8610900" cy="4687200"/>
          </a:xfrm>
          <a:prstGeom prst="rect">
            <a:avLst/>
          </a:prstGeom>
          <a:noFill/>
          <a:ln>
            <a:noFill/>
          </a:ln>
        </p:spPr>
        <p:txBody>
          <a:bodyPr anchorCtr="0" anchor="t" bIns="45700" lIns="91425" spcFirstLastPara="1" rIns="91425" wrap="square" tIns="45700">
            <a:normAutofit lnSpcReduction="20000"/>
          </a:bodyPr>
          <a:lstStyle/>
          <a:p>
            <a:pPr indent="-501650" lvl="0" marL="514350" marR="0" rtl="0" algn="l">
              <a:lnSpc>
                <a:spcPct val="20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Чого очікує клієнт? </a:t>
            </a:r>
            <a:endParaRPr sz="3000">
              <a:solidFill>
                <a:srgbClr val="3F3F3F"/>
              </a:solidFill>
              <a:latin typeface="Arial"/>
              <a:ea typeface="Arial"/>
              <a:cs typeface="Arial"/>
              <a:sym typeface="Arial"/>
            </a:endParaRPr>
          </a:p>
          <a:p>
            <a:pPr indent="-501650" lvl="0" marL="514350" marR="0" rtl="0" algn="l">
              <a:lnSpc>
                <a:spcPct val="20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Особисті немайнові права в США </a:t>
            </a:r>
            <a:endParaRPr sz="3000">
              <a:solidFill>
                <a:srgbClr val="3F3F3F"/>
              </a:solidFill>
              <a:latin typeface="Arial"/>
              <a:ea typeface="Arial"/>
              <a:cs typeface="Arial"/>
              <a:sym typeface="Arial"/>
            </a:endParaRPr>
          </a:p>
          <a:p>
            <a:pPr indent="-501650" lvl="0" marL="514350" marR="0" rtl="0" algn="l">
              <a:lnSpc>
                <a:spcPct val="20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Особисті немайнові права в Україні </a:t>
            </a:r>
            <a:endParaRPr sz="3000">
              <a:solidFill>
                <a:srgbClr val="3F3F3F"/>
              </a:solidFill>
              <a:latin typeface="Arial"/>
              <a:ea typeface="Arial"/>
              <a:cs typeface="Arial"/>
              <a:sym typeface="Arial"/>
            </a:endParaRPr>
          </a:p>
          <a:p>
            <a:pPr indent="-501650" lvl="0" marL="514350" marR="0" rtl="0" algn="l">
              <a:lnSpc>
                <a:spcPct val="20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В чому проблема? </a:t>
            </a:r>
            <a:endParaRPr sz="3000">
              <a:solidFill>
                <a:srgbClr val="3F3F3F"/>
              </a:solidFill>
              <a:latin typeface="Arial"/>
              <a:ea typeface="Arial"/>
              <a:cs typeface="Arial"/>
              <a:sym typeface="Arial"/>
            </a:endParaRPr>
          </a:p>
          <a:p>
            <a:pPr indent="-501650" lvl="0" marL="514350" marR="0" rtl="0" algn="l">
              <a:lnSpc>
                <a:spcPct val="20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Чи щось змінилось в Дія Сіті? </a:t>
            </a:r>
            <a:endParaRPr sz="3000">
              <a:solidFill>
                <a:srgbClr val="3F3F3F"/>
              </a:solidFill>
              <a:latin typeface="Arial"/>
              <a:ea typeface="Arial"/>
              <a:cs typeface="Arial"/>
              <a:sym typeface="Arial"/>
            </a:endParaRPr>
          </a:p>
          <a:p>
            <a:pPr indent="-501650" lvl="0" marL="514350" marR="0" rtl="0" algn="l">
              <a:lnSpc>
                <a:spcPct val="20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Як захиститись?</a:t>
            </a:r>
            <a:endParaRPr sz="3000">
              <a:solidFill>
                <a:srgbClr val="3F3F3F"/>
              </a:solidFill>
              <a:latin typeface="Arial"/>
              <a:ea typeface="Arial"/>
              <a:cs typeface="Arial"/>
              <a:sym typeface="Arial"/>
            </a:endParaRPr>
          </a:p>
        </p:txBody>
      </p:sp>
      <p:pic>
        <p:nvPicPr>
          <p:cNvPr id="302" name="Google Shape;302;g29758eba06d_0_101"/>
          <p:cNvPicPr preferRelativeResize="0"/>
          <p:nvPr/>
        </p:nvPicPr>
        <p:blipFill rotWithShape="1">
          <a:blip r:embed="rId3">
            <a:alphaModFix/>
          </a:blip>
          <a:srcRect b="0" l="66510" r="0" t="36094"/>
          <a:stretch/>
        </p:blipFill>
        <p:spPr>
          <a:xfrm>
            <a:off x="9294471" y="2916907"/>
            <a:ext cx="2897531" cy="3941093"/>
          </a:xfrm>
          <a:prstGeom prst="rect">
            <a:avLst/>
          </a:prstGeom>
          <a:noFill/>
          <a:ln>
            <a:noFill/>
          </a:ln>
        </p:spPr>
      </p:pic>
      <p:pic>
        <p:nvPicPr>
          <p:cNvPr id="303" name="Google Shape;303;g29758eba06d_0_101"/>
          <p:cNvPicPr preferRelativeResize="0"/>
          <p:nvPr/>
        </p:nvPicPr>
        <p:blipFill rotWithShape="1">
          <a:blip r:embed="rId4">
            <a:alphaModFix/>
          </a:blip>
          <a:srcRect b="0" l="63948" r="13142" t="73830"/>
          <a:stretch/>
        </p:blipFill>
        <p:spPr>
          <a:xfrm rot="-5400000">
            <a:off x="10647551" y="158123"/>
            <a:ext cx="1702572" cy="13863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8" name="Shape 308"/>
        <p:cNvGrpSpPr/>
        <p:nvPr/>
      </p:nvGrpSpPr>
      <p:grpSpPr>
        <a:xfrm>
          <a:off x="0" y="0"/>
          <a:ext cx="0" cy="0"/>
          <a:chOff x="0" y="0"/>
          <a:chExt cx="0" cy="0"/>
        </a:xfrm>
      </p:grpSpPr>
      <p:sp>
        <p:nvSpPr>
          <p:cNvPr id="309" name="Google Shape;309;g29758eba06d_0_41"/>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Bonus </a:t>
            </a:r>
            <a:endParaRPr sz="4800">
              <a:solidFill>
                <a:srgbClr val="1DAC7E"/>
              </a:solidFill>
              <a:latin typeface="Arial"/>
              <a:ea typeface="Arial"/>
              <a:cs typeface="Arial"/>
              <a:sym typeface="Arial"/>
            </a:endParaRPr>
          </a:p>
        </p:txBody>
      </p:sp>
      <p:pic>
        <p:nvPicPr>
          <p:cNvPr id="310" name="Google Shape;310;g29758eba06d_0_41"/>
          <p:cNvPicPr preferRelativeResize="0"/>
          <p:nvPr/>
        </p:nvPicPr>
        <p:blipFill rotWithShape="1">
          <a:blip r:embed="rId3">
            <a:alphaModFix/>
          </a:blip>
          <a:srcRect b="7135" l="0" r="51229" t="49553"/>
          <a:stretch/>
        </p:blipFill>
        <p:spPr>
          <a:xfrm>
            <a:off x="0" y="4803553"/>
            <a:ext cx="3245876" cy="2054448"/>
          </a:xfrm>
          <a:prstGeom prst="rect">
            <a:avLst/>
          </a:prstGeom>
          <a:noFill/>
          <a:ln>
            <a:noFill/>
          </a:ln>
        </p:spPr>
      </p:pic>
      <p:sp>
        <p:nvSpPr>
          <p:cNvPr id="311" name="Google Shape;311;g29758eba06d_0_41"/>
          <p:cNvSpPr txBox="1"/>
          <p:nvPr/>
        </p:nvSpPr>
        <p:spPr>
          <a:xfrm>
            <a:off x="972000" y="1765900"/>
            <a:ext cx="101238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uk-UA" sz="2000" u="none" cap="none" strike="noStrike">
                <a:solidFill>
                  <a:srgbClr val="000000"/>
                </a:solidFill>
                <a:latin typeface="Arial"/>
                <a:ea typeface="Arial"/>
                <a:cs typeface="Arial"/>
                <a:sym typeface="Arial"/>
              </a:rPr>
              <a:t>твір - </a:t>
            </a:r>
            <a:r>
              <a:rPr b="1" i="0" lang="uk-UA" sz="2000" u="none" cap="none" strike="noStrike">
                <a:solidFill>
                  <a:srgbClr val="1DAC7E"/>
                </a:solidFill>
                <a:latin typeface="Arial"/>
                <a:ea typeface="Arial"/>
                <a:cs typeface="Arial"/>
                <a:sym typeface="Arial"/>
              </a:rPr>
              <a:t>оригінальне</a:t>
            </a:r>
            <a:r>
              <a:rPr b="0" i="0" lang="uk-UA" sz="2000" u="none" cap="none" strike="noStrike">
                <a:solidFill>
                  <a:srgbClr val="000000"/>
                </a:solidFill>
                <a:latin typeface="Arial"/>
                <a:ea typeface="Arial"/>
                <a:cs typeface="Arial"/>
                <a:sym typeface="Arial"/>
              </a:rPr>
              <a:t> інтелектуальне творіння автора (співавторів)  у сфері науки, літератури, мистецтва тощо, виражене в об’єктивній формі</a:t>
            </a:r>
            <a:br>
              <a:rPr b="0" i="0" lang="uk-UA" sz="2000" u="none" cap="none" strike="noStrike">
                <a:solidFill>
                  <a:srgbClr val="000000"/>
                </a:solidFill>
                <a:latin typeface="Arial"/>
                <a:ea typeface="Arial"/>
                <a:cs typeface="Arial"/>
                <a:sym typeface="Arial"/>
              </a:rPr>
            </a:br>
            <a:br>
              <a:rPr b="0" i="0" lang="uk-UA" sz="2000" u="none" cap="none" strike="noStrike">
                <a:solidFill>
                  <a:srgbClr val="000000"/>
                </a:solidFill>
                <a:latin typeface="Arial"/>
                <a:ea typeface="Arial"/>
                <a:cs typeface="Arial"/>
                <a:sym typeface="Arial"/>
              </a:rPr>
            </a:br>
            <a:r>
              <a:rPr b="0" i="0" lang="uk-UA" sz="2000" u="none" cap="none" strike="noStrike">
                <a:solidFill>
                  <a:srgbClr val="000000"/>
                </a:solidFill>
                <a:latin typeface="Arial"/>
                <a:ea typeface="Arial"/>
                <a:cs typeface="Arial"/>
                <a:sym typeface="Arial"/>
              </a:rPr>
              <a:t>оригінальність твору - ознака (критерій), що характеризує твір як результат власної інтелектуальної творчої діяльності автора та </a:t>
            </a:r>
            <a:r>
              <a:rPr b="1" i="0" lang="uk-UA" sz="2000" u="none" cap="none" strike="noStrike">
                <a:solidFill>
                  <a:srgbClr val="1DAC7E"/>
                </a:solidFill>
                <a:latin typeface="Arial"/>
                <a:ea typeface="Arial"/>
                <a:cs typeface="Arial"/>
                <a:sym typeface="Arial"/>
              </a:rPr>
              <a:t>відображає творчі рішення</a:t>
            </a:r>
            <a:r>
              <a:rPr b="0" i="0" lang="uk-UA" sz="2000" u="none" cap="none" strike="noStrike">
                <a:solidFill>
                  <a:srgbClr val="000000"/>
                </a:solidFill>
                <a:latin typeface="Arial"/>
                <a:ea typeface="Arial"/>
                <a:cs typeface="Arial"/>
                <a:sym typeface="Arial"/>
              </a:rPr>
              <a:t>, прийняті автором під час створення твору</a:t>
            </a:r>
            <a:br>
              <a:rPr b="0" i="0" lang="uk-UA" sz="2000" u="none" cap="none" strike="noStrike">
                <a:solidFill>
                  <a:srgbClr val="000000"/>
                </a:solidFill>
                <a:latin typeface="Arial"/>
                <a:ea typeface="Arial"/>
                <a:cs typeface="Arial"/>
                <a:sym typeface="Arial"/>
              </a:rPr>
            </a:br>
            <a:br>
              <a:rPr b="0" i="0" lang="uk-UA" sz="2000" u="none" cap="none" strike="noStrike">
                <a:solidFill>
                  <a:srgbClr val="000000"/>
                </a:solidFill>
                <a:latin typeface="Arial"/>
                <a:ea typeface="Arial"/>
                <a:cs typeface="Arial"/>
                <a:sym typeface="Arial"/>
              </a:rPr>
            </a:br>
            <a:br>
              <a:rPr b="0" i="0" lang="uk-UA" sz="2000" u="none" cap="none" strike="noStrike">
                <a:solidFill>
                  <a:srgbClr val="000000"/>
                </a:solidFill>
                <a:latin typeface="Arial"/>
                <a:ea typeface="Arial"/>
                <a:cs typeface="Arial"/>
                <a:sym typeface="Arial"/>
              </a:rPr>
            </a:br>
            <a:r>
              <a:rPr b="1" i="0" lang="uk-UA" sz="2000" u="none" cap="none" strike="noStrike">
                <a:solidFill>
                  <a:srgbClr val="1DAC7E"/>
                </a:solidFill>
                <a:latin typeface="Arial"/>
                <a:ea typeface="Arial"/>
                <a:cs typeface="Arial"/>
                <a:sym typeface="Arial"/>
              </a:rPr>
              <a:t>Питання: </a:t>
            </a:r>
            <a:r>
              <a:rPr b="0" i="0" lang="uk-UA" sz="2000" u="none" cap="none" strike="noStrike">
                <a:solidFill>
                  <a:srgbClr val="3F3F3F"/>
                </a:solidFill>
                <a:latin typeface="Arial"/>
                <a:ea typeface="Arial"/>
                <a:cs typeface="Arial"/>
                <a:sym typeface="Arial"/>
              </a:rPr>
              <a:t>чи завжди написаний програмний код відображає творчі рішення автора? </a:t>
            </a:r>
            <a:br>
              <a:rPr b="0" i="0" lang="uk-UA" sz="2000" u="none" cap="none" strike="noStrike">
                <a:solidFill>
                  <a:srgbClr val="000000"/>
                </a:solidFill>
                <a:latin typeface="Arial"/>
                <a:ea typeface="Arial"/>
                <a:cs typeface="Arial"/>
                <a:sym typeface="Arial"/>
              </a:rPr>
            </a:br>
            <a:br>
              <a:rPr b="0" i="0" lang="uk-UA"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8"/>
          <p:cNvPicPr preferRelativeResize="0"/>
          <p:nvPr/>
        </p:nvPicPr>
        <p:blipFill rotWithShape="1">
          <a:blip r:embed="rId3">
            <a:alphaModFix/>
          </a:blip>
          <a:srcRect b="24577" l="43782" r="0" t="25791"/>
          <a:stretch/>
        </p:blipFill>
        <p:spPr>
          <a:xfrm>
            <a:off x="7983940" y="-18472"/>
            <a:ext cx="4208060" cy="2647994"/>
          </a:xfrm>
          <a:prstGeom prst="rect">
            <a:avLst/>
          </a:prstGeom>
          <a:noFill/>
          <a:ln>
            <a:noFill/>
          </a:ln>
        </p:spPr>
      </p:pic>
      <p:sp>
        <p:nvSpPr>
          <p:cNvPr id="318" name="Google Shape;318;p28"/>
          <p:cNvSpPr txBox="1"/>
          <p:nvPr/>
        </p:nvSpPr>
        <p:spPr>
          <a:xfrm>
            <a:off x="1262550" y="2342137"/>
            <a:ext cx="9144000" cy="18113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1DAC7E"/>
              </a:buClr>
              <a:buSzPts val="4800"/>
              <a:buFont typeface="Calibri"/>
              <a:buNone/>
            </a:pPr>
            <a:r>
              <a:rPr b="0" i="0" lang="uk-UA" sz="4800" u="none" cap="none" strike="noStrike">
                <a:solidFill>
                  <a:srgbClr val="1DAC7E"/>
                </a:solidFill>
                <a:latin typeface="Arial"/>
                <a:ea typeface="Arial"/>
                <a:cs typeface="Arial"/>
                <a:sym typeface="Arial"/>
              </a:rPr>
              <a:t>Дякую за увагу! </a:t>
            </a:r>
            <a:endParaRPr b="0" i="0" sz="4800" u="none" cap="none" strike="noStrike">
              <a:solidFill>
                <a:srgbClr val="1DAC7E"/>
              </a:solidFill>
              <a:latin typeface="Arial"/>
              <a:ea typeface="Arial"/>
              <a:cs typeface="Arial"/>
              <a:sym typeface="Arial"/>
            </a:endParaRPr>
          </a:p>
        </p:txBody>
      </p:sp>
      <p:pic>
        <p:nvPicPr>
          <p:cNvPr id="319" name="Google Shape;319;p28"/>
          <p:cNvPicPr preferRelativeResize="0"/>
          <p:nvPr/>
        </p:nvPicPr>
        <p:blipFill rotWithShape="1">
          <a:blip r:embed="rId4">
            <a:alphaModFix/>
          </a:blip>
          <a:srcRect b="8301" l="66511" r="2152" t="36094"/>
          <a:stretch/>
        </p:blipFill>
        <p:spPr>
          <a:xfrm>
            <a:off x="9480685" y="3429001"/>
            <a:ext cx="2711315"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28,765 Sand Clock Stock Photos, Pictures &amp; Royalty-Free Images - iStock" id="184" name="Google Shape;184;p5"/>
          <p:cNvPicPr preferRelativeResize="0"/>
          <p:nvPr/>
        </p:nvPicPr>
        <p:blipFill rotWithShape="1">
          <a:blip r:embed="rId3">
            <a:alphaModFix/>
          </a:blip>
          <a:srcRect b="24036" l="38607" r="0" t="0"/>
          <a:stretch/>
        </p:blipFill>
        <p:spPr>
          <a:xfrm>
            <a:off x="0" y="1648398"/>
            <a:ext cx="4210282" cy="5209602"/>
          </a:xfrm>
          <a:prstGeom prst="rect">
            <a:avLst/>
          </a:prstGeom>
          <a:noFill/>
          <a:ln>
            <a:noFill/>
          </a:ln>
        </p:spPr>
      </p:pic>
      <p:sp>
        <p:nvSpPr>
          <p:cNvPr id="185" name="Google Shape;185;p5"/>
          <p:cNvSpPr txBox="1"/>
          <p:nvPr>
            <p:ph type="ctrTitle"/>
          </p:nvPr>
        </p:nvSpPr>
        <p:spPr>
          <a:xfrm>
            <a:off x="766619" y="344345"/>
            <a:ext cx="9144000" cy="7852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Залучення IT фахівців до 2022</a:t>
            </a:r>
            <a:endParaRPr sz="4800">
              <a:solidFill>
                <a:srgbClr val="1DAC7E"/>
              </a:solidFill>
              <a:latin typeface="Arial"/>
              <a:ea typeface="Arial"/>
              <a:cs typeface="Arial"/>
              <a:sym typeface="Arial"/>
            </a:endParaRPr>
          </a:p>
        </p:txBody>
      </p:sp>
      <p:sp>
        <p:nvSpPr>
          <p:cNvPr id="186" name="Google Shape;186;p5"/>
          <p:cNvSpPr txBox="1"/>
          <p:nvPr>
            <p:ph idx="1" type="subTitle"/>
          </p:nvPr>
        </p:nvSpPr>
        <p:spPr>
          <a:xfrm>
            <a:off x="2595419" y="1648398"/>
            <a:ext cx="8590290" cy="45164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1DAC7E"/>
              </a:buClr>
              <a:buSzPts val="3200"/>
              <a:buNone/>
            </a:pPr>
            <a:r>
              <a:t/>
            </a:r>
            <a:endParaRPr sz="3200">
              <a:solidFill>
                <a:srgbClr val="3F3F3F"/>
              </a:solidFill>
              <a:latin typeface="Arial"/>
              <a:ea typeface="Arial"/>
              <a:cs typeface="Arial"/>
              <a:sym typeface="Arial"/>
            </a:endParaRPr>
          </a:p>
          <a:p>
            <a:pPr indent="0" lvl="1" marL="457200" rtl="0" algn="l">
              <a:lnSpc>
                <a:spcPct val="90000"/>
              </a:lnSpc>
              <a:spcBef>
                <a:spcPts val="500"/>
              </a:spcBef>
              <a:spcAft>
                <a:spcPts val="0"/>
              </a:spcAft>
              <a:buClr>
                <a:srgbClr val="1DAC7E"/>
              </a:buClr>
              <a:buSzPts val="5000"/>
              <a:buNone/>
            </a:pPr>
            <a:r>
              <a:rPr lang="uk-UA" sz="5000">
                <a:solidFill>
                  <a:srgbClr val="3F3F3F"/>
                </a:solidFill>
                <a:latin typeface="Arial"/>
                <a:ea typeface="Arial"/>
                <a:cs typeface="Arial"/>
                <a:sym typeface="Arial"/>
              </a:rPr>
              <a:t> Контракти з ФОП</a:t>
            </a:r>
            <a:endParaRPr sz="5000">
              <a:solidFill>
                <a:srgbClr val="3F3F3F"/>
              </a:solidFill>
              <a:latin typeface="Arial"/>
              <a:ea typeface="Arial"/>
              <a:cs typeface="Arial"/>
              <a:sym typeface="Arial"/>
            </a:endParaRPr>
          </a:p>
          <a:p>
            <a:pPr indent="0" lvl="0" marL="0" rtl="0" algn="l">
              <a:lnSpc>
                <a:spcPct val="90000"/>
              </a:lnSpc>
              <a:spcBef>
                <a:spcPts val="1000"/>
              </a:spcBef>
              <a:spcAft>
                <a:spcPts val="0"/>
              </a:spcAft>
              <a:buClr>
                <a:srgbClr val="1DAC7E"/>
              </a:buClr>
              <a:buSzPts val="3200"/>
              <a:buNone/>
            </a:pPr>
            <a:r>
              <a:t/>
            </a:r>
            <a:endParaRPr sz="3200">
              <a:solidFill>
                <a:srgbClr val="3F3F3F"/>
              </a:solidFill>
              <a:latin typeface="Arial"/>
              <a:ea typeface="Arial"/>
              <a:cs typeface="Arial"/>
              <a:sym typeface="Arial"/>
            </a:endParaRPr>
          </a:p>
          <a:p>
            <a:pPr indent="0" lvl="0" marL="0" rtl="0" algn="r">
              <a:lnSpc>
                <a:spcPct val="90000"/>
              </a:lnSpc>
              <a:spcBef>
                <a:spcPts val="1000"/>
              </a:spcBef>
              <a:spcAft>
                <a:spcPts val="0"/>
              </a:spcAft>
              <a:buClr>
                <a:srgbClr val="1DAC7E"/>
              </a:buClr>
              <a:buSzPts val="1800"/>
              <a:buNone/>
            </a:pPr>
            <a:r>
              <a:rPr lang="uk-UA" sz="1800">
                <a:solidFill>
                  <a:srgbClr val="3F3F3F"/>
                </a:solidFill>
                <a:latin typeface="Arial"/>
                <a:ea typeface="Arial"/>
                <a:cs typeface="Arial"/>
                <a:sym typeface="Arial"/>
              </a:rPr>
              <a:t>Трудові договори</a:t>
            </a:r>
            <a:endParaRPr sz="1800">
              <a:solidFill>
                <a:srgbClr val="3F3F3F"/>
              </a:solidFill>
              <a:latin typeface="Arial"/>
              <a:ea typeface="Arial"/>
              <a:cs typeface="Arial"/>
              <a:sym typeface="Arial"/>
            </a:endParaRPr>
          </a:p>
          <a:p>
            <a:pPr indent="0" lvl="0" marL="0" rtl="0" algn="r">
              <a:lnSpc>
                <a:spcPct val="90000"/>
              </a:lnSpc>
              <a:spcBef>
                <a:spcPts val="1000"/>
              </a:spcBef>
              <a:spcAft>
                <a:spcPts val="0"/>
              </a:spcAft>
              <a:buClr>
                <a:srgbClr val="1DAC7E"/>
              </a:buClr>
              <a:buSzPts val="1800"/>
              <a:buNone/>
            </a:pPr>
            <a:r>
              <a:t/>
            </a:r>
            <a:endParaRPr sz="1800">
              <a:solidFill>
                <a:srgbClr val="3F3F3F"/>
              </a:solidFill>
              <a:latin typeface="Arial"/>
              <a:ea typeface="Arial"/>
              <a:cs typeface="Arial"/>
              <a:sym typeface="Arial"/>
            </a:endParaRPr>
          </a:p>
          <a:p>
            <a:pPr indent="0" lvl="0" marL="0" rtl="0" algn="r">
              <a:lnSpc>
                <a:spcPct val="90000"/>
              </a:lnSpc>
              <a:spcBef>
                <a:spcPts val="1000"/>
              </a:spcBef>
              <a:spcAft>
                <a:spcPts val="0"/>
              </a:spcAft>
              <a:buClr>
                <a:srgbClr val="1DAC7E"/>
              </a:buClr>
              <a:buSzPts val="1800"/>
              <a:buNone/>
            </a:pPr>
            <a:r>
              <a:t/>
            </a:r>
            <a:endParaRPr sz="1800">
              <a:solidFill>
                <a:srgbClr val="3F3F3F"/>
              </a:solidFill>
              <a:latin typeface="Arial"/>
              <a:ea typeface="Arial"/>
              <a:cs typeface="Arial"/>
              <a:sym typeface="Arial"/>
            </a:endParaRPr>
          </a:p>
          <a:p>
            <a:pPr indent="0" lvl="0" marL="0" rtl="0" algn="l">
              <a:lnSpc>
                <a:spcPct val="90000"/>
              </a:lnSpc>
              <a:spcBef>
                <a:spcPts val="1000"/>
              </a:spcBef>
              <a:spcAft>
                <a:spcPts val="0"/>
              </a:spcAft>
              <a:buClr>
                <a:srgbClr val="1DAC7E"/>
              </a:buClr>
              <a:buSzPts val="1800"/>
              <a:buNone/>
            </a:pPr>
            <a:r>
              <a:rPr lang="uk-UA" sz="1000">
                <a:solidFill>
                  <a:srgbClr val="3F3F3F"/>
                </a:solidFill>
                <a:latin typeface="Arial"/>
                <a:ea typeface="Arial"/>
                <a:cs typeface="Arial"/>
                <a:sym typeface="Arial"/>
              </a:rPr>
              <a:t>Цивільно-правові контракти з фізичними особами</a:t>
            </a:r>
            <a:endParaRPr sz="1000">
              <a:solidFill>
                <a:srgbClr val="3F3F3F"/>
              </a:solidFill>
              <a:latin typeface="Arial"/>
              <a:ea typeface="Arial"/>
              <a:cs typeface="Arial"/>
              <a:sym typeface="Arial"/>
            </a:endParaRPr>
          </a:p>
        </p:txBody>
      </p:sp>
      <p:pic>
        <p:nvPicPr>
          <p:cNvPr id="187" name="Google Shape;187;p5"/>
          <p:cNvPicPr preferRelativeResize="0"/>
          <p:nvPr/>
        </p:nvPicPr>
        <p:blipFill rotWithShape="1">
          <a:blip r:embed="rId4">
            <a:alphaModFix/>
          </a:blip>
          <a:srcRect b="0" l="64763" r="12705" t="73831"/>
          <a:stretch/>
        </p:blipFill>
        <p:spPr>
          <a:xfrm>
            <a:off x="10515156" y="5455941"/>
            <a:ext cx="1674623" cy="1386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98ae332c2d_0_185"/>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Зміни з часом</a:t>
            </a:r>
            <a:endParaRPr sz="4800">
              <a:solidFill>
                <a:srgbClr val="1DAC7E"/>
              </a:solidFill>
              <a:latin typeface="Arial"/>
              <a:ea typeface="Arial"/>
              <a:cs typeface="Arial"/>
              <a:sym typeface="Arial"/>
            </a:endParaRPr>
          </a:p>
        </p:txBody>
      </p:sp>
      <p:sp>
        <p:nvSpPr>
          <p:cNvPr id="194" name="Google Shape;194;g298ae332c2d_0_185"/>
          <p:cNvSpPr txBox="1"/>
          <p:nvPr>
            <p:ph idx="1" type="subTitle"/>
          </p:nvPr>
        </p:nvSpPr>
        <p:spPr>
          <a:xfrm>
            <a:off x="766619" y="1632666"/>
            <a:ext cx="8590200" cy="1306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DAC7E"/>
              </a:buClr>
              <a:buSzPts val="3200"/>
              <a:buNone/>
            </a:pPr>
            <a:r>
              <a:rPr lang="uk-UA" sz="3200">
                <a:solidFill>
                  <a:srgbClr val="3F3F3F"/>
                </a:solidFill>
                <a:latin typeface="Arial"/>
                <a:ea typeface="Arial"/>
                <a:cs typeface="Arial"/>
                <a:sym typeface="Arial"/>
              </a:rPr>
              <a:t>Що тепер?</a:t>
            </a:r>
            <a:endParaRPr sz="3200">
              <a:solidFill>
                <a:srgbClr val="3F3F3F"/>
              </a:solidFill>
              <a:latin typeface="Arial"/>
              <a:ea typeface="Arial"/>
              <a:cs typeface="Arial"/>
              <a:sym typeface="Arial"/>
            </a:endParaRPr>
          </a:p>
          <a:p>
            <a:pPr indent="0" lvl="0" marL="0" rtl="0" algn="l">
              <a:lnSpc>
                <a:spcPct val="90000"/>
              </a:lnSpc>
              <a:spcBef>
                <a:spcPts val="1000"/>
              </a:spcBef>
              <a:spcAft>
                <a:spcPts val="0"/>
              </a:spcAft>
              <a:buClr>
                <a:srgbClr val="1DAC7E"/>
              </a:buClr>
              <a:buSzPts val="3200"/>
              <a:buNone/>
            </a:pPr>
            <a:r>
              <a:t/>
            </a:r>
            <a:endParaRPr sz="3200">
              <a:solidFill>
                <a:srgbClr val="3F3F3F"/>
              </a:solidFill>
              <a:latin typeface="Arial"/>
              <a:ea typeface="Arial"/>
              <a:cs typeface="Arial"/>
              <a:sym typeface="Arial"/>
            </a:endParaRPr>
          </a:p>
        </p:txBody>
      </p:sp>
      <p:pic>
        <p:nvPicPr>
          <p:cNvPr id="195" name="Google Shape;195;g298ae332c2d_0_185"/>
          <p:cNvPicPr preferRelativeResize="0"/>
          <p:nvPr/>
        </p:nvPicPr>
        <p:blipFill rotWithShape="1">
          <a:blip r:embed="rId3">
            <a:alphaModFix/>
          </a:blip>
          <a:srcRect b="0" l="64764" r="12702" t="73830"/>
          <a:stretch/>
        </p:blipFill>
        <p:spPr>
          <a:xfrm>
            <a:off x="10515156" y="5455941"/>
            <a:ext cx="1674621" cy="1386326"/>
          </a:xfrm>
          <a:prstGeom prst="rect">
            <a:avLst/>
          </a:prstGeom>
          <a:noFill/>
          <a:ln>
            <a:noFill/>
          </a:ln>
        </p:spPr>
      </p:pic>
      <p:sp>
        <p:nvSpPr>
          <p:cNvPr id="196" name="Google Shape;196;g298ae332c2d_0_185"/>
          <p:cNvSpPr txBox="1"/>
          <p:nvPr/>
        </p:nvSpPr>
        <p:spPr>
          <a:xfrm>
            <a:off x="1344152" y="2848434"/>
            <a:ext cx="4751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uk-UA" sz="4400" u="none" cap="none" strike="noStrike">
                <a:solidFill>
                  <a:srgbClr val="3F3F3F"/>
                </a:solidFill>
                <a:latin typeface="Arial"/>
                <a:ea typeface="Arial"/>
                <a:cs typeface="Arial"/>
                <a:sym typeface="Arial"/>
              </a:rPr>
              <a:t>Контракти з ФОП </a:t>
            </a:r>
            <a:endParaRPr b="0" i="0" sz="1400" u="none" cap="none" strike="noStrike">
              <a:solidFill>
                <a:srgbClr val="000000"/>
              </a:solidFill>
              <a:latin typeface="Arial"/>
              <a:ea typeface="Arial"/>
              <a:cs typeface="Arial"/>
              <a:sym typeface="Arial"/>
            </a:endParaRPr>
          </a:p>
        </p:txBody>
      </p:sp>
      <p:sp>
        <p:nvSpPr>
          <p:cNvPr id="197" name="Google Shape;197;g298ae332c2d_0_185"/>
          <p:cNvSpPr txBox="1"/>
          <p:nvPr/>
        </p:nvSpPr>
        <p:spPr>
          <a:xfrm>
            <a:off x="3245875" y="5080616"/>
            <a:ext cx="4310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uk-UA" sz="3600" u="none" cap="none" strike="noStrike">
                <a:solidFill>
                  <a:srgbClr val="3F3F3F"/>
                </a:solidFill>
                <a:latin typeface="Arial"/>
                <a:ea typeface="Arial"/>
                <a:cs typeface="Arial"/>
                <a:sym typeface="Arial"/>
              </a:rPr>
              <a:t>Гіг-контракти</a:t>
            </a:r>
            <a:endParaRPr b="0" i="0" sz="1400" u="none" cap="none" strike="noStrike">
              <a:solidFill>
                <a:srgbClr val="000000"/>
              </a:solidFill>
              <a:latin typeface="Arial"/>
              <a:ea typeface="Arial"/>
              <a:cs typeface="Arial"/>
              <a:sym typeface="Arial"/>
            </a:endParaRPr>
          </a:p>
        </p:txBody>
      </p:sp>
      <p:sp>
        <p:nvSpPr>
          <p:cNvPr id="198" name="Google Shape;198;g298ae332c2d_0_185"/>
          <p:cNvSpPr txBox="1"/>
          <p:nvPr/>
        </p:nvSpPr>
        <p:spPr>
          <a:xfrm>
            <a:off x="7201524" y="4197950"/>
            <a:ext cx="4691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uk-UA" sz="4000" u="none" cap="none" strike="noStrike">
                <a:solidFill>
                  <a:srgbClr val="3F3F3F"/>
                </a:solidFill>
                <a:latin typeface="Arial"/>
                <a:ea typeface="Arial"/>
                <a:cs typeface="Arial"/>
                <a:sym typeface="Arial"/>
              </a:rPr>
              <a:t>Трудові контракти</a:t>
            </a:r>
            <a:endParaRPr b="0" i="0" sz="1400" u="none" cap="none" strike="noStrike">
              <a:solidFill>
                <a:srgbClr val="000000"/>
              </a:solidFill>
              <a:latin typeface="Arial"/>
              <a:ea typeface="Arial"/>
              <a:cs typeface="Arial"/>
              <a:sym typeface="Arial"/>
            </a:endParaRPr>
          </a:p>
        </p:txBody>
      </p:sp>
      <p:sp>
        <p:nvSpPr>
          <p:cNvPr id="199" name="Google Shape;199;g298ae332c2d_0_185"/>
          <p:cNvSpPr txBox="1"/>
          <p:nvPr/>
        </p:nvSpPr>
        <p:spPr>
          <a:xfrm>
            <a:off x="6672352" y="3319591"/>
            <a:ext cx="4310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uk-UA" sz="1800" u="none" cap="none" strike="noStrike">
                <a:solidFill>
                  <a:srgbClr val="3F3F3F"/>
                </a:solidFill>
                <a:latin typeface="Arial"/>
                <a:ea typeface="Arial"/>
                <a:cs typeface="Arial"/>
                <a:sym typeface="Arial"/>
              </a:rPr>
              <a:t>Трудові договори</a:t>
            </a:r>
            <a:endParaRPr b="0" i="0" sz="1400" u="none" cap="none" strike="noStrike">
              <a:solidFill>
                <a:srgbClr val="000000"/>
              </a:solidFill>
              <a:latin typeface="Arial"/>
              <a:ea typeface="Arial"/>
              <a:cs typeface="Arial"/>
              <a:sym typeface="Arial"/>
            </a:endParaRPr>
          </a:p>
        </p:txBody>
      </p:sp>
      <p:pic>
        <p:nvPicPr>
          <p:cNvPr descr="Дія Сіті - Рада передбачила спецрежим оподаткування резидентів проєкту »  Слово і Діло" id="200" name="Google Shape;200;g298ae332c2d_0_185"/>
          <p:cNvPicPr preferRelativeResize="0"/>
          <p:nvPr/>
        </p:nvPicPr>
        <p:blipFill rotWithShape="1">
          <a:blip r:embed="rId4">
            <a:alphaModFix/>
          </a:blip>
          <a:srcRect b="0" l="0" r="25148" t="45405"/>
          <a:stretch/>
        </p:blipFill>
        <p:spPr>
          <a:xfrm>
            <a:off x="5338619" y="-1"/>
            <a:ext cx="6853381" cy="2810570"/>
          </a:xfrm>
          <a:prstGeom prst="rect">
            <a:avLst/>
          </a:prstGeom>
          <a:noFill/>
          <a:ln>
            <a:noFill/>
          </a:ln>
        </p:spPr>
      </p:pic>
      <p:pic>
        <p:nvPicPr>
          <p:cNvPr id="201" name="Google Shape;201;g298ae332c2d_0_185"/>
          <p:cNvPicPr preferRelativeResize="0"/>
          <p:nvPr/>
        </p:nvPicPr>
        <p:blipFill rotWithShape="1">
          <a:blip r:embed="rId5">
            <a:alphaModFix/>
          </a:blip>
          <a:srcRect b="0" l="0" r="51229" t="49551"/>
          <a:stretch/>
        </p:blipFill>
        <p:spPr>
          <a:xfrm>
            <a:off x="0" y="4464885"/>
            <a:ext cx="3245876" cy="2393116"/>
          </a:xfrm>
          <a:prstGeom prst="rect">
            <a:avLst/>
          </a:prstGeom>
          <a:noFill/>
          <a:ln>
            <a:noFill/>
          </a:ln>
        </p:spPr>
      </p:pic>
      <p:sp>
        <p:nvSpPr>
          <p:cNvPr id="202" name="Google Shape;202;g298ae332c2d_0_185"/>
          <p:cNvSpPr txBox="1"/>
          <p:nvPr/>
        </p:nvSpPr>
        <p:spPr>
          <a:xfrm>
            <a:off x="7201527" y="2393416"/>
            <a:ext cx="4310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000"/>
              </a:spcBef>
              <a:spcAft>
                <a:spcPts val="0"/>
              </a:spcAft>
              <a:buClr>
                <a:srgbClr val="1DAC7E"/>
              </a:buClr>
              <a:buSzPts val="1800"/>
              <a:buFont typeface="Arial"/>
              <a:buNone/>
            </a:pPr>
            <a:r>
              <a:rPr b="0" i="0" lang="uk-UA" sz="1000" u="none" cap="none" strike="noStrike">
                <a:solidFill>
                  <a:srgbClr val="3F3F3F"/>
                </a:solidFill>
                <a:latin typeface="Arial"/>
                <a:ea typeface="Arial"/>
                <a:cs typeface="Arial"/>
                <a:sym typeface="Arial"/>
              </a:rPr>
              <a:t>Цивільно-правові контракти з фізичними особами</a:t>
            </a:r>
            <a:endParaRPr b="0" i="0" sz="1600" u="none" cap="none" strike="noStrike">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
          <p:cNvSpPr txBox="1"/>
          <p:nvPr>
            <p:ph type="ctrTitle"/>
          </p:nvPr>
        </p:nvSpPr>
        <p:spPr>
          <a:xfrm>
            <a:off x="606575" y="344350"/>
            <a:ext cx="11233500" cy="785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DAC7E"/>
              </a:buClr>
              <a:buSzPts val="4320"/>
              <a:buFont typeface="Calibri"/>
              <a:buNone/>
            </a:pPr>
            <a:r>
              <a:rPr lang="uk-UA" sz="4120">
                <a:solidFill>
                  <a:srgbClr val="1DAC7E"/>
                </a:solidFill>
                <a:latin typeface="Arial"/>
                <a:ea typeface="Arial"/>
                <a:cs typeface="Arial"/>
                <a:sym typeface="Arial"/>
              </a:rPr>
              <a:t>Основні риси структури сервісної IT компанії</a:t>
            </a:r>
            <a:endParaRPr sz="5200">
              <a:latin typeface="Arial"/>
              <a:ea typeface="Arial"/>
              <a:cs typeface="Arial"/>
              <a:sym typeface="Arial"/>
            </a:endParaRPr>
          </a:p>
        </p:txBody>
      </p:sp>
      <p:pic>
        <p:nvPicPr>
          <p:cNvPr id="209" name="Google Shape;209;p2"/>
          <p:cNvPicPr preferRelativeResize="0"/>
          <p:nvPr/>
        </p:nvPicPr>
        <p:blipFill rotWithShape="1">
          <a:blip r:embed="rId3">
            <a:alphaModFix/>
          </a:blip>
          <a:srcRect b="0" l="0" r="0" t="0"/>
          <a:stretch/>
        </p:blipFill>
        <p:spPr>
          <a:xfrm>
            <a:off x="1617038" y="1309225"/>
            <a:ext cx="8957937" cy="5423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9758eba06d_0_28"/>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Про що вас спитає клієнт</a:t>
            </a:r>
            <a:endParaRPr sz="4800">
              <a:solidFill>
                <a:srgbClr val="1DAC7E"/>
              </a:solidFill>
              <a:latin typeface="Arial"/>
              <a:ea typeface="Arial"/>
              <a:cs typeface="Arial"/>
              <a:sym typeface="Arial"/>
            </a:endParaRPr>
          </a:p>
        </p:txBody>
      </p:sp>
      <p:sp>
        <p:nvSpPr>
          <p:cNvPr id="216" name="Google Shape;216;g29758eba06d_0_28"/>
          <p:cNvSpPr txBox="1"/>
          <p:nvPr>
            <p:ph idx="1" type="subTitle"/>
          </p:nvPr>
        </p:nvSpPr>
        <p:spPr>
          <a:xfrm>
            <a:off x="766618" y="1648398"/>
            <a:ext cx="8179500" cy="4687200"/>
          </a:xfrm>
          <a:prstGeom prst="rect">
            <a:avLst/>
          </a:prstGeom>
          <a:noFill/>
          <a:ln>
            <a:noFill/>
          </a:ln>
        </p:spPr>
        <p:txBody>
          <a:bodyPr anchorCtr="0" anchor="t" bIns="45700" lIns="91425" spcFirstLastPara="1" rIns="91425" wrap="square" tIns="45700">
            <a:normAutofit/>
          </a:bodyPr>
          <a:lstStyle/>
          <a:p>
            <a:pPr indent="-501650" lvl="0" marL="514350" rtl="0" algn="l">
              <a:lnSpc>
                <a:spcPct val="12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Чи це законно? </a:t>
            </a:r>
            <a:endParaRPr sz="3000">
              <a:solidFill>
                <a:srgbClr val="3F3F3F"/>
              </a:solidFill>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Як щодо  deemed employment? </a:t>
            </a:r>
            <a:endParaRPr sz="3000">
              <a:solidFill>
                <a:srgbClr val="3F3F3F"/>
              </a:solidFill>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a:t>
            </a:r>
            <a:endParaRPr sz="3000">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1DAC7E"/>
                </a:solidFill>
                <a:latin typeface="Arial"/>
                <a:ea typeface="Arial"/>
                <a:cs typeface="Arial"/>
                <a:sym typeface="Arial"/>
              </a:rPr>
              <a:t>Чи немає проблем з переходом всіх прав від кінцевого розробника до клієнта?</a:t>
            </a:r>
            <a:endParaRPr sz="3000">
              <a:solidFill>
                <a:srgbClr val="1DAC7E"/>
              </a:solidFill>
              <a:latin typeface="Arial"/>
              <a:ea typeface="Arial"/>
              <a:cs typeface="Arial"/>
              <a:sym typeface="Arial"/>
            </a:endParaRPr>
          </a:p>
        </p:txBody>
      </p:sp>
      <p:pic>
        <p:nvPicPr>
          <p:cNvPr id="217" name="Google Shape;217;g29758eba06d_0_28"/>
          <p:cNvPicPr preferRelativeResize="0"/>
          <p:nvPr/>
        </p:nvPicPr>
        <p:blipFill rotWithShape="1">
          <a:blip r:embed="rId3">
            <a:alphaModFix/>
          </a:blip>
          <a:srcRect b="0" l="66510" r="0" t="36094"/>
          <a:stretch/>
        </p:blipFill>
        <p:spPr>
          <a:xfrm flipH="1" rot="10800000">
            <a:off x="9294471" y="0"/>
            <a:ext cx="2897531" cy="3941093"/>
          </a:xfrm>
          <a:prstGeom prst="rect">
            <a:avLst/>
          </a:prstGeom>
          <a:noFill/>
          <a:ln>
            <a:noFill/>
          </a:ln>
        </p:spPr>
      </p:pic>
      <p:pic>
        <p:nvPicPr>
          <p:cNvPr id="218" name="Google Shape;218;g29758eba06d_0_28"/>
          <p:cNvPicPr preferRelativeResize="0"/>
          <p:nvPr/>
        </p:nvPicPr>
        <p:blipFill rotWithShape="1">
          <a:blip r:embed="rId4">
            <a:alphaModFix/>
          </a:blip>
          <a:srcRect b="0" l="64764" r="12702" t="73830"/>
          <a:stretch/>
        </p:blipFill>
        <p:spPr>
          <a:xfrm>
            <a:off x="10515156" y="5455941"/>
            <a:ext cx="1674621" cy="1386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9758eba06d_0_2"/>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Як клієнт уявляє перехід ІP</a:t>
            </a:r>
            <a:endParaRPr sz="4800">
              <a:solidFill>
                <a:srgbClr val="1DAC7E"/>
              </a:solidFill>
              <a:latin typeface="Arial"/>
              <a:ea typeface="Arial"/>
              <a:cs typeface="Arial"/>
              <a:sym typeface="Arial"/>
            </a:endParaRPr>
          </a:p>
        </p:txBody>
      </p:sp>
      <p:pic>
        <p:nvPicPr>
          <p:cNvPr id="225" name="Google Shape;225;g29758eba06d_0_2"/>
          <p:cNvPicPr preferRelativeResize="0"/>
          <p:nvPr/>
        </p:nvPicPr>
        <p:blipFill rotWithShape="1">
          <a:blip r:embed="rId3">
            <a:alphaModFix/>
          </a:blip>
          <a:srcRect b="0" l="64764" r="12702" t="73830"/>
          <a:stretch/>
        </p:blipFill>
        <p:spPr>
          <a:xfrm>
            <a:off x="10515156" y="5455941"/>
            <a:ext cx="1674621" cy="1386326"/>
          </a:xfrm>
          <a:prstGeom prst="rect">
            <a:avLst/>
          </a:prstGeom>
          <a:noFill/>
          <a:ln>
            <a:noFill/>
          </a:ln>
        </p:spPr>
      </p:pic>
      <p:pic>
        <p:nvPicPr>
          <p:cNvPr id="226" name="Google Shape;226;g29758eba06d_0_2"/>
          <p:cNvPicPr preferRelativeResize="0"/>
          <p:nvPr/>
        </p:nvPicPr>
        <p:blipFill rotWithShape="1">
          <a:blip r:embed="rId4">
            <a:alphaModFix/>
          </a:blip>
          <a:srcRect b="0" l="0" r="51229" t="49551"/>
          <a:stretch/>
        </p:blipFill>
        <p:spPr>
          <a:xfrm>
            <a:off x="0" y="5231685"/>
            <a:ext cx="3245876" cy="2393116"/>
          </a:xfrm>
          <a:prstGeom prst="rect">
            <a:avLst/>
          </a:prstGeom>
          <a:noFill/>
          <a:ln>
            <a:noFill/>
          </a:ln>
        </p:spPr>
      </p:pic>
      <p:sp>
        <p:nvSpPr>
          <p:cNvPr id="227" name="Google Shape;227;g29758eba06d_0_2"/>
          <p:cNvSpPr txBox="1"/>
          <p:nvPr/>
        </p:nvSpPr>
        <p:spPr>
          <a:xfrm>
            <a:off x="766625" y="1434150"/>
            <a:ext cx="11266500" cy="4386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900"/>
              <a:buFont typeface="Arial"/>
              <a:buNone/>
            </a:pPr>
            <a:r>
              <a:rPr b="0" i="0" lang="uk-UA" sz="2000" u="none" cap="none" strike="noStrike">
                <a:solidFill>
                  <a:srgbClr val="3F3F3F"/>
                </a:solidFill>
                <a:latin typeface="Arial"/>
                <a:ea typeface="Arial"/>
                <a:cs typeface="Arial"/>
                <a:sym typeface="Arial"/>
              </a:rPr>
              <a:t>All developments, software, documentation, designs, modifications, bug fixes, workarounds, upgrades, services or other work-product developed or performed by Provider or any of the Personnel in connection with the Services or otherwise in connection with the performance of this Agreement, whether jointly with Client or solely by Provider or the Personnel (the “Work”), shall be considered </a:t>
            </a:r>
            <a:r>
              <a:rPr b="1" i="0" lang="uk-UA" sz="2000" u="none" cap="none" strike="noStrike">
                <a:solidFill>
                  <a:srgbClr val="1DAC7E"/>
                </a:solidFill>
                <a:latin typeface="Arial"/>
                <a:ea typeface="Arial"/>
                <a:cs typeface="Arial"/>
                <a:sym typeface="Arial"/>
              </a:rPr>
              <a:t>“works made for hire” and all intellectual and industrial property rights,[...] shall belong exclusively to Client as of Work creation</a:t>
            </a:r>
            <a:r>
              <a:rPr b="0" i="0" lang="uk-UA" sz="2000" u="none" cap="none" strike="noStrike">
                <a:solidFill>
                  <a:srgbClr val="3F3F3F"/>
                </a:solidFill>
                <a:latin typeface="Arial"/>
                <a:ea typeface="Arial"/>
                <a:cs typeface="Arial"/>
                <a:sym typeface="Arial"/>
              </a:rPr>
              <a:t>.  Provider hereby assigns (and shall assure that each of the Personnel assigns) to Client all proprietary information related to the Work and all rights of ownership in such Work and all derivative works thereof, and all intellectual and industrial property rights therein, including without limitation all rights, if any, under any applicable patent, copyright, trademark, trade secret and other applicable law.  Provider undertakes to give Client and any person designated by Client all assistance reasonably required to protect and perfect such rights.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9758eba06d_0_19"/>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Як клієнт уявляє перехід ІP</a:t>
            </a:r>
            <a:endParaRPr sz="4800">
              <a:solidFill>
                <a:srgbClr val="1DAC7E"/>
              </a:solidFill>
              <a:latin typeface="Arial"/>
              <a:ea typeface="Arial"/>
              <a:cs typeface="Arial"/>
              <a:sym typeface="Arial"/>
            </a:endParaRPr>
          </a:p>
        </p:txBody>
      </p:sp>
      <p:pic>
        <p:nvPicPr>
          <p:cNvPr id="234" name="Google Shape;234;g29758eba06d_0_19"/>
          <p:cNvPicPr preferRelativeResize="0"/>
          <p:nvPr/>
        </p:nvPicPr>
        <p:blipFill rotWithShape="1">
          <a:blip r:embed="rId3">
            <a:alphaModFix/>
          </a:blip>
          <a:srcRect b="0" l="64764" r="12702" t="73830"/>
          <a:stretch/>
        </p:blipFill>
        <p:spPr>
          <a:xfrm>
            <a:off x="10515156" y="5455941"/>
            <a:ext cx="1674621" cy="1386326"/>
          </a:xfrm>
          <a:prstGeom prst="rect">
            <a:avLst/>
          </a:prstGeom>
          <a:noFill/>
          <a:ln>
            <a:noFill/>
          </a:ln>
        </p:spPr>
      </p:pic>
      <p:pic>
        <p:nvPicPr>
          <p:cNvPr id="235" name="Google Shape;235;g29758eba06d_0_19"/>
          <p:cNvPicPr preferRelativeResize="0"/>
          <p:nvPr/>
        </p:nvPicPr>
        <p:blipFill rotWithShape="1">
          <a:blip r:embed="rId4">
            <a:alphaModFix/>
          </a:blip>
          <a:srcRect b="0" l="0" r="51229" t="49551"/>
          <a:stretch/>
        </p:blipFill>
        <p:spPr>
          <a:xfrm>
            <a:off x="0" y="5231685"/>
            <a:ext cx="3245876" cy="2393116"/>
          </a:xfrm>
          <a:prstGeom prst="rect">
            <a:avLst/>
          </a:prstGeom>
          <a:noFill/>
          <a:ln>
            <a:noFill/>
          </a:ln>
        </p:spPr>
      </p:pic>
      <p:sp>
        <p:nvSpPr>
          <p:cNvPr id="236" name="Google Shape;236;g29758eba06d_0_19"/>
          <p:cNvSpPr txBox="1"/>
          <p:nvPr/>
        </p:nvSpPr>
        <p:spPr>
          <a:xfrm>
            <a:off x="766625" y="1434150"/>
            <a:ext cx="11266500" cy="4032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900"/>
              <a:buFont typeface="Arial"/>
              <a:buNone/>
            </a:pPr>
            <a:r>
              <a:rPr b="0" i="0" lang="uk-UA" sz="2000" u="none" cap="none" strike="noStrike">
                <a:solidFill>
                  <a:srgbClr val="3F3F3F"/>
                </a:solidFill>
                <a:latin typeface="Arial"/>
                <a:ea typeface="Arial"/>
                <a:cs typeface="Arial"/>
                <a:sym typeface="Arial"/>
              </a:rPr>
              <a:t>Title to Client Work Product will pass to Client </a:t>
            </a:r>
            <a:r>
              <a:rPr b="1" i="0" lang="uk-UA" sz="2000" u="none" cap="none" strike="noStrike">
                <a:solidFill>
                  <a:srgbClr val="1DAC7E"/>
                </a:solidFill>
                <a:latin typeface="Arial"/>
                <a:ea typeface="Arial"/>
                <a:cs typeface="Arial"/>
                <a:sym typeface="Arial"/>
              </a:rPr>
              <a:t>upon creation</a:t>
            </a:r>
            <a:r>
              <a:rPr b="0" i="0" lang="uk-UA" sz="2000" u="none" cap="none" strike="noStrike">
                <a:solidFill>
                  <a:srgbClr val="3F3F3F"/>
                </a:solidFill>
                <a:latin typeface="Arial"/>
                <a:ea typeface="Arial"/>
                <a:cs typeface="Arial"/>
                <a:sym typeface="Arial"/>
              </a:rPr>
              <a:t>. Each Client Work Product is                     a </a:t>
            </a:r>
            <a:r>
              <a:rPr b="1" i="0" lang="uk-UA" sz="2000" u="none" cap="none" strike="noStrike">
                <a:solidFill>
                  <a:srgbClr val="1DAC7E"/>
                </a:solidFill>
                <a:latin typeface="Arial"/>
                <a:ea typeface="Arial"/>
                <a:cs typeface="Arial"/>
                <a:sym typeface="Arial"/>
              </a:rPr>
              <a:t>work for hire</a:t>
            </a:r>
            <a:r>
              <a:rPr b="0" i="0" lang="uk-UA" sz="2000" u="none" cap="none" strike="noStrike">
                <a:solidFill>
                  <a:srgbClr val="3F3F3F"/>
                </a:solidFill>
                <a:latin typeface="Arial"/>
                <a:ea typeface="Arial"/>
                <a:cs typeface="Arial"/>
                <a:sym typeface="Arial"/>
              </a:rPr>
              <a:t> and shall be solely owned by Client, and to the extent that Developer or any of its personnel own any rights in the Client Work Product, Developer hereby assigns (or will procure assignment of) all right, title and interest in the Client Work Product to Client.  Developer hereby irrevocably </a:t>
            </a:r>
            <a:r>
              <a:rPr b="1" i="0" lang="uk-UA" sz="2000" u="none" cap="none" strike="noStrike">
                <a:solidFill>
                  <a:srgbClr val="1DAC7E"/>
                </a:solidFill>
                <a:latin typeface="Arial"/>
                <a:ea typeface="Arial"/>
                <a:cs typeface="Arial"/>
                <a:sym typeface="Arial"/>
              </a:rPr>
              <a:t>waives all claims to any right, moral rights, compensation </a:t>
            </a:r>
            <a:r>
              <a:rPr b="0" i="0" lang="uk-UA" sz="2000" u="none" cap="none" strike="noStrike">
                <a:solidFill>
                  <a:srgbClr val="3F3F3F"/>
                </a:solidFill>
                <a:latin typeface="Arial"/>
                <a:ea typeface="Arial"/>
                <a:cs typeface="Arial"/>
                <a:sym typeface="Arial"/>
              </a:rPr>
              <a:t>(other than the fees specified herein and in an SOW), royalties or reward or similar rights in respect of any Client Work Product. Developer shall procure from any person or entity retained by Developer to provide the services under the applicable SOW on its behalf to Client, a personal undertaking ensuring the transfer and perfection of Client's rights in any Client Work Product as contemplated by this Section.</a:t>
            </a:r>
            <a:endParaRPr b="0" i="0" sz="2000" u="none" cap="none" strike="noStrike">
              <a:solidFill>
                <a:srgbClr val="3F3F3F"/>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900"/>
              <a:buFont typeface="Arial"/>
              <a:buNone/>
            </a:pPr>
            <a:r>
              <a:t/>
            </a:r>
            <a:endParaRPr b="0" i="0" sz="2000" u="none" cap="none" strike="noStrike">
              <a:solidFill>
                <a:srgbClr val="3F3F3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9758eba06d_0_72"/>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“Тонкі місця” IP в розробці ПО </a:t>
            </a:r>
            <a:endParaRPr sz="4800">
              <a:solidFill>
                <a:srgbClr val="1DAC7E"/>
              </a:solidFill>
              <a:latin typeface="Arial"/>
              <a:ea typeface="Arial"/>
              <a:cs typeface="Arial"/>
              <a:sym typeface="Arial"/>
            </a:endParaRPr>
          </a:p>
        </p:txBody>
      </p:sp>
      <p:sp>
        <p:nvSpPr>
          <p:cNvPr id="243" name="Google Shape;243;g29758eba06d_0_72"/>
          <p:cNvSpPr txBox="1"/>
          <p:nvPr>
            <p:ph idx="1" type="subTitle"/>
          </p:nvPr>
        </p:nvSpPr>
        <p:spPr>
          <a:xfrm>
            <a:off x="766618" y="1648398"/>
            <a:ext cx="8179500" cy="4687200"/>
          </a:xfrm>
          <a:prstGeom prst="rect">
            <a:avLst/>
          </a:prstGeom>
          <a:noFill/>
          <a:ln>
            <a:noFill/>
          </a:ln>
        </p:spPr>
        <p:txBody>
          <a:bodyPr anchorCtr="0" anchor="t" bIns="45700" lIns="91425" spcFirstLastPara="1" rIns="91425" wrap="square" tIns="45700">
            <a:normAutofit/>
          </a:bodyPr>
          <a:lstStyle/>
          <a:p>
            <a:pPr indent="-501650" lvl="0" marL="514350" rtl="0" algn="l">
              <a:lnSpc>
                <a:spcPct val="120000"/>
              </a:lnSpc>
              <a:spcBef>
                <a:spcPts val="0"/>
              </a:spcBef>
              <a:spcAft>
                <a:spcPts val="0"/>
              </a:spcAft>
              <a:buClr>
                <a:srgbClr val="1DAC7E"/>
              </a:buClr>
              <a:buSzPts val="3000"/>
              <a:buAutoNum type="arabicPeriod"/>
            </a:pPr>
            <a:r>
              <a:rPr lang="uk-UA" sz="3000">
                <a:solidFill>
                  <a:srgbClr val="3F3F3F"/>
                </a:solidFill>
                <a:latin typeface="Arial"/>
                <a:ea typeface="Arial"/>
                <a:cs typeface="Arial"/>
                <a:sym typeface="Arial"/>
              </a:rPr>
              <a:t>Момент переходу майнових прав</a:t>
            </a:r>
            <a:endParaRPr sz="3000">
              <a:solidFill>
                <a:srgbClr val="3F3F3F"/>
              </a:solidFill>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Проблема ідентифікації об’єктів </a:t>
            </a:r>
            <a:endParaRPr sz="3000">
              <a:solidFill>
                <a:srgbClr val="3F3F3F"/>
              </a:solidFill>
              <a:latin typeface="Arial"/>
              <a:ea typeface="Arial"/>
              <a:cs typeface="Arial"/>
              <a:sym typeface="Arial"/>
            </a:endParaRPr>
          </a:p>
          <a:p>
            <a:pPr indent="-501650" lvl="0" marL="514350" rtl="0" algn="l">
              <a:lnSpc>
                <a:spcPct val="120000"/>
              </a:lnSpc>
              <a:spcBef>
                <a:spcPts val="1000"/>
              </a:spcBef>
              <a:spcAft>
                <a:spcPts val="0"/>
              </a:spcAft>
              <a:buClr>
                <a:srgbClr val="1DAC7E"/>
              </a:buClr>
              <a:buSzPts val="3000"/>
              <a:buAutoNum type="arabicPeriod"/>
            </a:pPr>
            <a:r>
              <a:rPr lang="uk-UA" sz="3000">
                <a:solidFill>
                  <a:srgbClr val="3F3F3F"/>
                </a:solidFill>
                <a:latin typeface="Arial"/>
                <a:ea typeface="Arial"/>
                <a:cs typeface="Arial"/>
                <a:sym typeface="Arial"/>
              </a:rPr>
              <a:t>Особисті немайнові права авторів </a:t>
            </a:r>
            <a:endParaRPr sz="3000">
              <a:solidFill>
                <a:srgbClr val="3F3F3F"/>
              </a:solidFill>
              <a:latin typeface="Arial"/>
              <a:ea typeface="Arial"/>
              <a:cs typeface="Arial"/>
              <a:sym typeface="Arial"/>
            </a:endParaRPr>
          </a:p>
        </p:txBody>
      </p:sp>
      <p:pic>
        <p:nvPicPr>
          <p:cNvPr id="244" name="Google Shape;244;g29758eba06d_0_72"/>
          <p:cNvPicPr preferRelativeResize="0"/>
          <p:nvPr/>
        </p:nvPicPr>
        <p:blipFill rotWithShape="1">
          <a:blip r:embed="rId3">
            <a:alphaModFix/>
          </a:blip>
          <a:srcRect b="0" l="66510" r="0" t="36094"/>
          <a:stretch/>
        </p:blipFill>
        <p:spPr>
          <a:xfrm flipH="1" rot="10800000">
            <a:off x="9294471" y="0"/>
            <a:ext cx="2897531" cy="3941093"/>
          </a:xfrm>
          <a:prstGeom prst="rect">
            <a:avLst/>
          </a:prstGeom>
          <a:noFill/>
          <a:ln>
            <a:noFill/>
          </a:ln>
        </p:spPr>
      </p:pic>
      <p:pic>
        <p:nvPicPr>
          <p:cNvPr id="245" name="Google Shape;245;g29758eba06d_0_72"/>
          <p:cNvPicPr preferRelativeResize="0"/>
          <p:nvPr/>
        </p:nvPicPr>
        <p:blipFill rotWithShape="1">
          <a:blip r:embed="rId4">
            <a:alphaModFix/>
          </a:blip>
          <a:srcRect b="0" l="64764" r="12702" t="73830"/>
          <a:stretch/>
        </p:blipFill>
        <p:spPr>
          <a:xfrm>
            <a:off x="10515156" y="5455941"/>
            <a:ext cx="1674621" cy="1386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9758eba06d_0_64"/>
          <p:cNvSpPr txBox="1"/>
          <p:nvPr>
            <p:ph type="ctrTitle"/>
          </p:nvPr>
        </p:nvSpPr>
        <p:spPr>
          <a:xfrm>
            <a:off x="766619" y="344345"/>
            <a:ext cx="9144000" cy="785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DAC7E"/>
              </a:buClr>
              <a:buSzPts val="4800"/>
              <a:buFont typeface="Calibri"/>
              <a:buNone/>
            </a:pPr>
            <a:r>
              <a:rPr lang="uk-UA" sz="4800">
                <a:solidFill>
                  <a:srgbClr val="1DAC7E"/>
                </a:solidFill>
                <a:latin typeface="Arial"/>
                <a:ea typeface="Arial"/>
                <a:cs typeface="Arial"/>
                <a:sym typeface="Arial"/>
              </a:rPr>
              <a:t>Момент переходу прав </a:t>
            </a:r>
            <a:endParaRPr sz="4800">
              <a:solidFill>
                <a:srgbClr val="1DAC7E"/>
              </a:solidFill>
              <a:latin typeface="Arial"/>
              <a:ea typeface="Arial"/>
              <a:cs typeface="Arial"/>
              <a:sym typeface="Arial"/>
            </a:endParaRPr>
          </a:p>
        </p:txBody>
      </p:sp>
      <p:sp>
        <p:nvSpPr>
          <p:cNvPr id="252" name="Google Shape;252;g29758eba06d_0_64"/>
          <p:cNvSpPr txBox="1"/>
          <p:nvPr>
            <p:ph idx="1" type="subTitle"/>
          </p:nvPr>
        </p:nvSpPr>
        <p:spPr>
          <a:xfrm>
            <a:off x="766618" y="1648398"/>
            <a:ext cx="9144000" cy="375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0000"/>
              </a:lnSpc>
              <a:spcBef>
                <a:spcPts val="1000"/>
              </a:spcBef>
              <a:spcAft>
                <a:spcPts val="0"/>
              </a:spcAft>
              <a:buClr>
                <a:srgbClr val="1DAC7E"/>
              </a:buClr>
              <a:buSzPts val="3200"/>
              <a:buNone/>
            </a:pPr>
            <a:r>
              <a:rPr lang="uk-UA" sz="3000">
                <a:solidFill>
                  <a:srgbClr val="3F3F3F"/>
                </a:solidFill>
                <a:latin typeface="Arial"/>
                <a:ea typeface="Arial"/>
                <a:cs typeface="Arial"/>
                <a:sym typeface="Arial"/>
              </a:rPr>
              <a:t>Чого очікує клієнт? </a:t>
            </a:r>
            <a:endParaRPr sz="3000">
              <a:solidFill>
                <a:srgbClr val="3F3F3F"/>
              </a:solidFill>
              <a:latin typeface="Arial"/>
              <a:ea typeface="Arial"/>
              <a:cs typeface="Arial"/>
              <a:sym typeface="Arial"/>
            </a:endParaRPr>
          </a:p>
          <a:p>
            <a:pPr indent="-419100" lvl="0" marL="457200" rtl="0" algn="l">
              <a:lnSpc>
                <a:spcPct val="80000"/>
              </a:lnSpc>
              <a:spcBef>
                <a:spcPts val="1000"/>
              </a:spcBef>
              <a:spcAft>
                <a:spcPts val="0"/>
              </a:spcAft>
              <a:buClr>
                <a:srgbClr val="1DAC7E"/>
              </a:buClr>
              <a:buSzPts val="3000"/>
              <a:buFont typeface="Arial"/>
              <a:buChar char="●"/>
            </a:pPr>
            <a:r>
              <a:rPr lang="uk-UA" sz="3000">
                <a:solidFill>
                  <a:srgbClr val="3F3F3F"/>
                </a:solidFill>
                <a:latin typeface="Arial"/>
                <a:ea typeface="Arial"/>
                <a:cs typeface="Arial"/>
                <a:sym typeface="Arial"/>
              </a:rPr>
              <a:t>Перехід з моменту створення </a:t>
            </a:r>
            <a:br>
              <a:rPr lang="uk-UA" sz="3000">
                <a:solidFill>
                  <a:srgbClr val="3F3F3F"/>
                </a:solidFill>
                <a:latin typeface="Arial"/>
                <a:ea typeface="Arial"/>
                <a:cs typeface="Arial"/>
                <a:sym typeface="Arial"/>
              </a:rPr>
            </a:br>
            <a:endParaRPr sz="3000">
              <a:solidFill>
                <a:srgbClr val="3F3F3F"/>
              </a:solidFill>
              <a:latin typeface="Arial"/>
              <a:ea typeface="Arial"/>
              <a:cs typeface="Arial"/>
              <a:sym typeface="Arial"/>
            </a:endParaRPr>
          </a:p>
          <a:p>
            <a:pPr indent="0" lvl="0" marL="0" rtl="0" algn="l">
              <a:lnSpc>
                <a:spcPct val="80000"/>
              </a:lnSpc>
              <a:spcBef>
                <a:spcPts val="1000"/>
              </a:spcBef>
              <a:spcAft>
                <a:spcPts val="0"/>
              </a:spcAft>
              <a:buSzPts val="2400"/>
              <a:buNone/>
            </a:pPr>
            <a:r>
              <a:rPr lang="uk-UA" sz="3000">
                <a:solidFill>
                  <a:srgbClr val="3F3F3F"/>
                </a:solidFill>
                <a:latin typeface="Arial"/>
                <a:ea typeface="Arial"/>
                <a:cs typeface="Arial"/>
                <a:sym typeface="Arial"/>
              </a:rPr>
              <a:t>Що потрібно ІТ компанії </a:t>
            </a:r>
            <a:endParaRPr sz="3000">
              <a:solidFill>
                <a:srgbClr val="3F3F3F"/>
              </a:solidFill>
              <a:latin typeface="Arial"/>
              <a:ea typeface="Arial"/>
              <a:cs typeface="Arial"/>
              <a:sym typeface="Arial"/>
            </a:endParaRPr>
          </a:p>
          <a:p>
            <a:pPr indent="-419100" lvl="0" marL="457200" marR="0" rtl="0" algn="l">
              <a:lnSpc>
                <a:spcPct val="80000"/>
              </a:lnSpc>
              <a:spcBef>
                <a:spcPts val="1000"/>
              </a:spcBef>
              <a:spcAft>
                <a:spcPts val="0"/>
              </a:spcAft>
              <a:buClr>
                <a:srgbClr val="1DAC7E"/>
              </a:buClr>
              <a:buSzPts val="3000"/>
              <a:buChar char="●"/>
            </a:pPr>
            <a:r>
              <a:rPr lang="uk-UA" sz="3000">
                <a:solidFill>
                  <a:srgbClr val="3F3F3F"/>
                </a:solidFill>
                <a:latin typeface="Arial"/>
                <a:ea typeface="Arial"/>
                <a:cs typeface="Arial"/>
                <a:sym typeface="Arial"/>
              </a:rPr>
              <a:t>Відсутність обтяжливих формальностей </a:t>
            </a:r>
            <a:endParaRPr sz="3000">
              <a:solidFill>
                <a:srgbClr val="3F3F3F"/>
              </a:solidFill>
              <a:latin typeface="Arial"/>
              <a:ea typeface="Arial"/>
              <a:cs typeface="Arial"/>
              <a:sym typeface="Arial"/>
            </a:endParaRPr>
          </a:p>
          <a:p>
            <a:pPr indent="0" lvl="0" marL="0" marR="0" rtl="0" algn="l">
              <a:lnSpc>
                <a:spcPct val="80000"/>
              </a:lnSpc>
              <a:spcBef>
                <a:spcPts val="1000"/>
              </a:spcBef>
              <a:spcAft>
                <a:spcPts val="0"/>
              </a:spcAft>
              <a:buSzPts val="2400"/>
              <a:buNone/>
            </a:pPr>
            <a:r>
              <a:t/>
            </a:r>
            <a:endParaRPr sz="3000">
              <a:solidFill>
                <a:srgbClr val="3F3F3F"/>
              </a:solidFill>
              <a:latin typeface="Arial"/>
              <a:ea typeface="Arial"/>
              <a:cs typeface="Arial"/>
              <a:sym typeface="Arial"/>
            </a:endParaRPr>
          </a:p>
          <a:p>
            <a:pPr indent="0" lvl="0" marL="0" marR="0" rtl="0" algn="l">
              <a:lnSpc>
                <a:spcPct val="80000"/>
              </a:lnSpc>
              <a:spcBef>
                <a:spcPts val="1000"/>
              </a:spcBef>
              <a:spcAft>
                <a:spcPts val="0"/>
              </a:spcAft>
              <a:buSzPts val="2400"/>
              <a:buNone/>
            </a:pPr>
            <a:r>
              <a:rPr lang="uk-UA" sz="3000">
                <a:solidFill>
                  <a:srgbClr val="3F3F3F"/>
                </a:solidFill>
                <a:latin typeface="Arial"/>
                <a:ea typeface="Arial"/>
                <a:cs typeface="Arial"/>
                <a:sym typeface="Arial"/>
              </a:rPr>
              <a:t>Чому це все важливо? </a:t>
            </a:r>
            <a:endParaRPr sz="3000">
              <a:solidFill>
                <a:srgbClr val="3F3F3F"/>
              </a:solidFill>
              <a:latin typeface="Arial"/>
              <a:ea typeface="Arial"/>
              <a:cs typeface="Arial"/>
              <a:sym typeface="Arial"/>
            </a:endParaRPr>
          </a:p>
          <a:p>
            <a:pPr indent="-419100" lvl="0" marL="457200" marR="0" rtl="0" algn="l">
              <a:lnSpc>
                <a:spcPct val="80000"/>
              </a:lnSpc>
              <a:spcBef>
                <a:spcPts val="1000"/>
              </a:spcBef>
              <a:spcAft>
                <a:spcPts val="0"/>
              </a:spcAft>
              <a:buClr>
                <a:srgbClr val="1DAC7E"/>
              </a:buClr>
              <a:buSzPts val="3000"/>
              <a:buFont typeface="Arial"/>
              <a:buChar char="●"/>
            </a:pPr>
            <a:r>
              <a:rPr lang="uk-UA" sz="3000">
                <a:solidFill>
                  <a:srgbClr val="3F3F3F"/>
                </a:solidFill>
                <a:latin typeface="Arial"/>
                <a:ea typeface="Arial"/>
                <a:cs typeface="Arial"/>
                <a:sym typeface="Arial"/>
              </a:rPr>
              <a:t>розробка може “одразу” йти в production</a:t>
            </a:r>
            <a:endParaRPr sz="3000">
              <a:solidFill>
                <a:srgbClr val="3F3F3F"/>
              </a:solidFill>
              <a:latin typeface="Arial"/>
              <a:ea typeface="Arial"/>
              <a:cs typeface="Arial"/>
              <a:sym typeface="Arial"/>
            </a:endParaRPr>
          </a:p>
          <a:p>
            <a:pPr indent="-419100" lvl="0" marL="457200" marR="0" rtl="0" algn="l">
              <a:lnSpc>
                <a:spcPct val="80000"/>
              </a:lnSpc>
              <a:spcBef>
                <a:spcPts val="0"/>
              </a:spcBef>
              <a:spcAft>
                <a:spcPts val="0"/>
              </a:spcAft>
              <a:buClr>
                <a:srgbClr val="1DAC7E"/>
              </a:buClr>
              <a:buSzPts val="3000"/>
              <a:buFont typeface="Arial"/>
              <a:buChar char="●"/>
            </a:pPr>
            <a:r>
              <a:rPr lang="uk-UA" sz="3000">
                <a:solidFill>
                  <a:srgbClr val="3F3F3F"/>
                </a:solidFill>
                <a:latin typeface="Arial"/>
                <a:ea typeface="Arial"/>
                <a:cs typeface="Arial"/>
                <a:sym typeface="Arial"/>
              </a:rPr>
              <a:t>до розробки можуть бути залучені різні суб’єкти </a:t>
            </a:r>
            <a:endParaRPr sz="3000">
              <a:solidFill>
                <a:srgbClr val="3F3F3F"/>
              </a:solidFill>
              <a:latin typeface="Arial"/>
              <a:ea typeface="Arial"/>
              <a:cs typeface="Arial"/>
              <a:sym typeface="Arial"/>
            </a:endParaRPr>
          </a:p>
        </p:txBody>
      </p:sp>
      <p:pic>
        <p:nvPicPr>
          <p:cNvPr id="253" name="Google Shape;253;g29758eba06d_0_64"/>
          <p:cNvPicPr preferRelativeResize="0"/>
          <p:nvPr/>
        </p:nvPicPr>
        <p:blipFill rotWithShape="1">
          <a:blip r:embed="rId3">
            <a:alphaModFix/>
          </a:blip>
          <a:srcRect b="0" l="63948" r="13142" t="73830"/>
          <a:stretch/>
        </p:blipFill>
        <p:spPr>
          <a:xfrm rot="-5400000">
            <a:off x="10647551" y="139650"/>
            <a:ext cx="1702572" cy="1386326"/>
          </a:xfrm>
          <a:prstGeom prst="rect">
            <a:avLst/>
          </a:prstGeom>
          <a:noFill/>
          <a:ln>
            <a:noFill/>
          </a:ln>
        </p:spPr>
      </p:pic>
      <p:pic>
        <p:nvPicPr>
          <p:cNvPr id="254" name="Google Shape;254;g29758eba06d_0_64"/>
          <p:cNvPicPr preferRelativeResize="0"/>
          <p:nvPr/>
        </p:nvPicPr>
        <p:blipFill rotWithShape="1">
          <a:blip r:embed="rId4">
            <a:alphaModFix/>
          </a:blip>
          <a:srcRect b="0" l="0" r="51229" t="49551"/>
          <a:stretch/>
        </p:blipFill>
        <p:spPr>
          <a:xfrm rot="-5400000">
            <a:off x="9372505" y="4038504"/>
            <a:ext cx="3245876" cy="23931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2019-10-12T09:30:50Z</dcterms:created>
  <dc:creator>Dmytro Lyganov</dc:creator>
</cp:coreProperties>
</file>