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2" r:id="rId2"/>
    <p:sldId id="330" r:id="rId3"/>
    <p:sldId id="303" r:id="rId4"/>
    <p:sldId id="347" r:id="rId5"/>
    <p:sldId id="346" r:id="rId6"/>
    <p:sldId id="348" r:id="rId7"/>
    <p:sldId id="343" r:id="rId8"/>
    <p:sldId id="335" r:id="rId9"/>
    <p:sldId id="354" r:id="rId10"/>
    <p:sldId id="351" r:id="rId11"/>
    <p:sldId id="352" r:id="rId12"/>
    <p:sldId id="353" r:id="rId13"/>
    <p:sldId id="350" r:id="rId14"/>
    <p:sldId id="334" r:id="rId15"/>
    <p:sldId id="336" r:id="rId16"/>
    <p:sldId id="302" r:id="rId17"/>
    <p:sldId id="355" r:id="rId18"/>
    <p:sldId id="301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лободянюк Анастасія Костянтинівна" initials="САК" lastIdx="0" clrIdx="0">
    <p:extLst>
      <p:ext uri="{19B8F6BF-5375-455C-9EA6-DF929625EA0E}">
        <p15:presenceInfo xmlns:p15="http://schemas.microsoft.com/office/powerpoint/2012/main" userId="S-1-5-21-1757981266-1060284298-1708537768-88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0C6A"/>
    <a:srgbClr val="CDCDCD"/>
    <a:srgbClr val="F7F7F7"/>
    <a:srgbClr val="D4D4D4"/>
    <a:srgbClr val="310C6E"/>
    <a:srgbClr val="3D1C73"/>
    <a:srgbClr val="3B0F83"/>
    <a:srgbClr val="3C2565"/>
    <a:srgbClr val="210849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 snapToGrid="0">
      <p:cViewPr varScale="1">
        <p:scale>
          <a:sx n="83" d="100"/>
          <a:sy n="83" d="100"/>
        </p:scale>
        <p:origin x="6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83902-AB6B-4794-B3D9-0D35D8366E15}" type="datetimeFigureOut">
              <a:rPr lang="uk-UA" smtClean="0"/>
              <a:t>08.11.2023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5A6C8-8E56-412F-B190-C36AE5C03A9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714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0163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8890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9775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5914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8399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114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7aa3029b66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27aa3029b66_1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6" name="Google Shape;266;g27aa3029b66_1_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7920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C061-47EC-4B21-BEE5-BDA42FC1E6EB}" type="datetimeFigureOut">
              <a:rPr lang="uk-UA" smtClean="0"/>
              <a:t>08.11.2023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8126-F15F-4BCB-AFC8-F208CF5513D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113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C061-47EC-4B21-BEE5-BDA42FC1E6EB}" type="datetimeFigureOut">
              <a:rPr lang="uk-UA" smtClean="0"/>
              <a:t>08.11.2023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8126-F15F-4BCB-AFC8-F208CF5513D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6168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C061-47EC-4B21-BEE5-BDA42FC1E6EB}" type="datetimeFigureOut">
              <a:rPr lang="uk-UA" smtClean="0"/>
              <a:t>08.11.2023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8126-F15F-4BCB-AFC8-F208CF5513D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022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C061-47EC-4B21-BEE5-BDA42FC1E6EB}" type="datetimeFigureOut">
              <a:rPr lang="uk-UA" smtClean="0"/>
              <a:t>08.11.2023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8126-F15F-4BCB-AFC8-F208CF5513D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5980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C061-47EC-4B21-BEE5-BDA42FC1E6EB}" type="datetimeFigureOut">
              <a:rPr lang="uk-UA" smtClean="0"/>
              <a:t>08.11.2023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8126-F15F-4BCB-AFC8-F208CF5513D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461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C061-47EC-4B21-BEE5-BDA42FC1E6EB}" type="datetimeFigureOut">
              <a:rPr lang="uk-UA" smtClean="0"/>
              <a:t>08.11.2023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8126-F15F-4BCB-AFC8-F208CF5513D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26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C061-47EC-4B21-BEE5-BDA42FC1E6EB}" type="datetimeFigureOut">
              <a:rPr lang="uk-UA" smtClean="0"/>
              <a:t>08.11.2023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8126-F15F-4BCB-AFC8-F208CF5513D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713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C061-47EC-4B21-BEE5-BDA42FC1E6EB}" type="datetimeFigureOut">
              <a:rPr lang="uk-UA" smtClean="0"/>
              <a:t>08.11.2023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8126-F15F-4BCB-AFC8-F208CF5513D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985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C061-47EC-4B21-BEE5-BDA42FC1E6EB}" type="datetimeFigureOut">
              <a:rPr lang="uk-UA" smtClean="0"/>
              <a:t>08.11.2023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8126-F15F-4BCB-AFC8-F208CF5513D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37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C061-47EC-4B21-BEE5-BDA42FC1E6EB}" type="datetimeFigureOut">
              <a:rPr lang="uk-UA" smtClean="0"/>
              <a:t>08.11.2023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8126-F15F-4BCB-AFC8-F208CF5513D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164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C061-47EC-4B21-BEE5-BDA42FC1E6EB}" type="datetimeFigureOut">
              <a:rPr lang="uk-UA" smtClean="0"/>
              <a:t>08.11.2023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8126-F15F-4BCB-AFC8-F208CF5513D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300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4C061-47EC-4B21-BEE5-BDA42FC1E6EB}" type="datetimeFigureOut">
              <a:rPr lang="uk-UA" smtClean="0"/>
              <a:t>08.11.2023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D8126-F15F-4BCB-AFC8-F208CF5513D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0649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4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1C7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4;p1">
            <a:extLst>
              <a:ext uri="{FF2B5EF4-FFF2-40B4-BE49-F238E27FC236}">
                <a16:creationId xmlns:a16="http://schemas.microsoft.com/office/drawing/2014/main" xmlns="" id="{BA519D72-E874-4B26-BF84-4638BF9D1D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668" y="0"/>
            <a:ext cx="121976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634592" y="2682047"/>
            <a:ext cx="6729200" cy="2588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88888"/>
              </a:lnSpc>
            </a:pPr>
            <a:r>
              <a:rPr lang="uk-UA" sz="3200" b="1" dirty="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Захист прав інтелектуальної власності: альтернативні та адміністративні інструменти</a:t>
            </a:r>
          </a:p>
          <a:p>
            <a:pPr>
              <a:lnSpc>
                <a:spcPct val="88888"/>
              </a:lnSpc>
            </a:pPr>
            <a:endParaRPr lang="uk-UA" b="1" dirty="0">
              <a:solidFill>
                <a:schemeClr val="lt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>
              <a:lnSpc>
                <a:spcPct val="88888"/>
              </a:lnSpc>
            </a:pPr>
            <a:r>
              <a:rPr lang="uk-UA" b="1" dirty="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Владислав </a:t>
            </a:r>
            <a:r>
              <a:rPr lang="uk-UA" b="1" dirty="0" err="1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Білоцький</a:t>
            </a:r>
            <a:endParaRPr lang="uk-UA" b="1" dirty="0">
              <a:solidFill>
                <a:schemeClr val="lt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>
              <a:lnSpc>
                <a:spcPct val="88888"/>
              </a:lnSpc>
            </a:pPr>
            <a:r>
              <a:rPr lang="uk-UA" sz="1600" dirty="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заступник директора УКРНОІВІ </a:t>
            </a:r>
          </a:p>
          <a:p>
            <a:pPr>
              <a:lnSpc>
                <a:spcPct val="88888"/>
              </a:lnSpc>
            </a:pPr>
            <a:r>
              <a:rPr lang="uk-UA" sz="1600" dirty="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радник заступника керівника Офісу Президента з питань захисту інтелектуальної власності</a:t>
            </a:r>
          </a:p>
        </p:txBody>
      </p:sp>
      <p:pic>
        <p:nvPicPr>
          <p:cNvPr id="86" name="Google Shape;86;p1" descr="D:\IP_office_logo\OUT\IP_office_presentation\1x\Монтажная область 4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349" y="1519047"/>
            <a:ext cx="1778667" cy="11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7;p1" descr="D:\IP_office_logo\OUT\IP_office_presentation\1x\Монтажная область 1 копия 21.png">
            <a:extLst>
              <a:ext uri="{FF2B5EF4-FFF2-40B4-BE49-F238E27FC236}">
                <a16:creationId xmlns:a16="http://schemas.microsoft.com/office/drawing/2014/main" xmlns="" id="{47A7ED1D-AB87-43D8-BC67-82BDF2BFBD2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3001" y="0"/>
            <a:ext cx="4699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818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5">
            <a:extLst>
              <a:ext uri="{FF2B5EF4-FFF2-40B4-BE49-F238E27FC236}">
                <a16:creationId xmlns:a16="http://schemas.microsoft.com/office/drawing/2014/main" xmlns="" id="{30F42661-534B-4086-8DB3-9C94F41E0A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D1C73">
                  <a:shade val="30000"/>
                  <a:satMod val="115000"/>
                </a:srgbClr>
              </a:gs>
              <a:gs pos="50000">
                <a:srgbClr val="3D1C73">
                  <a:shade val="67500"/>
                  <a:satMod val="115000"/>
                </a:srgbClr>
              </a:gs>
              <a:gs pos="100000">
                <a:srgbClr val="3D1C73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96E339-3046-4322-AFC9-F28540244107}"/>
              </a:ext>
            </a:extLst>
          </p:cNvPr>
          <p:cNvSpPr txBox="1"/>
          <p:nvPr/>
        </p:nvSpPr>
        <p:spPr>
          <a:xfrm>
            <a:off x="4811091" y="3158641"/>
            <a:ext cx="2719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BD78AA5-6BF5-4BE3-AC1A-ABF002740F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48345" y="3158641"/>
            <a:ext cx="562746" cy="5627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21440" y="6355080"/>
            <a:ext cx="50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uk-U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601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A0668BF-8850-4C35-AFDE-2CC81A3C6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8449" cy="685800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0E8EAF90-3AA4-4A3B-873A-AA6C4764FDC4}"/>
              </a:ext>
            </a:extLst>
          </p:cNvPr>
          <p:cNvSpPr/>
          <p:nvPr/>
        </p:nvSpPr>
        <p:spPr>
          <a:xfrm>
            <a:off x="4190206" y="209017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>
                <a:solidFill>
                  <a:srgbClr val="310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СПРОЩЕНИЙ ПОРЯДОК</a:t>
            </a:r>
          </a:p>
          <a:p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встановлено можливість розгляду </a:t>
            </a:r>
            <a:r>
              <a:rPr lang="uk-UA" sz="2000" b="1" dirty="0">
                <a:solidFill>
                  <a:srgbClr val="310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заперечень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за спрощеною процедурою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спрощено порядок розгляду </a:t>
            </a:r>
            <a:r>
              <a:rPr lang="uk-UA" sz="2000" b="1" dirty="0">
                <a:solidFill>
                  <a:srgbClr val="310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апеляційних заяв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про визнання прав на об'єкти інтелектуальної власності недійсними повністю або частково</a:t>
            </a:r>
            <a:endParaRPr lang="uk-UA" sz="2000" b="1" dirty="0">
              <a:solidFill>
                <a:srgbClr val="310C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21440" y="6355080"/>
            <a:ext cx="50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300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uk-UA" b="1" dirty="0">
              <a:solidFill>
                <a:srgbClr val="300C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546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282CC1F-B425-45D1-AE52-59501504A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999"/>
            <a:ext cx="3782043" cy="4740965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57D4EAAB-C001-48D0-AD77-BE12B47EFEC0}"/>
              </a:ext>
            </a:extLst>
          </p:cNvPr>
          <p:cNvSpPr/>
          <p:nvPr/>
        </p:nvSpPr>
        <p:spPr>
          <a:xfrm>
            <a:off x="0" y="-1"/>
            <a:ext cx="3782043" cy="114299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CEC584A3-D8BE-4F35-B50F-BACE20B37E56}"/>
              </a:ext>
            </a:extLst>
          </p:cNvPr>
          <p:cNvSpPr/>
          <p:nvPr/>
        </p:nvSpPr>
        <p:spPr>
          <a:xfrm>
            <a:off x="0" y="5804451"/>
            <a:ext cx="3782043" cy="105354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 9">
            <a:extLst>
              <a:ext uri="{FF2B5EF4-FFF2-40B4-BE49-F238E27FC236}">
                <a16:creationId xmlns:a16="http://schemas.microsoft.com/office/drawing/2014/main" xmlns="" id="{7FC33AAF-0681-4AAB-984B-15C604BC3B0D}"/>
              </a:ext>
            </a:extLst>
          </p:cNvPr>
          <p:cNvSpPr/>
          <p:nvPr/>
        </p:nvSpPr>
        <p:spPr>
          <a:xfrm>
            <a:off x="4295440" y="1897654"/>
            <a:ext cx="686620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310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ЦИФРОВІЗАЦІЯ</a:t>
            </a:r>
          </a:p>
          <a:p>
            <a:endParaRPr lang="uk-UA" sz="2400" b="1" dirty="0">
              <a:solidFill>
                <a:srgbClr val="310C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додано можливість зберігання в системі ІКС УКРНОІВІ відео- та звукозапису </a:t>
            </a:r>
            <a:r>
              <a:rPr lang="uk-UA" sz="2000" b="1" dirty="0">
                <a:solidFill>
                  <a:srgbClr val="310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відеоконференції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передбачено можливість створення учасниками розгляду особистого кабінету в ІКС УКРНОІВІ для </a:t>
            </a:r>
            <a:r>
              <a:rPr lang="uk-UA" sz="2000" b="1" dirty="0">
                <a:solidFill>
                  <a:srgbClr val="310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подання документів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 електронній формі з накладеним КЕП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21440" y="6355080"/>
            <a:ext cx="50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300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uk-UA" b="1" dirty="0">
              <a:solidFill>
                <a:srgbClr val="300C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32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>
            <a:extLst>
              <a:ext uri="{FF2B5EF4-FFF2-40B4-BE49-F238E27FC236}">
                <a16:creationId xmlns:a16="http://schemas.microsoft.com/office/drawing/2014/main" xmlns="" id="{1A2B11BE-028B-4B67-A9CA-2C83A50F7FA7}"/>
              </a:ext>
            </a:extLst>
          </p:cNvPr>
          <p:cNvSpPr/>
          <p:nvPr/>
        </p:nvSpPr>
        <p:spPr>
          <a:xfrm>
            <a:off x="4278232" y="2582614"/>
            <a:ext cx="56907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310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АЛЬТЕРНАТИВА</a:t>
            </a:r>
          </a:p>
          <a:p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доповнено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можливістю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проведення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310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медіації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будь-якій стадії розгляду заперечення чи апеляційної заяви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B99EC8D-C916-4B76-BEA3-27877DA20A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6" r="12867"/>
          <a:stretch/>
        </p:blipFill>
        <p:spPr>
          <a:xfrm>
            <a:off x="0" y="-1"/>
            <a:ext cx="386278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21440" y="6355080"/>
            <a:ext cx="50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300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uk-UA" b="1" dirty="0">
              <a:solidFill>
                <a:srgbClr val="300C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740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97E0556A-4859-49ED-8A70-AC274DC6DB61}"/>
              </a:ext>
            </a:extLst>
          </p:cNvPr>
          <p:cNvSpPr/>
          <p:nvPr/>
        </p:nvSpPr>
        <p:spPr>
          <a:xfrm>
            <a:off x="6708913" y="0"/>
            <a:ext cx="5483087" cy="6858000"/>
          </a:xfrm>
          <a:prstGeom prst="rect">
            <a:avLst/>
          </a:prstGeom>
          <a:gradFill flip="none" rotWithShape="1">
            <a:gsLst>
              <a:gs pos="0">
                <a:srgbClr val="3D1C73">
                  <a:shade val="30000"/>
                  <a:satMod val="115000"/>
                </a:srgbClr>
              </a:gs>
              <a:gs pos="50000">
                <a:srgbClr val="3D1C73">
                  <a:shade val="67500"/>
                  <a:satMod val="115000"/>
                </a:srgbClr>
              </a:gs>
              <a:gs pos="100000">
                <a:srgbClr val="3D1C7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31D783B-B111-4D56-8A39-5EFB2AAAC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141" y="2608779"/>
            <a:ext cx="2102729" cy="13199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1C17C2-2931-428F-A52F-57041D37D7B2}"/>
              </a:ext>
            </a:extLst>
          </p:cNvPr>
          <p:cNvSpPr txBox="1"/>
          <p:nvPr/>
        </p:nvSpPr>
        <p:spPr>
          <a:xfrm>
            <a:off x="8404551" y="3972333"/>
            <a:ext cx="5422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Центр медіації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та посередництва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20CC35-7E51-4AAD-BD47-882473AEC8E1}"/>
              </a:ext>
            </a:extLst>
          </p:cNvPr>
          <p:cNvSpPr txBox="1"/>
          <p:nvPr/>
        </p:nvSpPr>
        <p:spPr>
          <a:xfrm>
            <a:off x="1089137" y="1992553"/>
            <a:ext cx="3421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310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альтернативний спосіб вирішення спору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52AF46C-2D8F-4EEF-9BAE-DD777CE06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28" y="1485006"/>
            <a:ext cx="2846885" cy="4265279"/>
          </a:xfrm>
          <a:prstGeom prst="rect">
            <a:avLst/>
          </a:prstGeom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77E82C96-ED8A-44AC-A080-E26154269115}"/>
              </a:ext>
            </a:extLst>
          </p:cNvPr>
          <p:cNvSpPr/>
          <p:nvPr/>
        </p:nvSpPr>
        <p:spPr>
          <a:xfrm>
            <a:off x="449755" y="1161556"/>
            <a:ext cx="28552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>
                <a:solidFill>
                  <a:srgbClr val="300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Медіація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21440" y="6355080"/>
            <a:ext cx="50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uk-U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02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04;p3">
            <a:extLst>
              <a:ext uri="{FF2B5EF4-FFF2-40B4-BE49-F238E27FC236}">
                <a16:creationId xmlns:a16="http://schemas.microsoft.com/office/drawing/2014/main" xmlns="" id="{90326294-EF18-405C-A266-93124DC21EA0}"/>
              </a:ext>
            </a:extLst>
          </p:cNvPr>
          <p:cNvSpPr/>
          <p:nvPr/>
        </p:nvSpPr>
        <p:spPr>
          <a:xfrm>
            <a:off x="6404113" y="1512236"/>
            <a:ext cx="4085051" cy="116118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Розвиток ІР-медіації в Україні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lvl="0">
              <a:buClr>
                <a:srgbClr val="000000"/>
              </a:buClr>
              <a:buSzPts val="1800"/>
            </a:pPr>
            <a:r>
              <a:rPr lang="uk-UA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підвищення обізнаності щодо ІР-медіації в Україні, підтримка розвитку процедури медіації в ІР-сфері, сприяння організації процесів медіації у розв’язанні ІР-спорів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6134" y="674835"/>
            <a:ext cx="5817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3D1C73"/>
                </a:solidFill>
                <a:latin typeface="Arial" panose="020B0604020202020204" pitchFamily="34" charset="0"/>
                <a:ea typeface="Cascadia Code SemiBold" panose="020B0609020000020004" pitchFamily="49" charset="0"/>
                <a:cs typeface="Arial" panose="020B0604020202020204" pitchFamily="34" charset="0"/>
              </a:rPr>
              <a:t>ЗАВДАННЯ ЦЕНТРУ </a:t>
            </a:r>
          </a:p>
          <a:p>
            <a:r>
              <a:rPr lang="uk-UA" sz="2400" b="1" dirty="0">
                <a:solidFill>
                  <a:srgbClr val="3D1C73"/>
                </a:solidFill>
                <a:latin typeface="Arial" panose="020B0604020202020204" pitchFamily="34" charset="0"/>
                <a:ea typeface="Cascadia Code SemiBold" panose="020B0609020000020004" pitchFamily="49" charset="0"/>
                <a:cs typeface="Arial" panose="020B0604020202020204" pitchFamily="34" charset="0"/>
              </a:rPr>
              <a:t>МЕДІАЦІЇ </a:t>
            </a:r>
            <a:r>
              <a:rPr lang="uk-UA" sz="2400" b="1" dirty="0">
                <a:solidFill>
                  <a:srgbClr val="3D1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ПОСЕРЕДНИЦТВА</a:t>
            </a:r>
            <a:endParaRPr lang="uk-UA" sz="2400" b="1" dirty="0">
              <a:solidFill>
                <a:srgbClr val="3D1C73"/>
              </a:solidFill>
              <a:latin typeface="Arial" panose="020B0604020202020204" pitchFamily="34" charset="0"/>
              <a:ea typeface="Cascadia Code SemiBold" panose="020B0609020000020004" pitchFamily="49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A849713-C86E-4135-B75D-C30141C69857}"/>
              </a:ext>
            </a:extLst>
          </p:cNvPr>
          <p:cNvSpPr txBox="1"/>
          <p:nvPr/>
        </p:nvSpPr>
        <p:spPr>
          <a:xfrm>
            <a:off x="6404113" y="4525834"/>
            <a:ext cx="37868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Міжнародна сп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впраця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міжнародна співпраця з питань медіації з WIPO, іншими організаціями та національними відомствами іноземних держав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18192CE-303C-419C-B537-E3A22AFC5641}"/>
              </a:ext>
            </a:extLst>
          </p:cNvPr>
          <p:cNvSpPr txBox="1"/>
          <p:nvPr/>
        </p:nvSpPr>
        <p:spPr>
          <a:xfrm>
            <a:off x="6404113" y="2876351"/>
            <a:ext cx="3897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Сприяння роботи </a:t>
            </a:r>
          </a:p>
          <a:p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ІР-медіаторів</a:t>
            </a:r>
          </a:p>
          <a:p>
            <a:r>
              <a:rPr lang="uk-UA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сприяння в організації програм підвищення кваліфікації ІР-медіаторів щодо стандартів і процедур медіації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2E89D5D-2236-4973-A32E-5CDD3E431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32" y="1933523"/>
            <a:ext cx="2568766" cy="3907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21440" y="6355080"/>
            <a:ext cx="50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300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uk-UA" b="1" dirty="0">
              <a:solidFill>
                <a:srgbClr val="300C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00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ED0F7DC7-052A-4AF8-9612-DA3926C9B98A}"/>
              </a:ext>
            </a:extLst>
          </p:cNvPr>
          <p:cNvSpPr/>
          <p:nvPr/>
        </p:nvSpPr>
        <p:spPr>
          <a:xfrm>
            <a:off x="3558209" y="1567120"/>
            <a:ext cx="7272972" cy="4383715"/>
          </a:xfrm>
          <a:prstGeom prst="rect">
            <a:avLst/>
          </a:prstGeom>
          <a:gradFill flip="none" rotWithShape="1">
            <a:gsLst>
              <a:gs pos="0">
                <a:srgbClr val="3D1C73">
                  <a:shade val="30000"/>
                  <a:satMod val="115000"/>
                </a:srgbClr>
              </a:gs>
              <a:gs pos="50000">
                <a:srgbClr val="3D1C73">
                  <a:shade val="67500"/>
                  <a:satMod val="115000"/>
                </a:srgbClr>
              </a:gs>
              <a:gs pos="100000">
                <a:srgbClr val="3D1C73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24762" y="793830"/>
            <a:ext cx="57298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uk-UA" sz="2400" b="1" kern="0" dirty="0">
                <a:solidFill>
                  <a:srgbClr val="300C6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ДОКУМЕНТИ З ПИТАНЬ </a:t>
            </a:r>
            <a:r>
              <a:rPr lang="en-US" sz="2400" b="1" kern="0" dirty="0">
                <a:solidFill>
                  <a:srgbClr val="300C6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IP</a:t>
            </a:r>
            <a:r>
              <a:rPr lang="ru-RU" sz="2400" b="1" kern="0" dirty="0">
                <a:solidFill>
                  <a:srgbClr val="300C6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uk-UA" sz="2400" b="1" kern="0" dirty="0">
                <a:solidFill>
                  <a:srgbClr val="300C6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МЕДІАЦІЇ</a:t>
            </a:r>
            <a:endParaRPr lang="uk-UA" sz="2400" kern="100" dirty="0">
              <a:solidFill>
                <a:srgbClr val="300C6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xmlns="" id="{7BC5528C-E7DA-4B06-9207-64A03409B873}"/>
              </a:ext>
            </a:extLst>
          </p:cNvPr>
          <p:cNvSpPr/>
          <p:nvPr/>
        </p:nvSpPr>
        <p:spPr>
          <a:xfrm>
            <a:off x="4707836" y="2476198"/>
            <a:ext cx="55670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проведення медіації у сфері інтелектуальної власності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Положення про Реєстр медіаторів, які залучаються до вирішення спорів у сфері інтелектуальної власності</a:t>
            </a:r>
            <a:endParaRPr lang="uk-U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Кодекс професійної етики</a:t>
            </a:r>
            <a:endParaRPr lang="uk-U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dirty="0">
              <a:solidFill>
                <a:srgbClr val="300C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DD21355-F249-45B6-A87A-A2B825450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20" y="1925684"/>
            <a:ext cx="2468713" cy="36986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21440" y="6355080"/>
            <a:ext cx="50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300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uk-UA" b="1" dirty="0">
              <a:solidFill>
                <a:srgbClr val="300C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948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AC3AF1A4-37F4-4B82-86F7-C10A3861483B}"/>
              </a:ext>
            </a:extLst>
          </p:cNvPr>
          <p:cNvSpPr/>
          <p:nvPr/>
        </p:nvSpPr>
        <p:spPr>
          <a:xfrm>
            <a:off x="1158120" y="4610925"/>
            <a:ext cx="466843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Законодавчі ініціативи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розроблення пропозицій щодо удосконалення законодавства в ІР-сфері 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B426BDCB-7847-428F-8C60-82AA637003F8}"/>
              </a:ext>
            </a:extLst>
          </p:cNvPr>
          <p:cNvSpPr/>
          <p:nvPr/>
        </p:nvSpPr>
        <p:spPr>
          <a:xfrm>
            <a:off x="1158120" y="5640804"/>
            <a:ext cx="4143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Забезпечення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проведення процесів медіації на базі ІР офісу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70938C33-0DCC-46F7-A2EA-C6D81ACEB8D6}"/>
              </a:ext>
            </a:extLst>
          </p:cNvPr>
          <p:cNvSpPr/>
          <p:nvPr/>
        </p:nvSpPr>
        <p:spPr>
          <a:xfrm>
            <a:off x="368598" y="663764"/>
            <a:ext cx="49333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300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ДІЯЛЬНІСТЬ ЦЕНТРУ </a:t>
            </a:r>
          </a:p>
          <a:p>
            <a:r>
              <a:rPr lang="ru-RU" sz="2400" b="1" dirty="0">
                <a:solidFill>
                  <a:srgbClr val="300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МЕДІАЦІЇ ТА ПОСЕРЕДНИЦТВА</a:t>
            </a:r>
            <a:endParaRPr lang="uk-UA" sz="2400" b="1" dirty="0">
              <a:solidFill>
                <a:srgbClr val="300C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Графіка 10" descr="Чат">
            <a:extLst>
              <a:ext uri="{FF2B5EF4-FFF2-40B4-BE49-F238E27FC236}">
                <a16:creationId xmlns:a16="http://schemas.microsoft.com/office/drawing/2014/main" xmlns="" id="{4DF932D0-D252-45F8-86B9-A3259453C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69265" y="147666"/>
            <a:ext cx="3179991" cy="3179991"/>
          </a:xfrm>
          <a:prstGeom prst="rect">
            <a:avLst/>
          </a:prstGeom>
        </p:spPr>
      </p:pic>
      <p:sp>
        <p:nvSpPr>
          <p:cNvPr id="6" name="Прямокутник 6">
            <a:extLst>
              <a:ext uri="{FF2B5EF4-FFF2-40B4-BE49-F238E27FC236}">
                <a16:creationId xmlns:a16="http://schemas.microsoft.com/office/drawing/2014/main" xmlns="" id="{A0E2456D-6B51-46DE-B350-762D27D3BEE1}"/>
              </a:ext>
            </a:extLst>
          </p:cNvPr>
          <p:cNvSpPr/>
          <p:nvPr/>
        </p:nvSpPr>
        <p:spPr>
          <a:xfrm>
            <a:off x="1158120" y="2075783"/>
            <a:ext cx="42793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Реєстр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формування та ведення Реєстру ІР-медіаторів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58120" y="3085422"/>
            <a:ext cx="47747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Підготовка ІР-медіаторів</a:t>
            </a: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сприяння організації спеціалізованої підготовки ІР-медіаторів, підвищенню кваліфікації та компетентності медіаторів щодо стандартів і процедур ІР-медіації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549D3678-BB60-46EC-9C66-FC68C50FCED6}"/>
              </a:ext>
            </a:extLst>
          </p:cNvPr>
          <p:cNvSpPr/>
          <p:nvPr/>
        </p:nvSpPr>
        <p:spPr>
          <a:xfrm>
            <a:off x="6076214" y="3023525"/>
            <a:ext cx="552935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Просвітницька діяльність</a:t>
            </a: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надання консультацій учасникам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ІР-сфері щодо медіації, впровадження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заходів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Проведення круглих столів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Підписання меморандумів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Організація дискусійного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клубу</a:t>
            </a:r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кутник 2">
            <a:extLst>
              <a:ext uri="{FF2B5EF4-FFF2-40B4-BE49-F238E27FC236}">
                <a16:creationId xmlns:a16="http://schemas.microsoft.com/office/drawing/2014/main" xmlns="" id="{C262A2B4-FD04-4C17-9E6D-F759BC04C2FD}"/>
              </a:ext>
            </a:extLst>
          </p:cNvPr>
          <p:cNvSpPr/>
          <p:nvPr/>
        </p:nvSpPr>
        <p:spPr>
          <a:xfrm>
            <a:off x="6064088" y="4849299"/>
            <a:ext cx="554148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Міжнародна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співпраця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участь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у реалізації Меморандуму між Міністерством економіки України та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WIPO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про взаєморозуміння щодо альтернативного вирішення спорів у сфері інтелектуальної власності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21440" y="6355080"/>
            <a:ext cx="50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300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uk-UA" b="1" dirty="0">
              <a:solidFill>
                <a:srgbClr val="300C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215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1C73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84;p1">
            <a:extLst>
              <a:ext uri="{FF2B5EF4-FFF2-40B4-BE49-F238E27FC236}">
                <a16:creationId xmlns:a16="http://schemas.microsoft.com/office/drawing/2014/main" xmlns="" id="{BA519D72-E874-4B26-BF84-4638BF9D1D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668" y="0"/>
            <a:ext cx="121976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27aa3029b66_1_98"/>
          <p:cNvSpPr txBox="1"/>
          <p:nvPr/>
        </p:nvSpPr>
        <p:spPr>
          <a:xfrm>
            <a:off x="3065535" y="5618133"/>
            <a:ext cx="1578000" cy="28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SzPts val="800"/>
            </a:pPr>
            <a:r>
              <a:rPr lang="ru-RU" sz="1067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+380 (44) 494-05-51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g27aa3029b66_1_98" descr="D:\IP_office_logo\OUT\IP_office_presentation\1x\Монтажная область 4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8516" y="4367235"/>
            <a:ext cx="1152624" cy="75363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27aa3029b66_1_98"/>
          <p:cNvSpPr txBox="1"/>
          <p:nvPr/>
        </p:nvSpPr>
        <p:spPr>
          <a:xfrm>
            <a:off x="3065527" y="5929251"/>
            <a:ext cx="1829600" cy="28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SzPts val="800"/>
            </a:pPr>
            <a:r>
              <a:rPr lang="ru-RU" sz="1067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office@nipo.gov.ua</a:t>
            </a:r>
            <a:endParaRPr sz="1067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g27aa3029b66_1_98"/>
          <p:cNvSpPr txBox="1"/>
          <p:nvPr/>
        </p:nvSpPr>
        <p:spPr>
          <a:xfrm>
            <a:off x="3065532" y="6262635"/>
            <a:ext cx="3742800" cy="28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SzPts val="800"/>
            </a:pPr>
            <a:r>
              <a:rPr lang="ru-RU" sz="1067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м. Київ, вул. Дмитра Годзенка, 1 (вул. Глазунова, 1)</a:t>
            </a:r>
            <a:endParaRPr sz="1067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3" name="Google Shape;273;g27aa3029b66_1_98" descr="D:\IP_office_logo\OUT\IP_office_presentation\1x\Монтажная область 4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7688" y="5684375"/>
            <a:ext cx="156851" cy="154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27aa3029b66_1_98" descr="D:\IP_office_logo\OUT\IP_office_presentation\1x\Монтажная область 4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5732" y="6015623"/>
            <a:ext cx="160764" cy="11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27aa3029b66_1_98" descr="D:\IP_office_logo\OUT\IP_office_presentation\1x\Монтажная область 44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89346" y="6306621"/>
            <a:ext cx="133536" cy="199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27aa3029b66_1_98" descr="D:\IP_office_logo\OUT\IP_office_presentation\1x\Монтажная область 1 копия 25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76035" y="0"/>
            <a:ext cx="3115965" cy="68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27aa3029b66_1_9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73664" y="847633"/>
            <a:ext cx="3022336" cy="3022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104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Графіка 3" descr="Відкрита лапка">
            <a:extLst>
              <a:ext uri="{FF2B5EF4-FFF2-40B4-BE49-F238E27FC236}">
                <a16:creationId xmlns:a16="http://schemas.microsoft.com/office/drawing/2014/main" xmlns="" id="{9C0153FA-9EF1-437A-9F75-7C94D3E1B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8507" y="2863257"/>
            <a:ext cx="874659" cy="874659"/>
          </a:xfrm>
          <a:prstGeom prst="rect">
            <a:avLst/>
          </a:prstGeom>
        </p:spPr>
      </p:pic>
      <p:sp>
        <p:nvSpPr>
          <p:cNvPr id="8" name="Google Shape;97;p2">
            <a:extLst>
              <a:ext uri="{FF2B5EF4-FFF2-40B4-BE49-F238E27FC236}">
                <a16:creationId xmlns:a16="http://schemas.microsoft.com/office/drawing/2014/main" xmlns="" id="{FEAA8A0A-3D5B-4029-BE32-57D5D65BA36B}"/>
              </a:ext>
            </a:extLst>
          </p:cNvPr>
          <p:cNvSpPr/>
          <p:nvPr/>
        </p:nvSpPr>
        <p:spPr>
          <a:xfrm>
            <a:off x="6402828" y="1995593"/>
            <a:ext cx="4391068" cy="3717984"/>
          </a:xfrm>
          <a:prstGeom prst="rect">
            <a:avLst/>
          </a:prstGeom>
          <a:gradFill flip="none" rotWithShape="1">
            <a:gsLst>
              <a:gs pos="0">
                <a:srgbClr val="3D1C73">
                  <a:shade val="30000"/>
                  <a:satMod val="115000"/>
                </a:srgbClr>
              </a:gs>
              <a:gs pos="50000">
                <a:srgbClr val="3D1C73">
                  <a:shade val="67500"/>
                  <a:satMod val="115000"/>
                </a:srgbClr>
              </a:gs>
              <a:gs pos="100000">
                <a:srgbClr val="3D1C7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239993" indent="-241294">
              <a:lnSpc>
                <a:spcPct val="107000"/>
              </a:lnSpc>
              <a:buClr>
                <a:schemeClr val="dk1"/>
              </a:buClr>
            </a:pPr>
            <a:endParaRPr sz="2400" b="1" dirty="0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67DBFEE9-BA0E-4E5B-8FD9-A7FBD06EAEAA}"/>
              </a:ext>
            </a:extLst>
          </p:cNvPr>
          <p:cNvSpPr/>
          <p:nvPr/>
        </p:nvSpPr>
        <p:spPr>
          <a:xfrm>
            <a:off x="6763678" y="2925221"/>
            <a:ext cx="3307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Судовий захист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653729-51EA-4710-A1E7-5430D3D5A84F}"/>
              </a:ext>
            </a:extLst>
          </p:cNvPr>
          <p:cNvSpPr txBox="1"/>
          <p:nvPr/>
        </p:nvSpPr>
        <p:spPr>
          <a:xfrm>
            <a:off x="989889" y="1010431"/>
            <a:ext cx="4864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300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СПОСОБИ </a:t>
            </a:r>
          </a:p>
          <a:p>
            <a:r>
              <a:rPr lang="uk-UA" sz="3600" b="1" dirty="0">
                <a:solidFill>
                  <a:srgbClr val="300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ЗАХИСТУ ПРАВ ІВ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16F4D834-52F0-4AA2-8841-92BCB11E7858}"/>
              </a:ext>
            </a:extLst>
          </p:cNvPr>
          <p:cNvSpPr/>
          <p:nvPr/>
        </p:nvSpPr>
        <p:spPr>
          <a:xfrm>
            <a:off x="1581669" y="3300587"/>
            <a:ext cx="49360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>
                <a:solidFill>
                  <a:srgbClr val="300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Щоб захист прав інтелектуальної власності був ефективним, </a:t>
            </a:r>
          </a:p>
          <a:p>
            <a:r>
              <a:rPr lang="uk-UA" sz="2200" dirty="0">
                <a:solidFill>
                  <a:srgbClr val="300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 має бути комплексним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6B737B3-3BD9-4F59-B305-B432610FF128}"/>
              </a:ext>
            </a:extLst>
          </p:cNvPr>
          <p:cNvSpPr txBox="1"/>
          <p:nvPr/>
        </p:nvSpPr>
        <p:spPr>
          <a:xfrm>
            <a:off x="6763678" y="3713344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Апеляційна палата</a:t>
            </a:r>
          </a:p>
          <a:p>
            <a:endParaRPr lang="uk-U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Медіація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12880" y="6355080"/>
            <a:ext cx="41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300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uk-UA" b="1" dirty="0">
              <a:solidFill>
                <a:srgbClr val="300C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D1C73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30F42661-534B-4086-8DB3-9C94F41E0A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D1C73">
                  <a:shade val="30000"/>
                  <a:satMod val="115000"/>
                </a:srgbClr>
              </a:gs>
              <a:gs pos="50000">
                <a:srgbClr val="3D1C73">
                  <a:shade val="67500"/>
                  <a:satMod val="115000"/>
                </a:srgbClr>
              </a:gs>
              <a:gs pos="100000">
                <a:srgbClr val="3D1C73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" name="Графіка 3" descr="Розряджена батарея">
            <a:extLst>
              <a:ext uri="{FF2B5EF4-FFF2-40B4-BE49-F238E27FC236}">
                <a16:creationId xmlns:a16="http://schemas.microsoft.com/office/drawing/2014/main" xmlns="" id="{16D89ECB-5FB9-4FA7-AC94-8E24117B2B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85142" y="2283197"/>
            <a:ext cx="1146751" cy="11467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42936DD-2226-428F-A9E5-C01729E916C7}"/>
              </a:ext>
            </a:extLst>
          </p:cNvPr>
          <p:cNvSpPr txBox="1"/>
          <p:nvPr/>
        </p:nvSpPr>
        <p:spPr>
          <a:xfrm>
            <a:off x="1673224" y="1319853"/>
            <a:ext cx="5861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Суди – </a:t>
            </a:r>
          </a:p>
          <a:p>
            <a:r>
              <a:rPr lang="uk-U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перенавантажені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673476-36CC-4A2D-A6F7-D9C047AEDDEA}"/>
              </a:ext>
            </a:extLst>
          </p:cNvPr>
          <p:cNvSpPr txBox="1"/>
          <p:nvPr/>
        </p:nvSpPr>
        <p:spPr>
          <a:xfrm>
            <a:off x="6760198" y="4543154"/>
            <a:ext cx="4659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Останні роки Україна перебуває у стані постійного реформування судової системи. Як результат, збільшилась тривалість розгляду справ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12880" y="6355080"/>
            <a:ext cx="41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8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E905CC22-EDAF-415B-9738-8651A2261607}"/>
              </a:ext>
            </a:extLst>
          </p:cNvPr>
          <p:cNvSpPr/>
          <p:nvPr/>
        </p:nvSpPr>
        <p:spPr>
          <a:xfrm>
            <a:off x="0" y="0"/>
            <a:ext cx="6420678" cy="6858000"/>
          </a:xfrm>
          <a:prstGeom prst="rect">
            <a:avLst/>
          </a:prstGeom>
          <a:gradFill flip="none" rotWithShape="1">
            <a:gsLst>
              <a:gs pos="0">
                <a:srgbClr val="3D1C73">
                  <a:shade val="30000"/>
                  <a:satMod val="115000"/>
                </a:srgbClr>
              </a:gs>
              <a:gs pos="50000">
                <a:srgbClr val="3D1C73">
                  <a:shade val="67500"/>
                  <a:satMod val="115000"/>
                </a:srgbClr>
              </a:gs>
              <a:gs pos="100000">
                <a:srgbClr val="3D1C73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9B99BA2-60BC-439C-B28C-5DFAED083A29}"/>
              </a:ext>
            </a:extLst>
          </p:cNvPr>
          <p:cNvSpPr txBox="1"/>
          <p:nvPr/>
        </p:nvSpPr>
        <p:spPr>
          <a:xfrm>
            <a:off x="6190977" y="1507802"/>
            <a:ext cx="5328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dirty="0">
                <a:solidFill>
                  <a:srgbClr val="300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судах </a:t>
            </a:r>
          </a:p>
          <a:p>
            <a:pPr algn="r"/>
            <a:r>
              <a:rPr lang="uk-UA" sz="2800" b="1" dirty="0">
                <a:solidFill>
                  <a:srgbClr val="300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вистачає суддів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036BC93-8CBF-4883-8749-DCED8C241110}"/>
              </a:ext>
            </a:extLst>
          </p:cNvPr>
          <p:cNvSpPr txBox="1"/>
          <p:nvPr/>
        </p:nvSpPr>
        <p:spPr>
          <a:xfrm>
            <a:off x="442291" y="722636"/>
            <a:ext cx="4825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Зросла кількість нефункціонуючих судів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54929A4B-0F41-422D-9A1F-8FB085D908B5}"/>
              </a:ext>
            </a:extLst>
          </p:cNvPr>
          <p:cNvSpPr/>
          <p:nvPr/>
        </p:nvSpPr>
        <p:spPr>
          <a:xfrm>
            <a:off x="7391400" y="2613392"/>
            <a:ext cx="4128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dirty="0">
                <a:solidFill>
                  <a:srgbClr val="300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Станом на 2023 рік </a:t>
            </a:r>
          </a:p>
          <a:p>
            <a:pPr algn="r"/>
            <a:r>
              <a:rPr lang="uk-UA" sz="2400" dirty="0">
                <a:solidFill>
                  <a:srgbClr val="300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деяких судах працює </a:t>
            </a:r>
          </a:p>
          <a:p>
            <a:pPr algn="r"/>
            <a:r>
              <a:rPr lang="uk-UA" sz="2400" b="1" dirty="0">
                <a:solidFill>
                  <a:srgbClr val="300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або 2 судді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8B944316-448C-41FE-A5C9-045722BC6D46}"/>
              </a:ext>
            </a:extLst>
          </p:cNvPr>
          <p:cNvSpPr/>
          <p:nvPr/>
        </p:nvSpPr>
        <p:spPr>
          <a:xfrm>
            <a:off x="814458" y="2263678"/>
            <a:ext cx="49149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Зараз в Україні здійснюють правосуддя </a:t>
            </a:r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587 судів</a:t>
            </a:r>
            <a:endParaRPr lang="uk-U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 судів </a:t>
            </a:r>
            <a:r>
              <a:rPr lang="uk-U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цього не роблять через активні бойові дії або розташування на тимчасово окупованій території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12880" y="6355080"/>
            <a:ext cx="41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300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uk-UA" b="1" dirty="0">
              <a:solidFill>
                <a:srgbClr val="300C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9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Графіка 18" descr="Молоток">
            <a:extLst>
              <a:ext uri="{FF2B5EF4-FFF2-40B4-BE49-F238E27FC236}">
                <a16:creationId xmlns:a16="http://schemas.microsoft.com/office/drawing/2014/main" xmlns="" id="{7919C2D0-D4B8-4263-81AC-3E46A4746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8734" y="3170279"/>
            <a:ext cx="2037374" cy="20373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F8743D8-0618-44AE-934E-024F1AAFE011}"/>
              </a:ext>
            </a:extLst>
          </p:cNvPr>
          <p:cNvSpPr txBox="1"/>
          <p:nvPr/>
        </p:nvSpPr>
        <p:spPr>
          <a:xfrm>
            <a:off x="426912" y="827811"/>
            <a:ext cx="10606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300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Тривалість судових справ та кількість експертиз</a:t>
            </a:r>
          </a:p>
        </p:txBody>
      </p:sp>
      <p:graphicFrame>
        <p:nvGraphicFramePr>
          <p:cNvPr id="16" name="Таблиця 15">
            <a:extLst>
              <a:ext uri="{FF2B5EF4-FFF2-40B4-BE49-F238E27FC236}">
                <a16:creationId xmlns:a16="http://schemas.microsoft.com/office/drawing/2014/main" xmlns="" id="{9EECA3A0-A289-49EA-84FF-B013C0B47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513940"/>
              </p:ext>
            </p:extLst>
          </p:nvPr>
        </p:nvGraphicFramePr>
        <p:xfrm>
          <a:off x="3363685" y="2356563"/>
          <a:ext cx="8311605" cy="4028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6672">
                  <a:extLst>
                    <a:ext uri="{9D8B030D-6E8A-4147-A177-3AD203B41FA5}">
                      <a16:colId xmlns:a16="http://schemas.microsoft.com/office/drawing/2014/main" xmlns="" val="586631131"/>
                    </a:ext>
                  </a:extLst>
                </a:gridCol>
                <a:gridCol w="4284933">
                  <a:extLst>
                    <a:ext uri="{9D8B030D-6E8A-4147-A177-3AD203B41FA5}">
                      <a16:colId xmlns:a16="http://schemas.microsoft.com/office/drawing/2014/main" xmlns="" val="2867704535"/>
                    </a:ext>
                  </a:extLst>
                </a:gridCol>
              </a:tblGrid>
              <a:tr h="1772701">
                <a:tc>
                  <a:txBody>
                    <a:bodyPr/>
                    <a:lstStyle/>
                    <a:p>
                      <a:r>
                        <a:rPr lang="uk-UA" sz="2000" noProof="0" dirty="0">
                          <a:solidFill>
                            <a:srgbClr val="300C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</a:t>
                      </a:r>
                    </a:p>
                    <a:p>
                      <a:r>
                        <a:rPr lang="uk-UA" sz="2000" noProof="0" dirty="0">
                          <a:solidFill>
                            <a:srgbClr val="300C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експертизи</a:t>
                      </a:r>
                    </a:p>
                    <a:p>
                      <a:r>
                        <a:rPr lang="uk-UA" sz="1600" b="0" i="1" noProof="0" dirty="0">
                          <a:solidFill>
                            <a:srgbClr val="300C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Справа № 910/16093/18</a:t>
                      </a:r>
                    </a:p>
                    <a:p>
                      <a:r>
                        <a:rPr lang="uk-UA" sz="1600" b="0" i="1" noProof="0" dirty="0">
                          <a:solidFill>
                            <a:srgbClr val="300C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 визнання недійсним </a:t>
                      </a:r>
                      <a:r>
                        <a:rPr lang="uk-UA" sz="1600" b="0" i="1" noProof="0" dirty="0" err="1">
                          <a:solidFill>
                            <a:srgbClr val="300C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свідоцтв</a:t>
                      </a:r>
                      <a:r>
                        <a:rPr lang="uk-UA" sz="1600" b="0" i="1" noProof="0" dirty="0">
                          <a:solidFill>
                            <a:srgbClr val="300C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Україні №№ 129188 та 227836 </a:t>
                      </a:r>
                      <a:endParaRPr lang="uk-UA" sz="1600" b="0" i="1" noProof="0" dirty="0" smtClean="0">
                        <a:solidFill>
                          <a:srgbClr val="300C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uk-UA" sz="1600" b="0" i="1" noProof="0" dirty="0" smtClean="0">
                          <a:solidFill>
                            <a:srgbClr val="300C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uk-UA" sz="1600" b="0" i="1" noProof="0" dirty="0">
                          <a:solidFill>
                            <a:srgbClr val="300C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ТМ «Промедол»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00C6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00C6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експертиз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00C6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Справа № 757/63332/18-ц </a:t>
                      </a:r>
                      <a:endParaRPr kumimoji="0" lang="uk-UA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00C6A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0C6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 </a:t>
                      </a:r>
                      <a:r>
                        <a:rPr kumimoji="0" lang="uk-UA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00C6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визнання недійсним патенту </a:t>
                      </a:r>
                      <a:endParaRPr kumimoji="0" lang="uk-UA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00C6A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0C6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 </a:t>
                      </a:r>
                      <a:r>
                        <a:rPr kumimoji="0" lang="uk-UA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00C6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118627 на корисну модель</a:t>
                      </a:r>
                      <a:endParaRPr kumimoji="0" lang="uk-UA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00C6A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437518"/>
                  </a:ext>
                </a:extLst>
              </a:tr>
              <a:tr h="1724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00C6A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00C6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2019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00C6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експертизи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00C6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Справа № 910/15160/19 </a:t>
                      </a:r>
                      <a:endParaRPr kumimoji="0" lang="uk-UA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00C6A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1" noProof="0" dirty="0" smtClean="0">
                          <a:solidFill>
                            <a:srgbClr val="300C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 </a:t>
                      </a:r>
                      <a:r>
                        <a:rPr lang="uk-UA" sz="1600" b="0" i="1" noProof="0" dirty="0">
                          <a:solidFill>
                            <a:srgbClr val="300C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визнання недійсним свідоцтва України №№271608 та 261708 </a:t>
                      </a:r>
                      <a:endParaRPr lang="uk-UA" sz="1600" b="0" i="1" noProof="0" dirty="0" smtClean="0">
                        <a:solidFill>
                          <a:srgbClr val="300C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1" noProof="0" dirty="0" smtClean="0">
                          <a:solidFill>
                            <a:srgbClr val="300C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uk-UA" sz="1600" b="0" i="1" noProof="0" dirty="0">
                          <a:solidFill>
                            <a:srgbClr val="300C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ТМ «</a:t>
                      </a:r>
                      <a:r>
                        <a:rPr lang="en-US" sz="1600" b="0" i="1" noProof="0" dirty="0">
                          <a:solidFill>
                            <a:srgbClr val="300C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 Lemon</a:t>
                      </a:r>
                      <a:r>
                        <a:rPr lang="ru-RU" sz="1600" b="0" i="1" noProof="0" dirty="0">
                          <a:solidFill>
                            <a:srgbClr val="300C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i="1" noProof="0" dirty="0" err="1">
                          <a:solidFill>
                            <a:srgbClr val="300C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зобр</a:t>
                      </a:r>
                      <a:r>
                        <a:rPr lang="ru-RU" sz="1600" b="0" i="1" noProof="0" dirty="0">
                          <a:solidFill>
                            <a:srgbClr val="300C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.»</a:t>
                      </a:r>
                      <a:endParaRPr kumimoji="0" lang="uk-UA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00C6A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uk-UA" sz="1800" b="0" i="1" noProof="0" dirty="0">
                        <a:solidFill>
                          <a:srgbClr val="300C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00C6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00C6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експертизи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00C6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Справа № 910/12981/20 </a:t>
                      </a:r>
                      <a:endParaRPr kumimoji="0" lang="uk-UA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00C6A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0C6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 визнання </a:t>
                      </a:r>
                      <a:r>
                        <a:rPr kumimoji="0" lang="uk-UA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00C6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недійсним патенту </a:t>
                      </a:r>
                      <a:endParaRPr kumimoji="0" lang="uk-UA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00C6A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0C6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 </a:t>
                      </a:r>
                      <a:r>
                        <a:rPr kumimoji="0" lang="uk-UA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00C6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60285 на винахід «Кабель силовий»</a:t>
                      </a:r>
                      <a:endParaRPr kumimoji="0" lang="uk-UA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00C6A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50694018"/>
                  </a:ext>
                </a:extLst>
              </a:tr>
            </a:tbl>
          </a:graphicData>
        </a:graphic>
      </p:graphicFrame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1643EE2F-3AAC-4727-ABFF-7F6064490069}"/>
              </a:ext>
            </a:extLst>
          </p:cNvPr>
          <p:cNvSpPr/>
          <p:nvPr/>
        </p:nvSpPr>
        <p:spPr>
          <a:xfrm>
            <a:off x="3363685" y="1848952"/>
            <a:ext cx="38061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300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Розгляд справ ще триває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0" y="6355080"/>
            <a:ext cx="41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300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uk-UA" b="1" dirty="0">
              <a:solidFill>
                <a:srgbClr val="300C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85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42936DD-2226-428F-A9E5-C01729E916C7}"/>
              </a:ext>
            </a:extLst>
          </p:cNvPr>
          <p:cNvSpPr txBox="1"/>
          <p:nvPr/>
        </p:nvSpPr>
        <p:spPr>
          <a:xfrm>
            <a:off x="5055373" y="2659559"/>
            <a:ext cx="2458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300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ІР-СУД</a:t>
            </a:r>
          </a:p>
        </p:txBody>
      </p:sp>
      <p:pic>
        <p:nvPicPr>
          <p:cNvPr id="6" name="Графіка 5" descr="Батарея заряджається">
            <a:extLst>
              <a:ext uri="{FF2B5EF4-FFF2-40B4-BE49-F238E27FC236}">
                <a16:creationId xmlns:a16="http://schemas.microsoft.com/office/drawing/2014/main" xmlns="" id="{A6CBDAF1-7662-4A2A-B78A-659A43C97A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57791" y="3296075"/>
            <a:ext cx="1076418" cy="1076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12880" y="6355080"/>
            <a:ext cx="41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300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uk-UA" b="1" dirty="0">
              <a:solidFill>
                <a:srgbClr val="300C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944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FCB7B096-39C4-47EC-B8FF-D3BA7DFEA62C}"/>
              </a:ext>
            </a:extLst>
          </p:cNvPr>
          <p:cNvSpPr/>
          <p:nvPr/>
        </p:nvSpPr>
        <p:spPr>
          <a:xfrm>
            <a:off x="0" y="0"/>
            <a:ext cx="4909930" cy="6857999"/>
          </a:xfrm>
          <a:prstGeom prst="rect">
            <a:avLst/>
          </a:prstGeom>
          <a:gradFill flip="none" rotWithShape="1">
            <a:gsLst>
              <a:gs pos="0">
                <a:srgbClr val="3D1C73">
                  <a:shade val="30000"/>
                  <a:satMod val="115000"/>
                </a:srgbClr>
              </a:gs>
              <a:gs pos="50000">
                <a:srgbClr val="3D1C73">
                  <a:shade val="67500"/>
                  <a:satMod val="115000"/>
                </a:srgbClr>
              </a:gs>
              <a:gs pos="100000">
                <a:srgbClr val="3D1C73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 algn="just">
              <a:buFont typeface="Arial" panose="020B0604020202020204" pitchFamily="34" charset="0"/>
              <a:buChar char="•"/>
            </a:pPr>
            <a:endParaRPr lang="uk-U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6554" b="7943"/>
          <a:stretch/>
        </p:blipFill>
        <p:spPr>
          <a:xfrm>
            <a:off x="6526281" y="1062922"/>
            <a:ext cx="4486938" cy="2245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113" y="2475839"/>
            <a:ext cx="5567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Судові витрати та репутаційні збитки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81" y="3793527"/>
            <a:ext cx="4486938" cy="22434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5113" y="3554020"/>
            <a:ext cx="38900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Справа «Таємна вечеря» </a:t>
            </a:r>
          </a:p>
          <a:p>
            <a:r>
              <a:rPr lang="uk-U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Calvin Klein</a:t>
            </a:r>
            <a:endParaRPr lang="uk-U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12880" y="6355080"/>
            <a:ext cx="41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300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uk-UA" b="1" dirty="0">
              <a:solidFill>
                <a:srgbClr val="300C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12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97280" y="2444440"/>
            <a:ext cx="4864608" cy="1807520"/>
          </a:xfrm>
          <a:prstGeom prst="rect">
            <a:avLst/>
          </a:prstGeom>
          <a:gradFill flip="none" rotWithShape="1">
            <a:gsLst>
              <a:gs pos="0">
                <a:srgbClr val="300C6A">
                  <a:shade val="30000"/>
                  <a:satMod val="115000"/>
                </a:srgbClr>
              </a:gs>
              <a:gs pos="50000">
                <a:srgbClr val="300C6A">
                  <a:shade val="67500"/>
                  <a:satMod val="115000"/>
                </a:srgbClr>
              </a:gs>
              <a:gs pos="100000">
                <a:srgbClr val="300C6A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5760215" y="1263839"/>
            <a:ext cx="5976241" cy="59762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8452" y="805059"/>
            <a:ext cx="65127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300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Апеляційна </a:t>
            </a:r>
          </a:p>
          <a:p>
            <a:r>
              <a:rPr lang="uk-UA" sz="4400" b="1" dirty="0">
                <a:solidFill>
                  <a:srgbClr val="300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палата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56407" y="2742878"/>
            <a:ext cx="3803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Адміністративний механізм оскарження, що є невід’ємним елементом комплексного захисту ІР-прав</a:t>
            </a:r>
          </a:p>
        </p:txBody>
      </p:sp>
      <p:pic>
        <p:nvPicPr>
          <p:cNvPr id="8" name="Графіка 7" descr="Відкрита лапка">
            <a:extLst>
              <a:ext uri="{FF2B5EF4-FFF2-40B4-BE49-F238E27FC236}">
                <a16:creationId xmlns:a16="http://schemas.microsoft.com/office/drawing/2014/main" xmlns="" id="{281F4E76-E356-4853-B4E6-0C955617B2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86069" y="2365512"/>
            <a:ext cx="924340" cy="9243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12880" y="6355080"/>
            <a:ext cx="41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300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uk-UA" b="1" dirty="0">
              <a:solidFill>
                <a:srgbClr val="300C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82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64461" y="4301301"/>
            <a:ext cx="33961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заяви про визнання прав на ІР-об’єкти недійсними повністю або частково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6350" y="1073295"/>
            <a:ext cx="3974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00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Апеляційна палата розглядає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7394" y="4213963"/>
            <a:ext cx="2931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заперечення проти рішень щодо набуття прав на IP-об'єкти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715737" y="4213963"/>
            <a:ext cx="30525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заяви про визнання торговельної марки добре відомою в Україні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8CF604E-2E1C-4CE2-909F-A688C2598EF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265440" y="3236638"/>
            <a:ext cx="1359887" cy="907517"/>
          </a:xfrm>
          <a:prstGeom prst="rect">
            <a:avLst/>
          </a:prstGeom>
        </p:spPr>
      </p:pic>
      <p:pic>
        <p:nvPicPr>
          <p:cNvPr id="11" name="Графіка 19" descr="Знак &quot;Ні&quot;">
            <a:extLst>
              <a:ext uri="{FF2B5EF4-FFF2-40B4-BE49-F238E27FC236}">
                <a16:creationId xmlns:a16="http://schemas.microsoft.com/office/drawing/2014/main" xmlns="" id="{A31F3B04-50B3-4D5E-A1D2-6107C082D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66916" y="3110962"/>
            <a:ext cx="1103001" cy="1103001"/>
          </a:xfrm>
          <a:prstGeom prst="rect">
            <a:avLst/>
          </a:prstGeom>
        </p:spPr>
      </p:pic>
      <p:pic>
        <p:nvPicPr>
          <p:cNvPr id="3" name="Графіка 2" descr="Документ">
            <a:extLst>
              <a:ext uri="{FF2B5EF4-FFF2-40B4-BE49-F238E27FC236}">
                <a16:creationId xmlns:a16="http://schemas.microsoft.com/office/drawing/2014/main" xmlns="" id="{ABF93E2F-8836-4BAE-93B0-8E5A694661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566673" y="3199952"/>
            <a:ext cx="937988" cy="937988"/>
          </a:xfrm>
          <a:prstGeom prst="rect">
            <a:avLst/>
          </a:prstGeom>
        </p:spPr>
      </p:pic>
      <p:pic>
        <p:nvPicPr>
          <p:cNvPr id="5" name="Графіка 4" descr="Знак &quot;Ні&quot;">
            <a:extLst>
              <a:ext uri="{FF2B5EF4-FFF2-40B4-BE49-F238E27FC236}">
                <a16:creationId xmlns:a16="http://schemas.microsoft.com/office/drawing/2014/main" xmlns="" id="{DA554A0D-E4C4-4588-BB51-12C333E71F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661216" y="3198300"/>
            <a:ext cx="939640" cy="9396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612880" y="6355080"/>
            <a:ext cx="41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300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uk-UA" b="1" dirty="0">
              <a:solidFill>
                <a:srgbClr val="300C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627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3307</TotalTime>
  <Words>546</Words>
  <Application>Microsoft Office PowerPoint</Application>
  <PresentationFormat>Широкоэкранный</PresentationFormat>
  <Paragraphs>127</Paragraphs>
  <Slides>18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Cascadia Code SemiBold</vt:lpstr>
      <vt:lpstr>Roboto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Укрпатент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Могелюк Анастасія Олександрівна</dc:creator>
  <cp:lastModifiedBy>Могелюк Анастасія Олександрівна</cp:lastModifiedBy>
  <cp:revision>334</cp:revision>
  <dcterms:created xsi:type="dcterms:W3CDTF">2023-08-08T06:55:14Z</dcterms:created>
  <dcterms:modified xsi:type="dcterms:W3CDTF">2023-11-08T09:36:42Z</dcterms:modified>
</cp:coreProperties>
</file>