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73" r:id="rId4"/>
    <p:sldId id="271" r:id="rId5"/>
    <p:sldId id="274" r:id="rId6"/>
    <p:sldId id="275" r:id="rId7"/>
    <p:sldId id="259" r:id="rId8"/>
    <p:sldId id="260" r:id="rId9"/>
    <p:sldId id="263" r:id="rId10"/>
    <p:sldId id="276" r:id="rId11"/>
    <p:sldId id="277" r:id="rId12"/>
    <p:sldId id="278" r:id="rId13"/>
    <p:sldId id="264" r:id="rId14"/>
  </p:sldIdLst>
  <p:sldSz cx="13004800" cy="9753600"/>
  <p:notesSz cx="9872663" cy="679767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промовчанням" id="{34C859B3-E01E-4694-8488-54F08E369225}">
          <p14:sldIdLst>
            <p14:sldId id="256"/>
            <p14:sldId id="258"/>
            <p14:sldId id="273"/>
          </p14:sldIdLst>
        </p14:section>
        <p14:section name="Розділ без заголовка" id="{B28C67A6-D47A-4C37-9FD3-18C2C098A348}">
          <p14:sldIdLst>
            <p14:sldId id="271"/>
            <p14:sldId id="274"/>
            <p14:sldId id="275"/>
            <p14:sldId id="259"/>
            <p14:sldId id="260"/>
            <p14:sldId id="263"/>
            <p14:sldId id="276"/>
            <p14:sldId id="277"/>
            <p14:sldId id="278"/>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710377-1839-4BD3-8B11-F74F7DC78020}" v="7" dt="2023-11-15T07:42:18.12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p:cViewPr varScale="1">
        <p:scale>
          <a:sx n="69" d="100"/>
          <a:sy n="69" d="100"/>
        </p:scale>
        <p:origin x="2004" y="78"/>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ндрій Авторгов" userId="adb5b4f85af0c4ab" providerId="LiveId" clId="{9C710377-1839-4BD3-8B11-F74F7DC78020}"/>
    <pc:docChg chg="undo custSel delSld modSld modSection">
      <pc:chgData name="Андрій Авторгов" userId="adb5b4f85af0c4ab" providerId="LiveId" clId="{9C710377-1839-4BD3-8B11-F74F7DC78020}" dt="2023-11-15T07:45:50.192" v="119" actId="20577"/>
      <pc:docMkLst>
        <pc:docMk/>
      </pc:docMkLst>
      <pc:sldChg chg="addSp delSp modSp mod modClrScheme chgLayout">
        <pc:chgData name="Андрій Авторгов" userId="adb5b4f85af0c4ab" providerId="LiveId" clId="{9C710377-1839-4BD3-8B11-F74F7DC78020}" dt="2023-11-15T07:34:37.462" v="17" actId="700"/>
        <pc:sldMkLst>
          <pc:docMk/>
          <pc:sldMk cId="0" sldId="256"/>
        </pc:sldMkLst>
        <pc:spChg chg="mod">
          <ac:chgData name="Андрій Авторгов" userId="adb5b4f85af0c4ab" providerId="LiveId" clId="{9C710377-1839-4BD3-8B11-F74F7DC78020}" dt="2023-11-14T06:21:59.199" v="15" actId="790"/>
          <ac:spMkLst>
            <pc:docMk/>
            <pc:sldMk cId="0" sldId="256"/>
            <ac:spMk id="2" creationId="{00000000-0000-0000-0000-000000000000}"/>
          </ac:spMkLst>
        </pc:spChg>
        <pc:spChg chg="mod">
          <ac:chgData name="Андрій Авторгов" userId="adb5b4f85af0c4ab" providerId="LiveId" clId="{9C710377-1839-4BD3-8B11-F74F7DC78020}" dt="2023-11-12T15:08:11.412" v="12" actId="20577"/>
          <ac:spMkLst>
            <pc:docMk/>
            <pc:sldMk cId="0" sldId="256"/>
            <ac:spMk id="3" creationId="{00000000-0000-0000-0000-000000000000}"/>
          </ac:spMkLst>
        </pc:spChg>
        <pc:spChg chg="add del mod ord">
          <ac:chgData name="Андрій Авторгов" userId="adb5b4f85af0c4ab" providerId="LiveId" clId="{9C710377-1839-4BD3-8B11-F74F7DC78020}" dt="2023-11-15T07:34:37.462" v="17" actId="700"/>
          <ac:spMkLst>
            <pc:docMk/>
            <pc:sldMk cId="0" sldId="256"/>
            <ac:spMk id="4" creationId="{ACFC4341-4DCB-67A2-11AF-02964BFCDE9D}"/>
          </ac:spMkLst>
        </pc:spChg>
        <pc:spChg chg="add del mod ord">
          <ac:chgData name="Андрій Авторгов" userId="adb5b4f85af0c4ab" providerId="LiveId" clId="{9C710377-1839-4BD3-8B11-F74F7DC78020}" dt="2023-11-15T07:34:37.462" v="17" actId="700"/>
          <ac:spMkLst>
            <pc:docMk/>
            <pc:sldMk cId="0" sldId="256"/>
            <ac:spMk id="5" creationId="{E3C253A9-A42B-311E-F74A-B8689E4CEB37}"/>
          </ac:spMkLst>
        </pc:spChg>
      </pc:sldChg>
      <pc:sldChg chg="modSp mod">
        <pc:chgData name="Андрій Авторгов" userId="adb5b4f85af0c4ab" providerId="LiveId" clId="{9C710377-1839-4BD3-8B11-F74F7DC78020}" dt="2023-11-15T07:45:31.630" v="114" actId="207"/>
        <pc:sldMkLst>
          <pc:docMk/>
          <pc:sldMk cId="0" sldId="258"/>
        </pc:sldMkLst>
        <pc:spChg chg="mod">
          <ac:chgData name="Андрій Авторгов" userId="adb5b4f85af0c4ab" providerId="LiveId" clId="{9C710377-1839-4BD3-8B11-F74F7DC78020}" dt="2023-11-15T07:42:49.673" v="102" actId="255"/>
          <ac:spMkLst>
            <pc:docMk/>
            <pc:sldMk cId="0" sldId="258"/>
            <ac:spMk id="2" creationId="{00000000-0000-0000-0000-000000000000}"/>
          </ac:spMkLst>
        </pc:spChg>
        <pc:spChg chg="mod">
          <ac:chgData name="Андрій Авторгов" userId="adb5b4f85af0c4ab" providerId="LiveId" clId="{9C710377-1839-4BD3-8B11-F74F7DC78020}" dt="2023-11-15T07:45:31.630" v="114" actId="207"/>
          <ac:spMkLst>
            <pc:docMk/>
            <pc:sldMk cId="0" sldId="258"/>
            <ac:spMk id="3" creationId="{00000000-0000-0000-0000-000000000000}"/>
          </ac:spMkLst>
        </pc:spChg>
      </pc:sldChg>
      <pc:sldChg chg="modSp mod">
        <pc:chgData name="Андрій Авторгов" userId="adb5b4f85af0c4ab" providerId="LiveId" clId="{9C710377-1839-4BD3-8B11-F74F7DC78020}" dt="2023-11-15T07:44:00.303" v="111" actId="255"/>
        <pc:sldMkLst>
          <pc:docMk/>
          <pc:sldMk cId="0" sldId="259"/>
        </pc:sldMkLst>
        <pc:spChg chg="mod">
          <ac:chgData name="Андрій Авторгов" userId="adb5b4f85af0c4ab" providerId="LiveId" clId="{9C710377-1839-4BD3-8B11-F74F7DC78020}" dt="2023-11-15T07:44:00.303" v="111" actId="255"/>
          <ac:spMkLst>
            <pc:docMk/>
            <pc:sldMk cId="0" sldId="259"/>
            <ac:spMk id="4" creationId="{00000000-0000-0000-0000-000000000000}"/>
          </ac:spMkLst>
        </pc:spChg>
      </pc:sldChg>
      <pc:sldChg chg="addSp delSp">
        <pc:chgData name="Андрій Авторгов" userId="adb5b4f85af0c4ab" providerId="LiveId" clId="{9C710377-1839-4BD3-8B11-F74F7DC78020}" dt="2023-11-15T07:42:18.129" v="100"/>
        <pc:sldMkLst>
          <pc:docMk/>
          <pc:sldMk cId="0" sldId="263"/>
        </pc:sldMkLst>
        <pc:picChg chg="add del">
          <ac:chgData name="Андрій Авторгов" userId="adb5b4f85af0c4ab" providerId="LiveId" clId="{9C710377-1839-4BD3-8B11-F74F7DC78020}" dt="2023-11-15T07:42:18.129" v="100"/>
          <ac:picMkLst>
            <pc:docMk/>
            <pc:sldMk cId="0" sldId="263"/>
            <ac:picMk id="4" creationId="{746E5D39-992B-AB8A-E553-F4D9E170D5B8}"/>
          </ac:picMkLst>
        </pc:picChg>
      </pc:sldChg>
      <pc:sldChg chg="modSp mod">
        <pc:chgData name="Андрій Авторгов" userId="adb5b4f85af0c4ab" providerId="LiveId" clId="{9C710377-1839-4BD3-8B11-F74F7DC78020}" dt="2023-11-15T07:34:59.492" v="18" actId="790"/>
        <pc:sldMkLst>
          <pc:docMk/>
          <pc:sldMk cId="0" sldId="264"/>
        </pc:sldMkLst>
        <pc:spChg chg="mod">
          <ac:chgData name="Андрій Авторгов" userId="adb5b4f85af0c4ab" providerId="LiveId" clId="{9C710377-1839-4BD3-8B11-F74F7DC78020}" dt="2023-11-15T07:34:59.492" v="18" actId="790"/>
          <ac:spMkLst>
            <pc:docMk/>
            <pc:sldMk cId="0" sldId="264"/>
            <ac:spMk id="2" creationId="{00000000-0000-0000-0000-000000000000}"/>
          </ac:spMkLst>
        </pc:spChg>
      </pc:sldChg>
      <pc:sldChg chg="modSp del mod">
        <pc:chgData name="Андрій Авторгов" userId="adb5b4f85af0c4ab" providerId="LiveId" clId="{9C710377-1839-4BD3-8B11-F74F7DC78020}" dt="2023-11-15T07:35:53.681" v="21" actId="2696"/>
        <pc:sldMkLst>
          <pc:docMk/>
          <pc:sldMk cId="572993975" sldId="270"/>
        </pc:sldMkLst>
        <pc:spChg chg="mod">
          <ac:chgData name="Андрій Авторгов" userId="adb5b4f85af0c4ab" providerId="LiveId" clId="{9C710377-1839-4BD3-8B11-F74F7DC78020}" dt="2023-11-14T06:21:26.065" v="14" actId="20577"/>
          <ac:spMkLst>
            <pc:docMk/>
            <pc:sldMk cId="572993975" sldId="270"/>
            <ac:spMk id="3" creationId="{00000000-0000-0000-0000-000000000000}"/>
          </ac:spMkLst>
        </pc:spChg>
      </pc:sldChg>
      <pc:sldChg chg="modSp mod">
        <pc:chgData name="Андрій Авторгов" userId="adb5b4f85af0c4ab" providerId="LiveId" clId="{9C710377-1839-4BD3-8B11-F74F7DC78020}" dt="2023-11-15T07:43:39.622" v="110" actId="790"/>
        <pc:sldMkLst>
          <pc:docMk/>
          <pc:sldMk cId="1530385679" sldId="271"/>
        </pc:sldMkLst>
        <pc:spChg chg="mod">
          <ac:chgData name="Андрій Авторгов" userId="adb5b4f85af0c4ab" providerId="LiveId" clId="{9C710377-1839-4BD3-8B11-F74F7DC78020}" dt="2023-11-15T07:43:39.622" v="110" actId="790"/>
          <ac:spMkLst>
            <pc:docMk/>
            <pc:sldMk cId="1530385679" sldId="271"/>
            <ac:spMk id="2" creationId="{00000000-0000-0000-0000-000000000000}"/>
          </ac:spMkLst>
        </pc:spChg>
        <pc:spChg chg="mod">
          <ac:chgData name="Андрій Авторгов" userId="adb5b4f85af0c4ab" providerId="LiveId" clId="{9C710377-1839-4BD3-8B11-F74F7DC78020}" dt="2023-11-15T07:41:06.489" v="97" actId="14100"/>
          <ac:spMkLst>
            <pc:docMk/>
            <pc:sldMk cId="1530385679" sldId="271"/>
            <ac:spMk id="3" creationId="{00000000-0000-0000-0000-000000000000}"/>
          </ac:spMkLst>
        </pc:spChg>
      </pc:sldChg>
      <pc:sldChg chg="modSp mod">
        <pc:chgData name="Андрій Авторгов" userId="adb5b4f85af0c4ab" providerId="LiveId" clId="{9C710377-1839-4BD3-8B11-F74F7DC78020}" dt="2023-11-15T07:45:50.192" v="119" actId="20577"/>
        <pc:sldMkLst>
          <pc:docMk/>
          <pc:sldMk cId="3455278374" sldId="273"/>
        </pc:sldMkLst>
        <pc:spChg chg="mod">
          <ac:chgData name="Андрій Авторгов" userId="adb5b4f85af0c4ab" providerId="LiveId" clId="{9C710377-1839-4BD3-8B11-F74F7DC78020}" dt="2023-11-15T07:45:50.192" v="119" actId="20577"/>
          <ac:spMkLst>
            <pc:docMk/>
            <pc:sldMk cId="3455278374" sldId="273"/>
            <ac:spMk id="3" creationId="{00000000-0000-0000-0000-000000000000}"/>
          </ac:spMkLst>
        </pc:spChg>
      </pc:sldChg>
      <pc:sldChg chg="modSp mod">
        <pc:chgData name="Андрій Авторгов" userId="adb5b4f85af0c4ab" providerId="LiveId" clId="{9C710377-1839-4BD3-8B11-F74F7DC78020}" dt="2023-11-15T07:41:33.546" v="98" actId="20577"/>
        <pc:sldMkLst>
          <pc:docMk/>
          <pc:sldMk cId="1560674923" sldId="274"/>
        </pc:sldMkLst>
        <pc:spChg chg="mod">
          <ac:chgData name="Андрій Авторгов" userId="adb5b4f85af0c4ab" providerId="LiveId" clId="{9C710377-1839-4BD3-8B11-F74F7DC78020}" dt="2023-11-15T07:41:33.546" v="98" actId="20577"/>
          <ac:spMkLst>
            <pc:docMk/>
            <pc:sldMk cId="1560674923" sldId="274"/>
            <ac:spMk id="2" creationId="{00000000-0000-0000-0000-000000000000}"/>
          </ac:spMkLst>
        </pc:spChg>
      </pc:sldChg>
      <pc:sldChg chg="modSp mod">
        <pc:chgData name="Андрій Авторгов" userId="adb5b4f85af0c4ab" providerId="LiveId" clId="{9C710377-1839-4BD3-8B11-F74F7DC78020}" dt="2023-11-15T07:44:48.691" v="113" actId="6549"/>
        <pc:sldMkLst>
          <pc:docMk/>
          <pc:sldMk cId="1939069950" sldId="276"/>
        </pc:sldMkLst>
        <pc:spChg chg="mod">
          <ac:chgData name="Андрій Авторгов" userId="adb5b4f85af0c4ab" providerId="LiveId" clId="{9C710377-1839-4BD3-8B11-F74F7DC78020}" dt="2023-11-15T07:44:48.691" v="113" actId="6549"/>
          <ac:spMkLst>
            <pc:docMk/>
            <pc:sldMk cId="1939069950" sldId="276"/>
            <ac:spMk id="6" creationId="{D22655DF-E137-3F5E-94A8-860FBB68A47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type="body" idx="1"/>
          </p:nvPr>
        </p:nvSpPr>
        <p:spPr/>
        <p:txBody>
          <a:bodyPr lIns="0" tIns="0" rIns="0" bIns="0"/>
          <a:lstStyle>
            <a:lvl1pPr>
              <a:defRPr sz="5000" b="0" i="0">
                <a:solidFill>
                  <a:srgbClr val="00274E"/>
                </a:solidFill>
                <a:latin typeface="Roboto Lt"/>
                <a:cs typeface="Roboto L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002949"/>
          </a:solid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3900" b="0" i="0">
                <a:solidFill>
                  <a:srgbClr val="0059AA"/>
                </a:solidFill>
                <a:latin typeface="Roboto Lt"/>
                <a:cs typeface="Roboto L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002949"/>
          </a:solidFill>
        </p:spPr>
        <p:txBody>
          <a:bodyPr wrap="square" lIns="0" tIns="0" rIns="0" bIns="0" rtlCol="0"/>
          <a:lstStyle/>
          <a:p>
            <a:endParaRPr dirty="0"/>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3004800" cy="9753600"/>
          </a:xfrm>
          <a:custGeom>
            <a:avLst/>
            <a:gdLst/>
            <a:ahLst/>
            <a:cxnLst/>
            <a:rect l="l" t="t" r="r" b="b"/>
            <a:pathLst>
              <a:path w="13004800" h="9753600">
                <a:moveTo>
                  <a:pt x="13004800" y="0"/>
                </a:moveTo>
                <a:lnTo>
                  <a:pt x="0" y="0"/>
                </a:lnTo>
                <a:lnTo>
                  <a:pt x="0" y="9753599"/>
                </a:lnTo>
                <a:lnTo>
                  <a:pt x="13004800" y="9753599"/>
                </a:lnTo>
                <a:lnTo>
                  <a:pt x="13004800" y="0"/>
                </a:lnTo>
                <a:close/>
              </a:path>
            </a:pathLst>
          </a:custGeom>
          <a:solidFill>
            <a:srgbClr val="F0E8E3"/>
          </a:solidFill>
        </p:spPr>
        <p:txBody>
          <a:bodyPr wrap="square" lIns="0" tIns="0" rIns="0" bIns="0" rtlCol="0"/>
          <a:lstStyle/>
          <a:p>
            <a:endParaRPr dirty="0"/>
          </a:p>
        </p:txBody>
      </p:sp>
      <p:sp>
        <p:nvSpPr>
          <p:cNvPr id="2" name="Holder 2"/>
          <p:cNvSpPr>
            <a:spLocks noGrp="1"/>
          </p:cNvSpPr>
          <p:nvPr>
            <p:ph type="title"/>
          </p:nvPr>
        </p:nvSpPr>
        <p:spPr>
          <a:xfrm>
            <a:off x="634493" y="754549"/>
            <a:ext cx="11735813" cy="623569"/>
          </a:xfrm>
          <a:prstGeom prst="rect">
            <a:avLst/>
          </a:prstGeom>
        </p:spPr>
        <p:txBody>
          <a:bodyPr wrap="square" lIns="0" tIns="0" rIns="0" bIns="0">
            <a:spAutoFit/>
          </a:bodyPr>
          <a:lstStyle>
            <a:lvl1pPr>
              <a:defRPr sz="3900" b="0" i="0">
                <a:solidFill>
                  <a:srgbClr val="0059AA"/>
                </a:solidFill>
                <a:latin typeface="Roboto Lt"/>
                <a:cs typeface="Roboto Lt"/>
              </a:defRPr>
            </a:lvl1pPr>
          </a:lstStyle>
          <a:p>
            <a:endParaRPr/>
          </a:p>
        </p:txBody>
      </p:sp>
      <p:sp>
        <p:nvSpPr>
          <p:cNvPr id="3" name="Holder 3"/>
          <p:cNvSpPr>
            <a:spLocks noGrp="1"/>
          </p:cNvSpPr>
          <p:nvPr>
            <p:ph type="body" idx="1"/>
          </p:nvPr>
        </p:nvSpPr>
        <p:spPr>
          <a:xfrm>
            <a:off x="526023" y="2208276"/>
            <a:ext cx="11806555" cy="2311400"/>
          </a:xfrm>
          <a:prstGeom prst="rect">
            <a:avLst/>
          </a:prstGeom>
        </p:spPr>
        <p:txBody>
          <a:bodyPr wrap="square" lIns="0" tIns="0" rIns="0" bIns="0">
            <a:spAutoFit/>
          </a:bodyPr>
          <a:lstStyle>
            <a:lvl1pPr>
              <a:defRPr sz="5000" b="0" i="0">
                <a:solidFill>
                  <a:srgbClr val="00274E"/>
                </a:solidFill>
                <a:latin typeface="Roboto Lt"/>
                <a:cs typeface="Roboto Lt"/>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11/15/2023</a:t>
            </a:fld>
            <a:endParaRPr lang="en-US" dirty="0"/>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63600" y="3205162"/>
            <a:ext cx="10789285" cy="2459006"/>
          </a:xfrm>
          <a:prstGeom prst="rect">
            <a:avLst/>
          </a:prstGeom>
        </p:spPr>
        <p:txBody>
          <a:bodyPr vert="horz" wrap="square" lIns="0" tIns="12065" rIns="0" bIns="0" rtlCol="0">
            <a:spAutoFit/>
          </a:bodyPr>
          <a:lstStyle/>
          <a:p>
            <a:pPr marL="12700" algn="ctr">
              <a:lnSpc>
                <a:spcPct val="100000"/>
              </a:lnSpc>
              <a:spcBef>
                <a:spcPts val="95"/>
              </a:spcBef>
            </a:pPr>
            <a:r>
              <a:rPr lang="uk-UA" sz="5300" spc="-345" dirty="0">
                <a:solidFill>
                  <a:srgbClr val="FFFFFF"/>
                </a:solidFill>
                <a:latin typeface="Roboto Lt"/>
                <a:cs typeface="Roboto Lt"/>
              </a:rPr>
              <a:t>Актуальні питання виконання судових рішень в умовах правового режиму воєнного стану</a:t>
            </a:r>
            <a:endParaRPr lang="uk-UA" sz="5300" dirty="0">
              <a:latin typeface="Roboto Lt"/>
              <a:cs typeface="Roboto Lt"/>
            </a:endParaRPr>
          </a:p>
        </p:txBody>
      </p:sp>
      <p:sp>
        <p:nvSpPr>
          <p:cNvPr id="3" name="object 3"/>
          <p:cNvSpPr txBox="1"/>
          <p:nvPr/>
        </p:nvSpPr>
        <p:spPr>
          <a:xfrm>
            <a:off x="531812" y="6781444"/>
            <a:ext cx="10789285" cy="2530821"/>
          </a:xfrm>
          <a:prstGeom prst="rect">
            <a:avLst/>
          </a:prstGeom>
        </p:spPr>
        <p:txBody>
          <a:bodyPr vert="horz" wrap="square" lIns="0" tIns="93345" rIns="0" bIns="0" rtlCol="0">
            <a:spAutoFit/>
          </a:bodyPr>
          <a:lstStyle/>
          <a:p>
            <a:pPr marL="12700">
              <a:lnSpc>
                <a:spcPct val="100000"/>
              </a:lnSpc>
              <a:spcBef>
                <a:spcPts val="735"/>
              </a:spcBef>
            </a:pPr>
            <a:r>
              <a:rPr lang="uk-UA" sz="3400" spc="-210" dirty="0">
                <a:solidFill>
                  <a:srgbClr val="FFFFFF"/>
                </a:solidFill>
                <a:latin typeface="Roboto Lt"/>
                <a:cs typeface="Roboto Lt"/>
              </a:rPr>
              <a:t>Андрій АВТОРГОВ</a:t>
            </a:r>
          </a:p>
          <a:p>
            <a:pPr marL="12700">
              <a:lnSpc>
                <a:spcPct val="100000"/>
              </a:lnSpc>
              <a:spcBef>
                <a:spcPts val="735"/>
              </a:spcBef>
            </a:pPr>
            <a:r>
              <a:rPr lang="uk-UA" sz="3400" spc="-210" dirty="0">
                <a:solidFill>
                  <a:srgbClr val="FFFFFF"/>
                </a:solidFill>
                <a:latin typeface="Roboto Lt"/>
                <a:cs typeface="Roboto Lt"/>
              </a:rPr>
              <a:t>Приватний виконавець, к.ю.н.</a:t>
            </a:r>
            <a:endParaRPr sz="2000" dirty="0">
              <a:latin typeface="Roboto Lt"/>
              <a:cs typeface="Roboto Lt"/>
            </a:endParaRPr>
          </a:p>
          <a:p>
            <a:pPr>
              <a:lnSpc>
                <a:spcPct val="100000"/>
              </a:lnSpc>
            </a:pPr>
            <a:endParaRPr sz="2300" dirty="0">
              <a:latin typeface="Roboto Lt"/>
              <a:cs typeface="Roboto Lt"/>
            </a:endParaRPr>
          </a:p>
          <a:p>
            <a:pPr>
              <a:lnSpc>
                <a:spcPct val="100000"/>
              </a:lnSpc>
              <a:spcBef>
                <a:spcPts val="5"/>
              </a:spcBef>
            </a:pPr>
            <a:endParaRPr sz="2550" dirty="0">
              <a:latin typeface="Roboto Lt"/>
              <a:cs typeface="Roboto Lt"/>
            </a:endParaRPr>
          </a:p>
          <a:p>
            <a:pPr marL="12700">
              <a:lnSpc>
                <a:spcPct val="100000"/>
              </a:lnSpc>
            </a:pPr>
            <a:r>
              <a:rPr lang="uk-UA" sz="3600" spc="-140">
                <a:solidFill>
                  <a:srgbClr val="FFFFFF"/>
                </a:solidFill>
                <a:latin typeface="Roboto Lt"/>
                <a:cs typeface="Roboto Lt"/>
              </a:rPr>
              <a:t>16 листопада </a:t>
            </a:r>
            <a:r>
              <a:rPr sz="3600" spc="-140" dirty="0">
                <a:solidFill>
                  <a:srgbClr val="FFFFFF"/>
                </a:solidFill>
                <a:latin typeface="Roboto Lt"/>
                <a:cs typeface="Roboto Lt"/>
              </a:rPr>
              <a:t>202</a:t>
            </a:r>
            <a:r>
              <a:rPr lang="uk-UA" sz="3600" spc="-140" dirty="0">
                <a:solidFill>
                  <a:srgbClr val="FFFFFF"/>
                </a:solidFill>
                <a:latin typeface="Roboto Lt"/>
                <a:cs typeface="Roboto Lt"/>
              </a:rPr>
              <a:t>3</a:t>
            </a:r>
            <a:endParaRPr sz="3600" dirty="0">
              <a:latin typeface="Roboto Lt"/>
              <a:cs typeface="Roboto 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91418" y="224197"/>
            <a:ext cx="12006982" cy="1985159"/>
          </a:xfrm>
          <a:prstGeom prst="rect">
            <a:avLst/>
          </a:prstGeom>
        </p:spPr>
        <p:txBody>
          <a:bodyPr vert="horz" wrap="square" lIns="0" tIns="15240" rIns="0" bIns="0" rtlCol="0">
            <a:spAutoFit/>
          </a:bodyPr>
          <a:lstStyle/>
          <a:p>
            <a:pPr marL="12700" algn="ctr">
              <a:lnSpc>
                <a:spcPct val="100000"/>
              </a:lnSpc>
              <a:spcBef>
                <a:spcPts val="120"/>
              </a:spcBef>
            </a:pPr>
            <a:r>
              <a:rPr lang="uk-UA" sz="3200" dirty="0"/>
              <a:t>Закон України №3048-IX від 11.04.2023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a:t>
            </a:r>
            <a:endParaRPr lang="uk-UA" sz="3200" i="1" spc="-75" dirty="0">
              <a:solidFill>
                <a:srgbClr val="00274E"/>
              </a:solidFill>
              <a:latin typeface="Roboto Lt"/>
              <a:cs typeface="Roboto Lt"/>
            </a:endParaRPr>
          </a:p>
        </p:txBody>
      </p:sp>
      <p:sp>
        <p:nvSpPr>
          <p:cNvPr id="3" name="object 3"/>
          <p:cNvSpPr txBox="1"/>
          <p:nvPr/>
        </p:nvSpPr>
        <p:spPr>
          <a:xfrm>
            <a:off x="541655" y="3610491"/>
            <a:ext cx="11921490" cy="832472"/>
          </a:xfrm>
          <a:prstGeom prst="rect">
            <a:avLst/>
          </a:prstGeom>
        </p:spPr>
        <p:txBody>
          <a:bodyPr vert="horz" wrap="square" lIns="0" tIns="12700" rIns="0" bIns="0" rtlCol="0">
            <a:spAutoFit/>
          </a:bodyPr>
          <a:lstStyle/>
          <a:p>
            <a:pPr marL="12065" marR="5080" algn="just">
              <a:lnSpc>
                <a:spcPct val="113599"/>
              </a:lnSpc>
              <a:spcBef>
                <a:spcPts val="100"/>
              </a:spcBef>
              <a:buSzPct val="77272"/>
              <a:tabLst>
                <a:tab pos="469900" algn="l"/>
              </a:tabLst>
            </a:pPr>
            <a:endParaRPr lang="uk-UA" sz="2400" spc="-155" dirty="0">
              <a:solidFill>
                <a:srgbClr val="00274E"/>
              </a:solidFill>
              <a:latin typeface="Roboto Lt"/>
              <a:cs typeface="Roboto Lt"/>
            </a:endParaRPr>
          </a:p>
          <a:p>
            <a:pPr marL="12065" marR="5080" algn="just">
              <a:lnSpc>
                <a:spcPct val="113599"/>
              </a:lnSpc>
              <a:spcBef>
                <a:spcPts val="100"/>
              </a:spcBef>
              <a:buSzPct val="77272"/>
              <a:tabLst>
                <a:tab pos="469900" algn="l"/>
              </a:tabLst>
            </a:pPr>
            <a:endParaRPr lang="uk-UA" sz="2400" spc="-155" dirty="0">
              <a:latin typeface="Roboto Lt"/>
              <a:cs typeface="Roboto Lt"/>
            </a:endParaRPr>
          </a:p>
        </p:txBody>
      </p:sp>
      <p:sp>
        <p:nvSpPr>
          <p:cNvPr id="6" name="TextBox 5">
            <a:extLst>
              <a:ext uri="{FF2B5EF4-FFF2-40B4-BE49-F238E27FC236}">
                <a16:creationId xmlns:a16="http://schemas.microsoft.com/office/drawing/2014/main" id="{D22655DF-E137-3F5E-94A8-860FBB68A475}"/>
              </a:ext>
            </a:extLst>
          </p:cNvPr>
          <p:cNvSpPr txBox="1"/>
          <p:nvPr/>
        </p:nvSpPr>
        <p:spPr>
          <a:xfrm>
            <a:off x="498909" y="2195501"/>
            <a:ext cx="12006981" cy="6986528"/>
          </a:xfrm>
          <a:prstGeom prst="rect">
            <a:avLst/>
          </a:prstGeom>
          <a:noFill/>
        </p:spPr>
        <p:txBody>
          <a:bodyPr wrap="square">
            <a:spAutoFit/>
          </a:bodyPr>
          <a:lstStyle/>
          <a:p>
            <a:pPr algn="just"/>
            <a:r>
              <a:rPr lang="uk-UA" sz="2800" dirty="0"/>
              <a:t>Верховний Суд у справі №910/5953/17 від 24 квітня 2023 дійшов висновку, що державний виконавець правомірно відкрив виконавче провадження, оскільки місцем знаходження Департаменту ДВС є місто Київ, та правомірно </a:t>
            </a:r>
          </a:p>
          <a:p>
            <a:pPr algn="just"/>
            <a:r>
              <a:rPr lang="uk-UA" sz="2800" dirty="0"/>
              <a:t>вжив заходи примусового виконання наказу господарського суду, зокрема, наклав арешт на майно та грошові кошти боржника та його структурних одиниць, оскільки скаржник не довів та суди не встановили, що такі заходи вчинено на території територіальних громад, що розташовані в районі проведення воєнних (бойових) дій або перебувають у тимчасовій окупації, оточенні (блокуванні) та/або щодо майна, яке знаходиться на таких територіях. Законодавство не містить заборони вчиняти виконавчі дії щодо юридичної особи, місцезнаходженням (реєстрацією) якої є територія територіальної громади, яка включена до Переліку територіальних громад, які розташовані в районі проведення воєнних (бойових) дій або які перебувають в тимчасовій окупації, оточенні (блокуванні). Аналогічна правова позиції зазначена у постановах Верховного Суду від 23.03.2023 у справі № 905/2368/15, від 10.05.2023 у справі № 904/1708/22.</a:t>
            </a:r>
          </a:p>
        </p:txBody>
      </p:sp>
    </p:spTree>
    <p:extLst>
      <p:ext uri="{BB962C8B-B14F-4D97-AF65-F5344CB8AC3E}">
        <p14:creationId xmlns:p14="http://schemas.microsoft.com/office/powerpoint/2010/main" val="1939069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91418" y="224197"/>
            <a:ext cx="12006982" cy="507831"/>
          </a:xfrm>
          <a:prstGeom prst="rect">
            <a:avLst/>
          </a:prstGeom>
        </p:spPr>
        <p:txBody>
          <a:bodyPr vert="horz" wrap="square" lIns="0" tIns="15240" rIns="0" bIns="0" rtlCol="0">
            <a:spAutoFit/>
          </a:bodyPr>
          <a:lstStyle/>
          <a:p>
            <a:pPr marL="12700" algn="ctr">
              <a:lnSpc>
                <a:spcPct val="100000"/>
              </a:lnSpc>
              <a:spcBef>
                <a:spcPts val="120"/>
              </a:spcBef>
            </a:pPr>
            <a:r>
              <a:rPr lang="uk-UA" sz="3200" dirty="0"/>
              <a:t>Якщо боржник -військовослужбовець</a:t>
            </a:r>
            <a:endParaRPr sz="3200" i="1" spc="-75" dirty="0">
              <a:solidFill>
                <a:srgbClr val="00274E"/>
              </a:solidFill>
              <a:latin typeface="Roboto Lt"/>
              <a:cs typeface="Roboto Lt"/>
            </a:endParaRPr>
          </a:p>
        </p:txBody>
      </p:sp>
      <p:sp>
        <p:nvSpPr>
          <p:cNvPr id="3" name="object 3"/>
          <p:cNvSpPr txBox="1"/>
          <p:nvPr/>
        </p:nvSpPr>
        <p:spPr>
          <a:xfrm>
            <a:off x="541655" y="3610491"/>
            <a:ext cx="11921490" cy="832472"/>
          </a:xfrm>
          <a:prstGeom prst="rect">
            <a:avLst/>
          </a:prstGeom>
        </p:spPr>
        <p:txBody>
          <a:bodyPr vert="horz" wrap="square" lIns="0" tIns="12700" rIns="0" bIns="0" rtlCol="0">
            <a:spAutoFit/>
          </a:bodyPr>
          <a:lstStyle/>
          <a:p>
            <a:pPr marL="12065" marR="5080" algn="just">
              <a:lnSpc>
                <a:spcPct val="113599"/>
              </a:lnSpc>
              <a:spcBef>
                <a:spcPts val="100"/>
              </a:spcBef>
              <a:buSzPct val="77272"/>
              <a:tabLst>
                <a:tab pos="469900" algn="l"/>
              </a:tabLst>
            </a:pPr>
            <a:endParaRPr lang="uk-UA" sz="2400" spc="-155" dirty="0">
              <a:solidFill>
                <a:srgbClr val="00274E"/>
              </a:solidFill>
              <a:latin typeface="Roboto Lt"/>
              <a:cs typeface="Roboto Lt"/>
            </a:endParaRPr>
          </a:p>
          <a:p>
            <a:pPr marL="12065" marR="5080" algn="just">
              <a:lnSpc>
                <a:spcPct val="113599"/>
              </a:lnSpc>
              <a:spcBef>
                <a:spcPts val="100"/>
              </a:spcBef>
              <a:buSzPct val="77272"/>
              <a:tabLst>
                <a:tab pos="469900" algn="l"/>
              </a:tabLst>
            </a:pPr>
            <a:endParaRPr lang="uk-UA" sz="2400" spc="-155" dirty="0">
              <a:latin typeface="Roboto Lt"/>
              <a:cs typeface="Roboto Lt"/>
            </a:endParaRPr>
          </a:p>
        </p:txBody>
      </p:sp>
      <p:sp>
        <p:nvSpPr>
          <p:cNvPr id="6" name="TextBox 5">
            <a:extLst>
              <a:ext uri="{FF2B5EF4-FFF2-40B4-BE49-F238E27FC236}">
                <a16:creationId xmlns:a16="http://schemas.microsoft.com/office/drawing/2014/main" id="{D22655DF-E137-3F5E-94A8-860FBB68A475}"/>
              </a:ext>
            </a:extLst>
          </p:cNvPr>
          <p:cNvSpPr txBox="1"/>
          <p:nvPr/>
        </p:nvSpPr>
        <p:spPr>
          <a:xfrm>
            <a:off x="616819" y="1447800"/>
            <a:ext cx="12006981" cy="6555641"/>
          </a:xfrm>
          <a:prstGeom prst="rect">
            <a:avLst/>
          </a:prstGeom>
          <a:noFill/>
        </p:spPr>
        <p:txBody>
          <a:bodyPr wrap="square">
            <a:spAutoFit/>
          </a:bodyPr>
          <a:lstStyle/>
          <a:p>
            <a:pPr algn="just"/>
            <a:r>
              <a:rPr lang="uk-UA" sz="2800" dirty="0"/>
              <a:t>Відповідно до пункту першого частини першої статті 34 Закону України «Про виконавче провадження» виконавець зупиняє вчинення виконавчих дій у разі:</a:t>
            </a:r>
          </a:p>
          <a:p>
            <a:pPr algn="just"/>
            <a:endParaRPr lang="uk-UA" sz="2800" dirty="0"/>
          </a:p>
          <a:p>
            <a:pPr algn="just"/>
            <a:r>
              <a:rPr lang="uk-UA" sz="2800" dirty="0"/>
              <a:t>1) проходження боржником строкової військової служби, військової служби за призовом осіб офіцерського складу, військової служби за призовом під час мобілізації, на особливий період, військової служби за призовом під час мобілізації, на особливий період, військової служби за призовом осіб із числа резервістів в особливий період, або якщо боржник проходить військову службу та виконує бойові завдання військової служби у бойовій обстановці чи в районі проведення антитерористичної операції, здійснення заходів із забезпечення національної безпеки і оборони, відсічі і стримування збройної агресії Російської Федерації у Донецькій та Луганській областях, якщо згідно з умовами служби проведення виконавчих дій неможливе чи на прохання стягувача, який проходить таку військову службу.</a:t>
            </a:r>
          </a:p>
        </p:txBody>
      </p:sp>
    </p:spTree>
    <p:extLst>
      <p:ext uri="{BB962C8B-B14F-4D97-AF65-F5344CB8AC3E}">
        <p14:creationId xmlns:p14="http://schemas.microsoft.com/office/powerpoint/2010/main" val="1908082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91418" y="224197"/>
            <a:ext cx="12006982" cy="507831"/>
          </a:xfrm>
          <a:prstGeom prst="rect">
            <a:avLst/>
          </a:prstGeom>
        </p:spPr>
        <p:txBody>
          <a:bodyPr vert="horz" wrap="square" lIns="0" tIns="15240" rIns="0" bIns="0" rtlCol="0">
            <a:spAutoFit/>
          </a:bodyPr>
          <a:lstStyle/>
          <a:p>
            <a:pPr marL="12700" algn="ctr">
              <a:lnSpc>
                <a:spcPct val="100000"/>
              </a:lnSpc>
              <a:spcBef>
                <a:spcPts val="120"/>
              </a:spcBef>
            </a:pPr>
            <a:r>
              <a:rPr lang="uk-UA" sz="3200" dirty="0"/>
              <a:t>Якщо боржник -військовослужбовець</a:t>
            </a:r>
            <a:endParaRPr sz="3200" i="1" spc="-75" dirty="0">
              <a:solidFill>
                <a:srgbClr val="00274E"/>
              </a:solidFill>
              <a:latin typeface="Roboto Lt"/>
              <a:cs typeface="Roboto Lt"/>
            </a:endParaRPr>
          </a:p>
        </p:txBody>
      </p:sp>
      <p:sp>
        <p:nvSpPr>
          <p:cNvPr id="3" name="object 3"/>
          <p:cNvSpPr txBox="1"/>
          <p:nvPr/>
        </p:nvSpPr>
        <p:spPr>
          <a:xfrm>
            <a:off x="541655" y="3610491"/>
            <a:ext cx="11921490" cy="832472"/>
          </a:xfrm>
          <a:prstGeom prst="rect">
            <a:avLst/>
          </a:prstGeom>
        </p:spPr>
        <p:txBody>
          <a:bodyPr vert="horz" wrap="square" lIns="0" tIns="12700" rIns="0" bIns="0" rtlCol="0">
            <a:spAutoFit/>
          </a:bodyPr>
          <a:lstStyle/>
          <a:p>
            <a:pPr marL="12065" marR="5080" algn="just">
              <a:lnSpc>
                <a:spcPct val="113599"/>
              </a:lnSpc>
              <a:spcBef>
                <a:spcPts val="100"/>
              </a:spcBef>
              <a:buSzPct val="77272"/>
              <a:tabLst>
                <a:tab pos="469900" algn="l"/>
              </a:tabLst>
            </a:pPr>
            <a:endParaRPr lang="uk-UA" sz="2400" spc="-155" dirty="0">
              <a:solidFill>
                <a:srgbClr val="00274E"/>
              </a:solidFill>
              <a:latin typeface="Roboto Lt"/>
              <a:cs typeface="Roboto Lt"/>
            </a:endParaRPr>
          </a:p>
          <a:p>
            <a:pPr marL="12065" marR="5080" algn="just">
              <a:lnSpc>
                <a:spcPct val="113599"/>
              </a:lnSpc>
              <a:spcBef>
                <a:spcPts val="100"/>
              </a:spcBef>
              <a:buSzPct val="77272"/>
              <a:tabLst>
                <a:tab pos="469900" algn="l"/>
              </a:tabLst>
            </a:pPr>
            <a:endParaRPr lang="uk-UA" sz="2400" spc="-155" dirty="0">
              <a:latin typeface="Roboto Lt"/>
              <a:cs typeface="Roboto Lt"/>
            </a:endParaRPr>
          </a:p>
        </p:txBody>
      </p:sp>
      <p:sp>
        <p:nvSpPr>
          <p:cNvPr id="6" name="TextBox 5">
            <a:extLst>
              <a:ext uri="{FF2B5EF4-FFF2-40B4-BE49-F238E27FC236}">
                <a16:creationId xmlns:a16="http://schemas.microsoft.com/office/drawing/2014/main" id="{D22655DF-E137-3F5E-94A8-860FBB68A475}"/>
              </a:ext>
            </a:extLst>
          </p:cNvPr>
          <p:cNvSpPr txBox="1"/>
          <p:nvPr/>
        </p:nvSpPr>
        <p:spPr>
          <a:xfrm>
            <a:off x="616819" y="1447800"/>
            <a:ext cx="12006981" cy="6555641"/>
          </a:xfrm>
          <a:prstGeom prst="rect">
            <a:avLst/>
          </a:prstGeom>
          <a:noFill/>
        </p:spPr>
        <p:txBody>
          <a:bodyPr wrap="square">
            <a:spAutoFit/>
          </a:bodyPr>
          <a:lstStyle/>
          <a:p>
            <a:pPr algn="just"/>
            <a:r>
              <a:rPr lang="uk-UA" sz="2800" dirty="0"/>
              <a:t>Окрема ухвала Господарського суду м. Києва у справі 910/20689/21 від 26.09.2023:</a:t>
            </a:r>
          </a:p>
          <a:p>
            <a:pPr algn="just"/>
            <a:endParaRPr lang="uk-UA" sz="2800" dirty="0"/>
          </a:p>
          <a:p>
            <a:pPr algn="just"/>
            <a:r>
              <a:rPr lang="uk-UA" sz="2800" dirty="0"/>
              <a:t>«Беззаперечно, судові рішення є обов`язковими до виконання на території України. При цьому, законодавство гарантує права боржника при вчиненні виконавчих дій, а помилка щодо вчинення таких дій під час існування обставин, які викладені в п. 1) ч. 1 ст. 34 Закону через необізнаність виконавця про це, грубим чином порушує обов`язок держави перед особами, які захищають Україну під час військового стану.</a:t>
            </a:r>
          </a:p>
          <a:p>
            <a:pPr algn="just"/>
            <a:endParaRPr lang="uk-UA" sz="2800" dirty="0"/>
          </a:p>
          <a:p>
            <a:pPr algn="just"/>
            <a:r>
              <a:rPr lang="uk-UA" sz="2800" dirty="0"/>
              <a:t>Наведене свідчить про наявність порушень і недоліків в сфері примусового виконання судових рішень щодо можливості вчинення виконавчих дій без врахування інформації щодо перебування боржників у лавах Збройних Сил України чи інших військових формуваннях, які задіяні в захисті територіальної цілісності України».</a:t>
            </a:r>
          </a:p>
        </p:txBody>
      </p:sp>
    </p:spTree>
    <p:extLst>
      <p:ext uri="{BB962C8B-B14F-4D97-AF65-F5344CB8AC3E}">
        <p14:creationId xmlns:p14="http://schemas.microsoft.com/office/powerpoint/2010/main" val="1655969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68431" y="7670292"/>
            <a:ext cx="6081395" cy="1151597"/>
          </a:xfrm>
          <a:prstGeom prst="rect">
            <a:avLst/>
          </a:prstGeom>
        </p:spPr>
        <p:txBody>
          <a:bodyPr vert="horz" wrap="square" lIns="0" tIns="12700" rIns="0" bIns="0" rtlCol="0">
            <a:spAutoFit/>
          </a:bodyPr>
          <a:lstStyle/>
          <a:p>
            <a:pPr marL="12700">
              <a:lnSpc>
                <a:spcPct val="100000"/>
              </a:lnSpc>
              <a:spcBef>
                <a:spcPts val="100"/>
              </a:spcBef>
            </a:pPr>
            <a:r>
              <a:rPr lang="uk-UA" sz="7400" spc="-615" dirty="0">
                <a:solidFill>
                  <a:srgbClr val="FFFFFF"/>
                </a:solidFill>
              </a:rPr>
              <a:t>Дяк</a:t>
            </a:r>
            <a:r>
              <a:rPr lang="uk-UA" sz="7400" spc="-490" dirty="0">
                <a:solidFill>
                  <a:srgbClr val="FFFFFF"/>
                </a:solidFill>
              </a:rPr>
              <a:t>у</a:t>
            </a:r>
            <a:r>
              <a:rPr lang="uk-UA" sz="7400" spc="-810" dirty="0">
                <a:solidFill>
                  <a:srgbClr val="FFFFFF"/>
                </a:solidFill>
              </a:rPr>
              <a:t>ю</a:t>
            </a:r>
            <a:r>
              <a:rPr sz="7400" spc="-140" dirty="0">
                <a:solidFill>
                  <a:srgbClr val="FFFFFF"/>
                </a:solidFill>
              </a:rPr>
              <a:t> </a:t>
            </a:r>
            <a:r>
              <a:rPr sz="7400" spc="-625" dirty="0">
                <a:solidFill>
                  <a:srgbClr val="FFFFFF"/>
                </a:solidFill>
              </a:rPr>
              <a:t>з</a:t>
            </a:r>
            <a:r>
              <a:rPr sz="7400" spc="-610" dirty="0">
                <a:solidFill>
                  <a:srgbClr val="FFFFFF"/>
                </a:solidFill>
              </a:rPr>
              <a:t>а</a:t>
            </a:r>
            <a:r>
              <a:rPr sz="7400" spc="-130" dirty="0">
                <a:solidFill>
                  <a:srgbClr val="FFFFFF"/>
                </a:solidFill>
              </a:rPr>
              <a:t> </a:t>
            </a:r>
            <a:r>
              <a:rPr sz="7400" spc="-525" dirty="0">
                <a:solidFill>
                  <a:srgbClr val="FFFFFF"/>
                </a:solidFill>
              </a:rPr>
              <a:t>у</a:t>
            </a:r>
            <a:r>
              <a:rPr sz="7400" spc="-484" dirty="0">
                <a:solidFill>
                  <a:srgbClr val="FFFFFF"/>
                </a:solidFill>
              </a:rPr>
              <a:t>в</a:t>
            </a:r>
            <a:r>
              <a:rPr sz="7400" spc="-490" dirty="0">
                <a:solidFill>
                  <a:srgbClr val="FFFFFF"/>
                </a:solidFill>
              </a:rPr>
              <a:t>а</a:t>
            </a:r>
            <a:r>
              <a:rPr sz="7400" spc="-335" dirty="0">
                <a:solidFill>
                  <a:srgbClr val="FFFFFF"/>
                </a:solidFill>
              </a:rPr>
              <a:t>г</a:t>
            </a:r>
            <a:r>
              <a:rPr sz="7400" spc="-525" dirty="0">
                <a:solidFill>
                  <a:srgbClr val="FFFFFF"/>
                </a:solidFill>
              </a:rPr>
              <a:t>у</a:t>
            </a:r>
            <a:r>
              <a:rPr sz="7400" spc="-90" dirty="0">
                <a:solidFill>
                  <a:srgbClr val="FFFFFF"/>
                </a:solidFill>
              </a:rPr>
              <a:t>!</a:t>
            </a:r>
            <a:endParaRPr sz="7400" dirty="0"/>
          </a:p>
        </p:txBody>
      </p:sp>
      <p:pic>
        <p:nvPicPr>
          <p:cNvPr id="4" name="Рисунок 3">
            <a:extLst>
              <a:ext uri="{FF2B5EF4-FFF2-40B4-BE49-F238E27FC236}">
                <a16:creationId xmlns:a16="http://schemas.microsoft.com/office/drawing/2014/main" id="{72B20FD3-CDAD-7681-D25D-C2F759B45CE6}"/>
              </a:ext>
            </a:extLst>
          </p:cNvPr>
          <p:cNvPicPr>
            <a:picLocks noChangeAspect="1"/>
          </p:cNvPicPr>
          <p:nvPr/>
        </p:nvPicPr>
        <p:blipFill>
          <a:blip r:embed="rId2"/>
          <a:stretch>
            <a:fillRect/>
          </a:stretch>
        </p:blipFill>
        <p:spPr>
          <a:xfrm>
            <a:off x="2463800" y="1143000"/>
            <a:ext cx="8381999" cy="53249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054352" y="457200"/>
            <a:ext cx="11037441" cy="1492716"/>
          </a:xfrm>
          <a:prstGeom prst="rect">
            <a:avLst/>
          </a:prstGeom>
        </p:spPr>
        <p:txBody>
          <a:bodyPr vert="horz" wrap="square" lIns="0" tIns="15240" rIns="0" bIns="0" rtlCol="0">
            <a:spAutoFit/>
          </a:bodyPr>
          <a:lstStyle/>
          <a:p>
            <a:pPr marL="12700" algn="ctr">
              <a:lnSpc>
                <a:spcPct val="100000"/>
              </a:lnSpc>
              <a:spcBef>
                <a:spcPts val="120"/>
              </a:spcBef>
            </a:pPr>
            <a:r>
              <a:rPr lang="ru-RU" sz="3200" spc="-250" dirty="0"/>
              <a:t>Закон України №2129-IX від 15.03.2022 "Про  внесення змін до розділу XIII «Прикінцеві та перехідні положення» Закону України «Про виконавче провадження»</a:t>
            </a:r>
            <a:endParaRPr sz="3200" spc="-215" dirty="0"/>
          </a:p>
        </p:txBody>
      </p:sp>
      <p:sp>
        <p:nvSpPr>
          <p:cNvPr id="3" name="object 3"/>
          <p:cNvSpPr txBox="1"/>
          <p:nvPr/>
        </p:nvSpPr>
        <p:spPr>
          <a:xfrm>
            <a:off x="711200" y="2209800"/>
            <a:ext cx="11875135" cy="6882012"/>
          </a:xfrm>
          <a:prstGeom prst="rect">
            <a:avLst/>
          </a:prstGeom>
        </p:spPr>
        <p:txBody>
          <a:bodyPr vert="horz" wrap="square" lIns="0" tIns="33655" rIns="0" bIns="0" rtlCol="0">
            <a:spAutoFit/>
          </a:bodyPr>
          <a:lstStyle/>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a:t>
            </a:r>
            <a:r>
              <a:rPr lang="uk-UA" sz="2800" dirty="0">
                <a:latin typeface="+mj-lt"/>
                <a:cs typeface="Roboto Lt"/>
              </a:rPr>
              <a:t>фізичні особи можуть здійснювати видаткові операції з рахунків, на кошти яких накладено арешт органами державної виконавчої служби, приватними виконавцями, без урахування такого арешту за умови, якщо </a:t>
            </a:r>
            <a:r>
              <a:rPr lang="uk-UA" sz="2800" dirty="0">
                <a:solidFill>
                  <a:srgbClr val="FF0000"/>
                </a:solidFill>
                <a:latin typeface="+mj-lt"/>
                <a:cs typeface="Roboto Lt"/>
              </a:rPr>
              <a:t>сума стягнення за виконавчим документом не перевищує 100 тисяч гривень (норма втратила чинність);</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mj-lt"/>
                <a:cs typeface="Roboto Lt"/>
              </a:rPr>
              <a:t>-</a:t>
            </a:r>
            <a:r>
              <a:rPr lang="uk-UA" sz="2800" dirty="0">
                <a:solidFill>
                  <a:srgbClr val="0059AA"/>
                </a:solidFill>
                <a:latin typeface="+mj-lt"/>
                <a:cs typeface="Roboto Lt"/>
              </a:rPr>
              <a:t>юридичні особи - боржники можуть здійснювати видаткові операції з рахунків, на кошти яких накладено арешт органами державної виконавчої служби, приватними виконавцями, виключно для виплати заробітної плати в розмірі не більше п’яти мінімальних розмірів заробітної плати в місяць на одного працівника такої юридичної особи, а також сплати податків, зборів та єдиного внеску на загальнообов’язкове державне соціальне страхування;</a:t>
            </a:r>
            <a:r>
              <a:rPr lang="uk-UA" sz="2800" dirty="0">
                <a:latin typeface="+mj-lt"/>
                <a:cs typeface="Roboto Lt"/>
              </a:rPr>
              <a:t> </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mj-lt"/>
                <a:cs typeface="Roboto Lt"/>
              </a:rPr>
              <a:t>-</a:t>
            </a:r>
            <a:r>
              <a:rPr lang="uk-UA" sz="2800" dirty="0">
                <a:solidFill>
                  <a:srgbClr val="FF0000"/>
                </a:solidFill>
                <a:latin typeface="+mj-lt"/>
                <a:cs typeface="Roboto Lt"/>
              </a:rPr>
              <a:t>припиняється звернення стягнення на заробітну плату (норма втратила чинність в частині заробітної плати),</a:t>
            </a:r>
            <a:r>
              <a:rPr lang="uk-UA" sz="2800" dirty="0">
                <a:latin typeface="+mj-lt"/>
                <a:cs typeface="Roboto Lt"/>
              </a:rPr>
              <a:t> </a:t>
            </a:r>
            <a:r>
              <a:rPr lang="uk-UA" sz="2800" dirty="0">
                <a:solidFill>
                  <a:srgbClr val="0059AA"/>
                </a:solidFill>
                <a:latin typeface="+mj-lt"/>
                <a:cs typeface="Roboto Lt"/>
              </a:rPr>
              <a:t>пенсію, стипендію </a:t>
            </a:r>
            <a:r>
              <a:rPr lang="uk-UA" sz="2800" dirty="0">
                <a:latin typeface="+mj-lt"/>
                <a:cs typeface="Roboto Lt"/>
              </a:rPr>
              <a:t>та інший дохід боржника (крім рішень про стягнення аліментів та рішень, боржниками за якими є громадяни російської федерації).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054352" y="457200"/>
            <a:ext cx="11037441" cy="1985159"/>
          </a:xfrm>
          <a:prstGeom prst="rect">
            <a:avLst/>
          </a:prstGeom>
        </p:spPr>
        <p:txBody>
          <a:bodyPr vert="horz" wrap="square" lIns="0" tIns="15240" rIns="0" bIns="0" rtlCol="0">
            <a:spAutoFit/>
          </a:bodyPr>
          <a:lstStyle/>
          <a:p>
            <a:pPr marL="12700" algn="ctr">
              <a:lnSpc>
                <a:spcPct val="100000"/>
              </a:lnSpc>
              <a:spcBef>
                <a:spcPts val="120"/>
              </a:spcBef>
            </a:pPr>
            <a:r>
              <a:rPr lang="uk-UA" sz="3200" spc="-250" dirty="0"/>
              <a:t>Закон України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 від  11.04.2023 №3048-IX</a:t>
            </a:r>
            <a:endParaRPr lang="uk-UA" sz="3200" spc="-215" dirty="0"/>
          </a:p>
        </p:txBody>
      </p:sp>
      <p:sp>
        <p:nvSpPr>
          <p:cNvPr id="3" name="object 3"/>
          <p:cNvSpPr txBox="1"/>
          <p:nvPr/>
        </p:nvSpPr>
        <p:spPr>
          <a:xfrm>
            <a:off x="635504" y="2667000"/>
            <a:ext cx="11875135" cy="6112571"/>
          </a:xfrm>
          <a:prstGeom prst="rect">
            <a:avLst/>
          </a:prstGeom>
        </p:spPr>
        <p:txBody>
          <a:bodyPr vert="horz" wrap="square" lIns="0" tIns="33655" rIns="0" bIns="0" rtlCol="0">
            <a:spAutoFit/>
          </a:bodyPr>
          <a:lstStyle/>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Roboto Lt"/>
                <a:cs typeface="Roboto Lt"/>
              </a:rPr>
              <a:t>-</a:t>
            </a:r>
            <a:r>
              <a:rPr lang="uk-UA" sz="2800" dirty="0">
                <a:latin typeface="+mj-lt"/>
                <a:cs typeface="Roboto Lt"/>
              </a:rPr>
              <a:t>На сьогодні чинною залишається  заборона звернення стягнення на  пенсію і стипендію крім рішень про стягнення аліментів, про відшкодування шкоди, завданої каліцтвом, іншим ушкодженням здоров'я або смертю внаслідок кримінального правопорушення, та рішень, боржниками за якими є громадяни російської федерації;</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solidFill>
                <a:srgbClr val="FF0000"/>
              </a:solidFill>
              <a:latin typeface="+mj-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mj-lt"/>
                <a:cs typeface="Roboto Lt"/>
              </a:rPr>
              <a:t>-Дозволено звертати стягнення на заробітну плату; </a:t>
            </a: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endParaRPr lang="uk-UA" sz="2800" dirty="0">
              <a:latin typeface="+mj-lt"/>
              <a:cs typeface="Roboto Lt"/>
            </a:endParaRPr>
          </a:p>
          <a:p>
            <a:pPr marL="469265" marR="5715" indent="-457200" algn="just">
              <a:lnSpc>
                <a:spcPts val="3290"/>
              </a:lnSpc>
              <a:spcBef>
                <a:spcPts val="265"/>
              </a:spcBef>
              <a:buSzPct val="75000"/>
              <a:buFont typeface="Arial MT"/>
              <a:buChar char="•"/>
              <a:tabLst>
                <a:tab pos="469265" algn="l"/>
                <a:tab pos="469900" algn="l"/>
                <a:tab pos="2273300" algn="l"/>
                <a:tab pos="4587240" algn="l"/>
                <a:tab pos="6205220" algn="l"/>
                <a:tab pos="8827135" algn="l"/>
                <a:tab pos="10165715" algn="l"/>
              </a:tabLst>
            </a:pPr>
            <a:r>
              <a:rPr lang="uk-UA" sz="2800" dirty="0">
                <a:latin typeface="+mj-lt"/>
                <a:cs typeface="Roboto Lt"/>
              </a:rPr>
              <a:t>Фізичні особи - боржники, на кошти яких накладено арешт органами державної виконавчої служби, приватними виконавцями, можуть здійснювати видаткові операції з поточного рахунку на суму у розмірі, що протягом одного календарного місяця не перевищує двох мінімальних розмірів заробітної плати, установленої законом про Державний бюджет України на 1 січня поточного календарного року </a:t>
            </a:r>
            <a:r>
              <a:rPr lang="uk-UA" sz="2800" dirty="0">
                <a:solidFill>
                  <a:srgbClr val="0059AA"/>
                </a:solidFill>
                <a:latin typeface="+mj-lt"/>
                <a:cs typeface="Roboto Lt"/>
              </a:rPr>
              <a:t>(6700.00Х2=13400.00грн.) </a:t>
            </a:r>
          </a:p>
        </p:txBody>
      </p:sp>
    </p:spTree>
    <p:extLst>
      <p:ext uri="{BB962C8B-B14F-4D97-AF65-F5344CB8AC3E}">
        <p14:creationId xmlns:p14="http://schemas.microsoft.com/office/powerpoint/2010/main" val="345527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4493" y="381001"/>
            <a:ext cx="11735813" cy="1969770"/>
          </a:xfrm>
        </p:spPr>
        <p:txBody>
          <a:bodyPr/>
          <a:lstStyle/>
          <a:p>
            <a:pPr algn="ctr"/>
            <a:r>
              <a:rPr lang="uk-UA" sz="3200" dirty="0"/>
              <a:t>Іпотека</a:t>
            </a:r>
            <a:br>
              <a:rPr lang="uk-UA" sz="3200" dirty="0"/>
            </a:br>
            <a:r>
              <a:rPr lang="ru-RU" sz="3200" dirty="0"/>
              <a:t>Закон України 2120-IX від 15.03.2022 «Про внесення змін до Податкового кодексу України та інших законодавчих актів України щодо дії норм на період дії воєнного стану» </a:t>
            </a:r>
            <a:endParaRPr lang="uk-UA" sz="3200" dirty="0"/>
          </a:p>
        </p:txBody>
      </p:sp>
      <p:sp>
        <p:nvSpPr>
          <p:cNvPr id="3" name="Місце для тексту 2"/>
          <p:cNvSpPr>
            <a:spLocks noGrp="1"/>
          </p:cNvSpPr>
          <p:nvPr>
            <p:ph type="body" idx="1"/>
          </p:nvPr>
        </p:nvSpPr>
        <p:spPr>
          <a:xfrm>
            <a:off x="634493" y="2743200"/>
            <a:ext cx="11806555" cy="5651421"/>
          </a:xfrm>
        </p:spPr>
        <p:txBody>
          <a:bodyPr/>
          <a:lstStyle/>
          <a:p>
            <a:pPr marL="457200" indent="-457200" algn="just">
              <a:buFont typeface="Arial" panose="020B0604020202020204" pitchFamily="34" charset="0"/>
              <a:buChar char="•"/>
            </a:pPr>
            <a:r>
              <a:rPr lang="ru-RU" sz="2800" dirty="0">
                <a:latin typeface="+mj-lt"/>
              </a:rPr>
              <a:t>Розділ </a:t>
            </a:r>
            <a:r>
              <a:rPr lang="en-US" sz="2800" dirty="0">
                <a:latin typeface="+mj-lt"/>
              </a:rPr>
              <a:t>VI "</a:t>
            </a:r>
            <a:r>
              <a:rPr lang="ru-RU" sz="2800" dirty="0">
                <a:latin typeface="+mj-lt"/>
              </a:rPr>
              <a:t>Прикінцеві положення" Закону України "Про іпотеку" (Відомості Верховної Ради України, 2003 р., </a:t>
            </a:r>
            <a:r>
              <a:rPr lang="en-US" sz="2800" dirty="0">
                <a:latin typeface="+mj-lt"/>
              </a:rPr>
              <a:t>N 38, </a:t>
            </a:r>
            <a:r>
              <a:rPr lang="ru-RU" sz="2800" dirty="0">
                <a:latin typeface="+mj-lt"/>
              </a:rPr>
              <a:t>ст. 313) доповнено пунктом 5-2 такого змісту:</a:t>
            </a:r>
          </a:p>
          <a:p>
            <a:pPr marL="457200" indent="-457200" algn="just">
              <a:buFont typeface="Arial" panose="020B0604020202020204" pitchFamily="34" charset="0"/>
              <a:buChar char="•"/>
            </a:pPr>
            <a:endParaRPr lang="ru-RU" sz="2800" dirty="0">
              <a:latin typeface="+mj-lt"/>
            </a:endParaRPr>
          </a:p>
          <a:p>
            <a:pPr marL="457200" indent="-457200" algn="just">
              <a:buFont typeface="Arial" panose="020B0604020202020204" pitchFamily="34" charset="0"/>
              <a:buChar char="•"/>
            </a:pPr>
            <a:r>
              <a:rPr lang="ru-RU" sz="2800" dirty="0">
                <a:latin typeface="+mj-lt"/>
              </a:rPr>
              <a:t>у період дії в Україні воєнного, надзвичайного стану та у тридцятиденний строк після його припинення або скасування щодо нерухомого майна (нерухомості), що належить фізичним особам та перебуває в іпотеці за споживчими кредитами, зупиняється дія статті 37 (у частині реалізації права іпотекодержателя на набуття права власності на предмет іпотеки), статті 38 (у частині реалізації права іпотекодержателя на продаж предмета іпотеки), статті 40 (у частині виселення мешканців із житлових будинків та приміщень, переданих в іпотеку, щодо яких є судове рішення про звернення стягнення на такі об'єкти), статей 41, 47 (у частині реалізації предмета іпотеки на електронних торгах) цього Закону.</a:t>
            </a:r>
            <a:endParaRPr lang="uk-UA" sz="2800" dirty="0">
              <a:latin typeface="+mj-lt"/>
            </a:endParaRPr>
          </a:p>
        </p:txBody>
      </p:sp>
    </p:spTree>
    <p:extLst>
      <p:ext uri="{BB962C8B-B14F-4D97-AF65-F5344CB8AC3E}">
        <p14:creationId xmlns:p14="http://schemas.microsoft.com/office/powerpoint/2010/main" val="1530385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4493" y="381001"/>
            <a:ext cx="11735813" cy="984885"/>
          </a:xfrm>
        </p:spPr>
        <p:txBody>
          <a:bodyPr/>
          <a:lstStyle/>
          <a:p>
            <a:pPr algn="ctr"/>
            <a:r>
              <a:rPr lang="uk-UA" sz="3200" dirty="0"/>
              <a:t>Виконавчі написи нотаріусів: </a:t>
            </a:r>
            <a:br>
              <a:rPr lang="uk-UA" sz="3200" dirty="0"/>
            </a:br>
            <a:r>
              <a:rPr lang="uk-UA" sz="3200" dirty="0"/>
              <a:t>дозволити не можна заборонити</a:t>
            </a:r>
          </a:p>
        </p:txBody>
      </p:sp>
      <p:sp>
        <p:nvSpPr>
          <p:cNvPr id="3" name="Місце для тексту 2"/>
          <p:cNvSpPr>
            <a:spLocks noGrp="1"/>
          </p:cNvSpPr>
          <p:nvPr>
            <p:ph type="body" idx="1"/>
          </p:nvPr>
        </p:nvSpPr>
        <p:spPr>
          <a:xfrm>
            <a:off x="526023" y="1600200"/>
            <a:ext cx="11844283" cy="8186857"/>
          </a:xfrm>
        </p:spPr>
        <p:txBody>
          <a:bodyPr/>
          <a:lstStyle/>
          <a:p>
            <a:pPr marL="457200" indent="-457200" algn="just">
              <a:buFont typeface="Arial" panose="020B0604020202020204" pitchFamily="34" charset="0"/>
              <a:buChar char="•"/>
            </a:pPr>
            <a:r>
              <a:rPr lang="uk-UA" sz="2800" dirty="0">
                <a:latin typeface="+mj-lt"/>
              </a:rPr>
              <a:t>З 06 травня 2023, з набранням чинності Законом України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 від  11.04.2023 №3048-IX, норма щодо заборони виконання виконавчих написів нотаріусів виглядає наступним чином:</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забороняється відкриття виконавчих проваджень на підставі виконавчих написів нотаріусів, вчинених на кредитних договорах, які не посвідчені нотаріально.</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Це означає що ВСІ виконавчі написи, які вже перебували на виконанні в органах ДВС та у приватних виконавців до набрання чинності Законом № 2455-IX від 27.07.2022 року, (набрав чинності 25.08.2022) знову виконуються.</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Також можуть відкриватися нові виконавчі провадження з примусового виконання виконавчих написів нотаріусів, крім тих, які вчинені на кредитних договорах, які не посвідчені нотаріально.</a:t>
            </a:r>
          </a:p>
          <a:p>
            <a:pPr marL="457200" indent="-457200" algn="just">
              <a:buFont typeface="Arial" panose="020B0604020202020204" pitchFamily="34" charset="0"/>
              <a:buChar char="•"/>
            </a:pPr>
            <a:endParaRPr lang="uk-UA" sz="2800" dirty="0">
              <a:latin typeface="+mj-lt"/>
            </a:endParaRPr>
          </a:p>
        </p:txBody>
      </p:sp>
    </p:spTree>
    <p:extLst>
      <p:ext uri="{BB962C8B-B14F-4D97-AF65-F5344CB8AC3E}">
        <p14:creationId xmlns:p14="http://schemas.microsoft.com/office/powerpoint/2010/main" val="1560674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4493" y="381001"/>
            <a:ext cx="11735813" cy="492443"/>
          </a:xfrm>
        </p:spPr>
        <p:txBody>
          <a:bodyPr/>
          <a:lstStyle/>
          <a:p>
            <a:pPr algn="ctr"/>
            <a:r>
              <a:rPr lang="ru-RU" sz="3200" dirty="0"/>
              <a:t>Строки у виконавчому провадженні</a:t>
            </a:r>
            <a:endParaRPr lang="uk-UA" sz="3200" dirty="0"/>
          </a:p>
        </p:txBody>
      </p:sp>
      <p:sp>
        <p:nvSpPr>
          <p:cNvPr id="3" name="Місце для тексту 2"/>
          <p:cNvSpPr>
            <a:spLocks noGrp="1"/>
          </p:cNvSpPr>
          <p:nvPr>
            <p:ph type="body" idx="1"/>
          </p:nvPr>
        </p:nvSpPr>
        <p:spPr>
          <a:xfrm>
            <a:off x="526023" y="1600200"/>
            <a:ext cx="11844283" cy="7325082"/>
          </a:xfrm>
        </p:spPr>
        <p:txBody>
          <a:bodyPr/>
          <a:lstStyle/>
          <a:p>
            <a:pPr marL="457200" indent="-457200" algn="just">
              <a:buFont typeface="Arial" panose="020B0604020202020204" pitchFamily="34" charset="0"/>
              <a:buChar char="•"/>
            </a:pPr>
            <a:r>
              <a:rPr lang="uk-UA" sz="2800" dirty="0">
                <a:latin typeface="+mj-lt"/>
              </a:rPr>
              <a:t>Закон України "Про внесення зміни до розділу XIII "Прикінцеві та перехідні положення" Закону України «Про виконавче провадження» від 15.03.2022 N 2129-IX. Набрав чинності 26.03.2022.</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визначені цим Законом строки перериваються та встановлюються з дня припинення або скасування воєнного стану.</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Постанова ВС  від 15 березня 2023 року у справі №260/2595/22.</a:t>
            </a:r>
          </a:p>
          <a:p>
            <a:pPr marL="457200" indent="-457200" algn="just">
              <a:buFont typeface="Arial" panose="020B0604020202020204" pitchFamily="34" charset="0"/>
              <a:buChar char="•"/>
            </a:pPr>
            <a:r>
              <a:rPr lang="uk-UA" sz="2800" dirty="0">
                <a:latin typeface="+mj-lt"/>
              </a:rPr>
              <a:t>Постанова ВС від 03 серпня 2023 року у справі № 420/10415/22.</a:t>
            </a:r>
          </a:p>
          <a:p>
            <a:pPr marL="457200" indent="-457200" algn="just">
              <a:buFont typeface="Arial" panose="020B0604020202020204" pitchFamily="34" charset="0"/>
              <a:buChar char="•"/>
            </a:pPr>
            <a:endParaRPr lang="uk-UA" sz="2800" dirty="0">
              <a:latin typeface="+mj-lt"/>
            </a:endParaRPr>
          </a:p>
          <a:p>
            <a:pPr marL="457200" indent="-457200" algn="just">
              <a:buFont typeface="Arial" panose="020B0604020202020204" pitchFamily="34" charset="0"/>
              <a:buChar char="•"/>
            </a:pPr>
            <a:r>
              <a:rPr lang="uk-UA" sz="2800" dirty="0">
                <a:latin typeface="+mj-lt"/>
              </a:rPr>
              <a:t>«Оскільки порядок та строки пред`явлення виконавчих документів до примусового виконання регулюються саме Законом України «Про виконавче провадження», як спеціальним нормативно-правовим актом, у даному випадку підлягає застосуванню норма, якою на період воєнного стану на території України встановлено переривання строків, визначених вказаним Законом, до яких, зокрема, належать строки пред`явлення виконавчих документів до примусового виконання».</a:t>
            </a:r>
          </a:p>
        </p:txBody>
      </p:sp>
    </p:spTree>
    <p:extLst>
      <p:ext uri="{BB962C8B-B14F-4D97-AF65-F5344CB8AC3E}">
        <p14:creationId xmlns:p14="http://schemas.microsoft.com/office/powerpoint/2010/main" val="243314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35506" y="449749"/>
            <a:ext cx="11429494" cy="1600438"/>
          </a:xfrm>
          <a:prstGeom prst="rect">
            <a:avLst/>
          </a:prstGeom>
        </p:spPr>
        <p:txBody>
          <a:bodyPr vert="horz" wrap="square" lIns="0" tIns="15240" rIns="0" bIns="0" rtlCol="0">
            <a:spAutoFit/>
          </a:bodyPr>
          <a:lstStyle/>
          <a:p>
            <a:pPr marL="12700" algn="ctr">
              <a:lnSpc>
                <a:spcPct val="100000"/>
              </a:lnSpc>
              <a:spcBef>
                <a:spcPts val="120"/>
              </a:spcBef>
            </a:pPr>
            <a:r>
              <a:rPr lang="uk-UA" sz="3200" spc="-275" dirty="0"/>
              <a:t>Неможливість перерахування у виконавчому провадженні стягнутих коштів в іноземній валюті </a:t>
            </a:r>
            <a:br>
              <a:rPr lang="en-US" spc="-275" dirty="0"/>
            </a:br>
            <a:r>
              <a:rPr lang="ru-RU" spc="-275" dirty="0"/>
              <a:t>. </a:t>
            </a:r>
            <a:endParaRPr spc="-215" dirty="0"/>
          </a:p>
        </p:txBody>
      </p:sp>
      <p:sp>
        <p:nvSpPr>
          <p:cNvPr id="4" name="Прямокутник 3"/>
          <p:cNvSpPr/>
          <p:nvPr/>
        </p:nvSpPr>
        <p:spPr>
          <a:xfrm>
            <a:off x="603495" y="1828800"/>
            <a:ext cx="11658094" cy="954107"/>
          </a:xfrm>
          <a:prstGeom prst="rect">
            <a:avLst/>
          </a:prstGeom>
        </p:spPr>
        <p:txBody>
          <a:bodyPr wrap="square">
            <a:spAutoFit/>
          </a:bodyPr>
          <a:lstStyle/>
          <a:p>
            <a:pPr algn="just"/>
            <a:r>
              <a:rPr lang="uk-UA" sz="2800" dirty="0">
                <a:solidFill>
                  <a:srgbClr val="0059AA"/>
                </a:solidFill>
              </a:rPr>
              <a:t>Постанова НБУ №18 від 24.02.2022 «Про роботу банківської системи в період запровадження воєнного стану»</a:t>
            </a:r>
            <a:endParaRPr lang="uk-UA" sz="2800" dirty="0"/>
          </a:p>
        </p:txBody>
      </p:sp>
      <p:sp>
        <p:nvSpPr>
          <p:cNvPr id="5" name="TextBox 4">
            <a:extLst>
              <a:ext uri="{FF2B5EF4-FFF2-40B4-BE49-F238E27FC236}">
                <a16:creationId xmlns:a16="http://schemas.microsoft.com/office/drawing/2014/main" id="{60ACCC56-3F15-BD84-8FDD-5A3DBD7A4128}"/>
              </a:ext>
            </a:extLst>
          </p:cNvPr>
          <p:cNvSpPr txBox="1"/>
          <p:nvPr/>
        </p:nvSpPr>
        <p:spPr>
          <a:xfrm>
            <a:off x="635506" y="3165176"/>
            <a:ext cx="11626083" cy="5262979"/>
          </a:xfrm>
          <a:prstGeom prst="rect">
            <a:avLst/>
          </a:prstGeom>
          <a:noFill/>
        </p:spPr>
        <p:txBody>
          <a:bodyPr wrap="square">
            <a:spAutoFit/>
          </a:bodyPr>
          <a:lstStyle/>
          <a:p>
            <a:pPr algn="just"/>
            <a:r>
              <a:rPr lang="uk-UA" sz="2800" dirty="0">
                <a:latin typeface="+mj-lt"/>
              </a:rPr>
              <a:t>Згідно з правовим висновком Великої Палати Верховного Суду, сформульованим у постанові від 04 липня 2018 року у справі № 761/12665/14-ц (провадження № 14-134цс18), у  разі зазначення у судовому рішенні про стягнення суми коштів в іноземній валюті з визначенням еквіваленту такої суми у гривні, стягувачеві має бути перерахована вказана у резолютивній частині судового рішення сума в іноземній валюті, а не її еквівалент у гривні.</a:t>
            </a:r>
          </a:p>
          <a:p>
            <a:pPr algn="just"/>
            <a:endParaRPr lang="uk-UA" sz="2800" dirty="0">
              <a:latin typeface="+mj-lt"/>
            </a:endParaRPr>
          </a:p>
          <a:p>
            <a:pPr algn="just"/>
            <a:r>
              <a:rPr lang="uk-UA" sz="2800" dirty="0">
                <a:latin typeface="+mj-lt"/>
              </a:rPr>
              <a:t>Перерахування стягувачеві суми у національній валюті України чи іншій валюті, аніж валюта, зазначена у резолютивній частині судового рішення, на думку Верховного Суду, не вважається належним виконанням судового рішення.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60601" y="445085"/>
            <a:ext cx="11963908" cy="1000274"/>
          </a:xfrm>
          <a:prstGeom prst="rect">
            <a:avLst/>
          </a:prstGeom>
        </p:spPr>
        <p:txBody>
          <a:bodyPr vert="horz" wrap="square" lIns="0" tIns="15240" rIns="0" bIns="0" rtlCol="0">
            <a:spAutoFit/>
          </a:bodyPr>
          <a:lstStyle/>
          <a:p>
            <a:pPr marL="13335" algn="ctr">
              <a:lnSpc>
                <a:spcPct val="100000"/>
              </a:lnSpc>
              <a:spcBef>
                <a:spcPts val="120"/>
              </a:spcBef>
            </a:pPr>
            <a:r>
              <a:rPr lang="ru-RU" sz="3200" spc="-200" dirty="0"/>
              <a:t>Неможливість перерахування у виконавчому провадженні стягнутих коштів в іноземній валюті </a:t>
            </a:r>
            <a:endParaRPr sz="3200" spc="-200" dirty="0">
              <a:latin typeface="+mn-lt"/>
            </a:endParaRPr>
          </a:p>
        </p:txBody>
      </p:sp>
      <p:sp>
        <p:nvSpPr>
          <p:cNvPr id="5" name="TextBox 4">
            <a:extLst>
              <a:ext uri="{FF2B5EF4-FFF2-40B4-BE49-F238E27FC236}">
                <a16:creationId xmlns:a16="http://schemas.microsoft.com/office/drawing/2014/main" id="{ACAD26E9-3A96-9E97-7DAA-C525892A66C6}"/>
              </a:ext>
            </a:extLst>
          </p:cNvPr>
          <p:cNvSpPr txBox="1"/>
          <p:nvPr/>
        </p:nvSpPr>
        <p:spPr>
          <a:xfrm>
            <a:off x="538919" y="1752600"/>
            <a:ext cx="11963908" cy="6555641"/>
          </a:xfrm>
          <a:prstGeom prst="rect">
            <a:avLst/>
          </a:prstGeom>
          <a:noFill/>
        </p:spPr>
        <p:txBody>
          <a:bodyPr wrap="square">
            <a:spAutoFit/>
          </a:bodyPr>
          <a:lstStyle/>
          <a:p>
            <a:pPr algn="just"/>
            <a:r>
              <a:rPr lang="ru-RU" sz="2800" dirty="0"/>
              <a:t>24.02.2022 Національним банком України було прийнято Постанову №18 «Про роботу банківської системи в період запровадження воєнного стану». </a:t>
            </a:r>
          </a:p>
          <a:p>
            <a:pPr algn="just"/>
            <a:endParaRPr lang="ru-RU" sz="2800" dirty="0"/>
          </a:p>
          <a:p>
            <a:pPr algn="just"/>
            <a:r>
              <a:rPr lang="ru-RU" sz="2800" dirty="0"/>
              <a:t>Зазначена постанова обмежує продаж банківськими установами іноземної валюти фізичним особам. Пункт 14 зазначеної Постанови забороняє уповноваженим установам здійснювати транскордонний переказ валютних цінностей з України/переказ коштів на кореспондентські рахунки банків-нерезидентів у гривнях/іноземній валюті, відкриті в банках-резидентах, уключаючи перекази, що здійснюються за дорученням клієнтів.</a:t>
            </a:r>
          </a:p>
          <a:p>
            <a:pPr algn="just"/>
            <a:endParaRPr lang="ru-RU" sz="2800" dirty="0"/>
          </a:p>
          <a:p>
            <a:pPr algn="just"/>
            <a:r>
              <a:rPr lang="ru-RU" sz="2800" dirty="0"/>
              <a:t>Жодних виключень для виконання судових рішень Постанова НБУ не передбачає.</a:t>
            </a:r>
          </a:p>
          <a:p>
            <a:pPr algn="just"/>
            <a:endParaRPr lang="ru-RU" sz="2800" dirty="0"/>
          </a:p>
          <a:p>
            <a:pPr algn="just"/>
            <a:r>
              <a:rPr lang="ru-RU" sz="2800" dirty="0"/>
              <a:t>Таким чином у виконавчому провадженні стягнути кошти у іноземній валюті з боржника теоретично можливо, а перерахувати стягувачу- ні.</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591418" y="224197"/>
            <a:ext cx="12006982" cy="1985159"/>
          </a:xfrm>
          <a:prstGeom prst="rect">
            <a:avLst/>
          </a:prstGeom>
        </p:spPr>
        <p:txBody>
          <a:bodyPr vert="horz" wrap="square" lIns="0" tIns="15240" rIns="0" bIns="0" rtlCol="0">
            <a:spAutoFit/>
          </a:bodyPr>
          <a:lstStyle/>
          <a:p>
            <a:pPr marL="12700" algn="ctr">
              <a:lnSpc>
                <a:spcPct val="100000"/>
              </a:lnSpc>
              <a:spcBef>
                <a:spcPts val="120"/>
              </a:spcBef>
            </a:pPr>
            <a:r>
              <a:rPr lang="uk-UA" sz="3200" dirty="0"/>
              <a:t>Закон України №3048-IX від 11.04.2023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a:t>
            </a:r>
            <a:endParaRPr lang="uk-UA" sz="3200" i="1" spc="-75" dirty="0">
              <a:solidFill>
                <a:srgbClr val="00274E"/>
              </a:solidFill>
              <a:latin typeface="Roboto Lt"/>
              <a:cs typeface="Roboto Lt"/>
            </a:endParaRPr>
          </a:p>
        </p:txBody>
      </p:sp>
      <p:sp>
        <p:nvSpPr>
          <p:cNvPr id="3" name="object 3"/>
          <p:cNvSpPr txBox="1"/>
          <p:nvPr/>
        </p:nvSpPr>
        <p:spPr>
          <a:xfrm>
            <a:off x="541655" y="3610491"/>
            <a:ext cx="11921490" cy="832472"/>
          </a:xfrm>
          <a:prstGeom prst="rect">
            <a:avLst/>
          </a:prstGeom>
        </p:spPr>
        <p:txBody>
          <a:bodyPr vert="horz" wrap="square" lIns="0" tIns="12700" rIns="0" bIns="0" rtlCol="0">
            <a:spAutoFit/>
          </a:bodyPr>
          <a:lstStyle/>
          <a:p>
            <a:pPr marL="12065" marR="5080" algn="just">
              <a:lnSpc>
                <a:spcPct val="113599"/>
              </a:lnSpc>
              <a:spcBef>
                <a:spcPts val="100"/>
              </a:spcBef>
              <a:buSzPct val="77272"/>
              <a:tabLst>
                <a:tab pos="469900" algn="l"/>
              </a:tabLst>
            </a:pPr>
            <a:endParaRPr lang="uk-UA" sz="2400" spc="-155" dirty="0">
              <a:solidFill>
                <a:srgbClr val="00274E"/>
              </a:solidFill>
              <a:latin typeface="Roboto Lt"/>
              <a:cs typeface="Roboto Lt"/>
            </a:endParaRPr>
          </a:p>
          <a:p>
            <a:pPr marL="12065" marR="5080" algn="just">
              <a:lnSpc>
                <a:spcPct val="113599"/>
              </a:lnSpc>
              <a:spcBef>
                <a:spcPts val="100"/>
              </a:spcBef>
              <a:buSzPct val="77272"/>
              <a:tabLst>
                <a:tab pos="469900" algn="l"/>
              </a:tabLst>
            </a:pPr>
            <a:endParaRPr lang="uk-UA" sz="2400" spc="-155" dirty="0">
              <a:latin typeface="Roboto Lt"/>
              <a:cs typeface="Roboto Lt"/>
            </a:endParaRPr>
          </a:p>
        </p:txBody>
      </p:sp>
      <p:sp>
        <p:nvSpPr>
          <p:cNvPr id="6" name="TextBox 5">
            <a:extLst>
              <a:ext uri="{FF2B5EF4-FFF2-40B4-BE49-F238E27FC236}">
                <a16:creationId xmlns:a16="http://schemas.microsoft.com/office/drawing/2014/main" id="{D22655DF-E137-3F5E-94A8-860FBB68A475}"/>
              </a:ext>
            </a:extLst>
          </p:cNvPr>
          <p:cNvSpPr txBox="1"/>
          <p:nvPr/>
        </p:nvSpPr>
        <p:spPr>
          <a:xfrm>
            <a:off x="591418" y="2590800"/>
            <a:ext cx="12006981" cy="5693866"/>
          </a:xfrm>
          <a:prstGeom prst="rect">
            <a:avLst/>
          </a:prstGeom>
          <a:noFill/>
        </p:spPr>
        <p:txBody>
          <a:bodyPr wrap="square">
            <a:spAutoFit/>
          </a:bodyPr>
          <a:lstStyle/>
          <a:p>
            <a:pPr algn="just"/>
            <a:r>
              <a:rPr lang="uk-UA" sz="2800" dirty="0"/>
              <a:t>Забороняється у період дії воєнного стану в Україні, введеного Указом Президента України "Про введення воєнного стану в Україні" від 24 лютого 2022 року № 64/2022, затвердженим Законом України "Про затвердження Указу Президента України "Про введення воєнного стану в Україні" від 24 лютого 2022 року № 2102-IX, відкриття виконавчих проваджень та вжиття заходів примусового виконання рішень на території територіальних громад, що належать до територій, на яких ведуться активні бойові дії, або тимчасово окупованих територій відповідно до переліку, затвердженого центральним органом виконавчої влади, що забезпечує формування та реалізує державну політику з питань тимчасово окупованої Російською Федерацією території України (з дати віднесення територій до таких, на яких ведуться активні бойові дії, або тимчасово окупованих територій до моменту виключення таких територій з переліку).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10077</TotalTime>
  <Words>1706</Words>
  <Application>Microsoft Office PowerPoint</Application>
  <PresentationFormat>Довільний</PresentationFormat>
  <Paragraphs>66</Paragraphs>
  <Slides>13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13</vt:i4>
      </vt:variant>
    </vt:vector>
  </HeadingPairs>
  <TitlesOfParts>
    <vt:vector size="18" baseType="lpstr">
      <vt:lpstr>Arial</vt:lpstr>
      <vt:lpstr>Arial MT</vt:lpstr>
      <vt:lpstr>Calibri</vt:lpstr>
      <vt:lpstr>Roboto Lt</vt:lpstr>
      <vt:lpstr>Office Theme</vt:lpstr>
      <vt:lpstr>Презентація PowerPoint</vt:lpstr>
      <vt:lpstr>Закон України №2129-IX від 15.03.2022 "Про  внесення змін до розділу XIII «Прикінцеві та перехідні положення» Закону України «Про виконавче провадження»</vt:lpstr>
      <vt:lpstr>Закон України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 від  11.04.2023 №3048-IX</vt:lpstr>
      <vt:lpstr>Іпотека Закон України 2120-IX від 15.03.2022 «Про внесення змін до Податкового кодексу України та інших законодавчих актів України щодо дії норм на період дії воєнного стану» </vt:lpstr>
      <vt:lpstr>Виконавчі написи нотаріусів:  дозволити не можна заборонити</vt:lpstr>
      <vt:lpstr>Строки у виконавчому провадженні</vt:lpstr>
      <vt:lpstr>Неможливість перерахування у виконавчому провадженні стягнутих коштів в іноземній валюті  . </vt:lpstr>
      <vt:lpstr>Неможливість перерахування у виконавчому провадженні стягнутих коштів в іноземній валюті </vt:lpstr>
      <vt:lpstr>Закон України №3048-IX від 11.04.2023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vt:lpstr>
      <vt:lpstr>Закон України №3048-IX від 11.04.2023 «Про внесення змін до деяких законів України щодо окремих особливостей організації примусового виконання судових рішень і рішень інших органів під час дії воєнного стану»</vt:lpstr>
      <vt:lpstr>Якщо боржник -військовослужбовець</vt:lpstr>
      <vt:lpstr>Якщо боржник -військовослужбовець</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ІЛЬЇНА Олена Юріївна</dc:creator>
  <cp:lastModifiedBy>Андрій Авторгов</cp:lastModifiedBy>
  <cp:revision>42</cp:revision>
  <cp:lastPrinted>2022-12-12T10:31:56Z</cp:lastPrinted>
  <dcterms:created xsi:type="dcterms:W3CDTF">2022-12-05T14:33:56Z</dcterms:created>
  <dcterms:modified xsi:type="dcterms:W3CDTF">2023-11-15T07:45:58Z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2022-11-24T00:00:00Z</vt:filetime>
  </property>
  <property fmtid="{D5CDD505-2E9C-101B-9397-08002B2CF9AE}" pid="3" name="LastSaved">
    <vt:filetime>2022-12-05T00:00:00Z</vt:filetime>
  </property>
</Properties>
</file>