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757" r:id="rId2"/>
    <p:sldId id="736" r:id="rId3"/>
    <p:sldId id="741" r:id="rId4"/>
    <p:sldId id="780" r:id="rId5"/>
    <p:sldId id="781" r:id="rId6"/>
    <p:sldId id="795" r:id="rId7"/>
    <p:sldId id="796" r:id="rId8"/>
    <p:sldId id="797" r:id="rId9"/>
    <p:sldId id="798" r:id="rId10"/>
    <p:sldId id="799" r:id="rId11"/>
    <p:sldId id="801" r:id="rId12"/>
    <p:sldId id="802" r:id="rId13"/>
    <p:sldId id="803" r:id="rId14"/>
    <p:sldId id="804" r:id="rId15"/>
    <p:sldId id="805" r:id="rId16"/>
    <p:sldId id="806" r:id="rId17"/>
    <p:sldId id="807" r:id="rId18"/>
    <p:sldId id="544" r:id="rId19"/>
  </p:sldIdLst>
  <p:sldSz cx="13004800" cy="9753600"/>
  <p:notesSz cx="6735763" cy="98663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ПОГИБА Наталя Віталіївна" initials="ПНВ" lastIdx="0" clrIdx="0">
    <p:extLst>
      <p:ext uri="{19B8F6BF-5375-455C-9EA6-DF929625EA0E}">
        <p15:presenceInfo xmlns:p15="http://schemas.microsoft.com/office/powerpoint/2012/main" userId="ПОГИБА Наталя Віталіївна" providerId="None"/>
      </p:ext>
    </p:extLst>
  </p:cmAuthor>
  <p:cmAuthor id="2" name="Okibenko" initials="O"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Без стилю та сітки таблиці">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Без стилю та сі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4" autoAdjust="0"/>
    <p:restoredTop sz="94660"/>
  </p:normalViewPr>
  <p:slideViewPr>
    <p:cSldViewPr>
      <p:cViewPr varScale="1">
        <p:scale>
          <a:sx n="42" d="100"/>
          <a:sy n="42" d="100"/>
        </p:scale>
        <p:origin x="1140" y="48"/>
      </p:cViewPr>
      <p:guideLst>
        <p:guide orient="horz" pos="3072"/>
        <p:guide pos="4096"/>
      </p:guideLst>
    </p:cSldViewPr>
  </p:slideViewPr>
  <p:notesTextViewPr>
    <p:cViewPr>
      <p:scale>
        <a:sx n="100" d="100"/>
        <a:sy n="100" d="100"/>
      </p:scale>
      <p:origin x="0" y="0"/>
    </p:cViewPr>
  </p:notesTextViewPr>
  <p:notesViewPr>
    <p:cSldViewPr>
      <p:cViewPr varScale="1">
        <p:scale>
          <a:sx n="48" d="100"/>
          <a:sy n="48" d="100"/>
        </p:scale>
        <p:origin x="-2355" y="-63"/>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18831" cy="49331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15374" y="0"/>
            <a:ext cx="2918831" cy="493315"/>
          </a:xfrm>
          <a:prstGeom prst="rect">
            <a:avLst/>
          </a:prstGeom>
        </p:spPr>
        <p:txBody>
          <a:bodyPr vert="horz" lIns="91440" tIns="45720" rIns="91440" bIns="45720" rtlCol="0"/>
          <a:lstStyle>
            <a:lvl1pPr algn="r">
              <a:defRPr sz="1200"/>
            </a:lvl1pPr>
          </a:lstStyle>
          <a:p>
            <a:fld id="{852CB94E-E053-4799-B045-B6F4A3115EC1}" type="datetimeFigureOut">
              <a:rPr lang="ru-RU" smtClean="0"/>
              <a:pPr/>
              <a:t>16.11.2023</a:t>
            </a:fld>
            <a:endParaRPr lang="ru-RU"/>
          </a:p>
        </p:txBody>
      </p:sp>
      <p:sp>
        <p:nvSpPr>
          <p:cNvPr id="4" name="Нижний колонтитул 3"/>
          <p:cNvSpPr>
            <a:spLocks noGrp="1"/>
          </p:cNvSpPr>
          <p:nvPr>
            <p:ph type="ftr" sz="quarter" idx="2"/>
          </p:nvPr>
        </p:nvSpPr>
        <p:spPr>
          <a:xfrm>
            <a:off x="1" y="9371285"/>
            <a:ext cx="2918831" cy="493315"/>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15374" y="9371285"/>
            <a:ext cx="2918831" cy="493315"/>
          </a:xfrm>
          <a:prstGeom prst="rect">
            <a:avLst/>
          </a:prstGeom>
        </p:spPr>
        <p:txBody>
          <a:bodyPr vert="horz" lIns="91440" tIns="45720" rIns="91440" bIns="45720" rtlCol="0" anchor="b"/>
          <a:lstStyle>
            <a:lvl1pPr algn="r">
              <a:defRPr sz="1200"/>
            </a:lvl1pPr>
          </a:lstStyle>
          <a:p>
            <a:fld id="{FB5105F7-FF7B-4C40-B840-5E335680CF8F}" type="slidenum">
              <a:rPr lang="ru-RU" smtClean="0"/>
              <a:pPr/>
              <a:t>‹№›</a:t>
            </a:fld>
            <a:endParaRPr lang="ru-RU"/>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4" name="Shape 134"/>
          <p:cNvSpPr>
            <a:spLocks noGrp="1" noRot="1" noChangeAspect="1"/>
          </p:cNvSpPr>
          <p:nvPr>
            <p:ph type="sldImg"/>
          </p:nvPr>
        </p:nvSpPr>
        <p:spPr>
          <a:xfrm>
            <a:off x="900113" y="739775"/>
            <a:ext cx="4935537" cy="3702050"/>
          </a:xfrm>
          <a:prstGeom prst="rect">
            <a:avLst/>
          </a:prstGeom>
        </p:spPr>
        <p:txBody>
          <a:bodyPr/>
          <a:lstStyle/>
          <a:p>
            <a:endParaRPr/>
          </a:p>
        </p:txBody>
      </p:sp>
      <p:sp>
        <p:nvSpPr>
          <p:cNvPr id="135" name="Shape 135"/>
          <p:cNvSpPr>
            <a:spLocks noGrp="1"/>
          </p:cNvSpPr>
          <p:nvPr>
            <p:ph type="body" sz="quarter" idx="1"/>
          </p:nvPr>
        </p:nvSpPr>
        <p:spPr>
          <a:xfrm>
            <a:off x="898103" y="4686500"/>
            <a:ext cx="4939560" cy="4439840"/>
          </a:xfrm>
          <a:prstGeom prst="rect">
            <a:avLst/>
          </a:prstGeom>
        </p:spPr>
        <p:txBody>
          <a:bodyPr/>
          <a:lstStyle/>
          <a:p>
            <a:endParaRPr dirty="0"/>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і підзаголовок">
    <p:spTree>
      <p:nvGrpSpPr>
        <p:cNvPr id="1" name=""/>
        <p:cNvGrpSpPr/>
        <p:nvPr/>
      </p:nvGrpSpPr>
      <p:grpSpPr>
        <a:xfrm>
          <a:off x="0" y="0"/>
          <a:ext cx="0" cy="0"/>
          <a:chOff x="0" y="0"/>
          <a:chExt cx="0" cy="0"/>
        </a:xfrm>
      </p:grpSpPr>
      <p:sp>
        <p:nvSpPr>
          <p:cNvPr id="11" name="Текст назви"/>
          <p:cNvSpPr txBox="1">
            <a:spLocks noGrp="1"/>
          </p:cNvSpPr>
          <p:nvPr>
            <p:ph type="title"/>
          </p:nvPr>
        </p:nvSpPr>
        <p:spPr>
          <a:xfrm>
            <a:off x="1270000" y="1638300"/>
            <a:ext cx="10464800" cy="3302000"/>
          </a:xfrm>
          <a:prstGeom prst="rect">
            <a:avLst/>
          </a:prstGeom>
        </p:spPr>
        <p:txBody>
          <a:bodyPr anchor="b"/>
          <a:lstStyle/>
          <a:p>
            <a:r>
              <a:t>Текст назви</a:t>
            </a:r>
          </a:p>
        </p:txBody>
      </p:sp>
      <p:sp>
        <p:nvSpPr>
          <p:cNvPr id="12" name="1 рівень тексту…"/>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1 рівень тексту</a:t>
            </a:r>
          </a:p>
          <a:p>
            <a:pPr lvl="1"/>
            <a:r>
              <a:t>2 рівень тексту</a:t>
            </a:r>
          </a:p>
          <a:p>
            <a:pPr lvl="2"/>
            <a:r>
              <a:t>3 рівень тексту</a:t>
            </a:r>
          </a:p>
          <a:p>
            <a:pPr lvl="3"/>
            <a:r>
              <a:t>4 рівень тексту</a:t>
            </a:r>
          </a:p>
          <a:p>
            <a:pPr lvl="4"/>
            <a:r>
              <a:t>5 рівень тексту</a:t>
            </a:r>
          </a:p>
        </p:txBody>
      </p:sp>
      <p:sp>
        <p:nvSpPr>
          <p:cNvPr id="13"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вертикально)">
    <p:spTree>
      <p:nvGrpSpPr>
        <p:cNvPr id="1" name=""/>
        <p:cNvGrpSpPr/>
        <p:nvPr/>
      </p:nvGrpSpPr>
      <p:grpSpPr>
        <a:xfrm>
          <a:off x="0" y="0"/>
          <a:ext cx="0" cy="0"/>
          <a:chOff x="0" y="0"/>
          <a:chExt cx="0" cy="0"/>
        </a:xfrm>
      </p:grpSpPr>
      <p:sp>
        <p:nvSpPr>
          <p:cNvPr id="38" name="Зображення"/>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Текст назви"/>
          <p:cNvSpPr txBox="1">
            <a:spLocks noGrp="1"/>
          </p:cNvSpPr>
          <p:nvPr>
            <p:ph type="title"/>
          </p:nvPr>
        </p:nvSpPr>
        <p:spPr>
          <a:xfrm>
            <a:off x="952500" y="635000"/>
            <a:ext cx="5334000" cy="3987800"/>
          </a:xfrm>
          <a:prstGeom prst="rect">
            <a:avLst/>
          </a:prstGeom>
        </p:spPr>
        <p:txBody>
          <a:bodyPr anchor="b"/>
          <a:lstStyle>
            <a:lvl1pPr>
              <a:defRPr sz="6000"/>
            </a:lvl1pPr>
          </a:lstStyle>
          <a:p>
            <a:r>
              <a:t>Текст назви</a:t>
            </a:r>
          </a:p>
        </p:txBody>
      </p:sp>
      <p:sp>
        <p:nvSpPr>
          <p:cNvPr id="40" name="1 рівень тексту…"/>
          <p:cNvSpPr txBox="1">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1 рівень тексту</a:t>
            </a:r>
          </a:p>
          <a:p>
            <a:pPr lvl="1"/>
            <a:r>
              <a:t>2 рівень тексту</a:t>
            </a:r>
          </a:p>
          <a:p>
            <a:pPr lvl="2"/>
            <a:r>
              <a:t>3 рівень тексту</a:t>
            </a:r>
          </a:p>
          <a:p>
            <a:pPr lvl="3"/>
            <a:r>
              <a:t>4 рівень тексту</a:t>
            </a:r>
          </a:p>
          <a:p>
            <a:pPr lvl="4"/>
            <a:r>
              <a:t>5 рівень тексту</a:t>
            </a:r>
          </a:p>
        </p:txBody>
      </p:sp>
      <p:sp>
        <p:nvSpPr>
          <p:cNvPr id="41"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Фото (3 шт)">
    <p:spTree>
      <p:nvGrpSpPr>
        <p:cNvPr id="1" name=""/>
        <p:cNvGrpSpPr/>
        <p:nvPr/>
      </p:nvGrpSpPr>
      <p:grpSpPr>
        <a:xfrm>
          <a:off x="0" y="0"/>
          <a:ext cx="0" cy="0"/>
          <a:chOff x="0" y="0"/>
          <a:chExt cx="0" cy="0"/>
        </a:xfrm>
      </p:grpSpPr>
      <p:sp>
        <p:nvSpPr>
          <p:cNvPr id="83" name="Зображення"/>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Зображення"/>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Зображення"/>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p:spTree>
      <p:nvGrpSpPr>
        <p:cNvPr id="1" name=""/>
        <p:cNvGrpSpPr/>
        <p:nvPr/>
      </p:nvGrpSpPr>
      <p:grpSpPr>
        <a:xfrm>
          <a:off x="0" y="0"/>
          <a:ext cx="0" cy="0"/>
          <a:chOff x="0" y="0"/>
          <a:chExt cx="0" cy="0"/>
        </a:xfrm>
      </p:grpSpPr>
      <p:sp>
        <p:nvSpPr>
          <p:cNvPr id="102" name="Зображення"/>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Текст назви"/>
          <p:cNvSpPr txBox="1">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Текст назви</a:t>
            </a:r>
          </a:p>
        </p:txBody>
      </p:sp>
      <p:sp>
        <p:nvSpPr>
          <p:cNvPr id="3" name="1 рівень тексту…"/>
          <p:cNvSpPr txBox="1">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1 рівень тексту</a:t>
            </a:r>
          </a:p>
          <a:p>
            <a:pPr lvl="1"/>
            <a:r>
              <a:t>2 рівень тексту</a:t>
            </a:r>
          </a:p>
          <a:p>
            <a:pPr lvl="2"/>
            <a:r>
              <a:t>3 рівень тексту</a:t>
            </a:r>
          </a:p>
          <a:p>
            <a:pPr lvl="3"/>
            <a:r>
              <a:t>4 рівень тексту</a:t>
            </a:r>
          </a:p>
          <a:p>
            <a:pPr lvl="4"/>
            <a:r>
              <a:t>5 рівень тексту</a:t>
            </a:r>
          </a:p>
        </p:txBody>
      </p:sp>
      <p:sp>
        <p:nvSpPr>
          <p:cNvPr id="4" name="Номер слайда"/>
          <p:cNvSpPr txBox="1">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7" r:id="rId3"/>
    <p:sldLayoutId id="2147483659" r:id="rId4"/>
  </p:sldLayoutIdLst>
  <p:transition spd="med"/>
  <p:hf hdr="0" dt="0"/>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274E"/>
        </a:solidFill>
        <a:effectLst/>
      </p:bgPr>
    </p:bg>
    <p:spTree>
      <p:nvGrpSpPr>
        <p:cNvPr id="1" name=""/>
        <p:cNvGrpSpPr/>
        <p:nvPr/>
      </p:nvGrpSpPr>
      <p:grpSpPr>
        <a:xfrm>
          <a:off x="0" y="0"/>
          <a:ext cx="0" cy="0"/>
          <a:chOff x="0" y="0"/>
          <a:chExt cx="0" cy="0"/>
        </a:xfrm>
      </p:grpSpPr>
      <p:pic>
        <p:nvPicPr>
          <p:cNvPr id="137" name="ВС-Візитки-05.png" descr="ВС-Візитки-05.png"/>
          <p:cNvPicPr>
            <a:picLocks noChangeAspect="1"/>
          </p:cNvPicPr>
          <p:nvPr/>
        </p:nvPicPr>
        <p:blipFill>
          <a:blip r:embed="rId2" cstate="print"/>
          <a:stretch>
            <a:fillRect/>
          </a:stretch>
        </p:blipFill>
        <p:spPr>
          <a:xfrm>
            <a:off x="270657" y="605248"/>
            <a:ext cx="3143811" cy="2247087"/>
          </a:xfrm>
          <a:prstGeom prst="rect">
            <a:avLst/>
          </a:prstGeom>
          <a:ln w="12700">
            <a:miter lim="400000"/>
          </a:ln>
        </p:spPr>
      </p:pic>
      <p:sp>
        <p:nvSpPr>
          <p:cNvPr id="140" name="Заголовок"/>
          <p:cNvSpPr/>
          <p:nvPr/>
        </p:nvSpPr>
        <p:spPr>
          <a:xfrm>
            <a:off x="669752" y="3076600"/>
            <a:ext cx="10554551" cy="2803124"/>
          </a:xfrm>
          <a:prstGeom prst="rect">
            <a:avLst/>
          </a:prstGeom>
          <a:ln w="25400">
            <a:miter lim="400000"/>
          </a:ln>
          <a:extLst>
            <a:ext uri="{C572A759-6A51-4108-AA02-DFA0A04FC94B}">
              <ma14:wrappingTextBoxFlag xmlns="" xmlns:ma14="http://schemas.microsoft.com/office/mac/drawingml/2011/main" val="1"/>
            </a:ext>
          </a:extLst>
        </p:spPr>
        <p:txBody>
          <a:bodyPr lIns="150831" tIns="150831" rIns="150831" bIns="150831" anchor="b">
            <a:normAutofit/>
          </a:bodyPr>
          <a:lstStyle>
            <a:lvl1pPr algn="l" defTabSz="1963697">
              <a:defRPr sz="8000">
                <a:solidFill>
                  <a:srgbClr val="FFFFFF"/>
                </a:solidFill>
                <a:latin typeface="Muller Narrow Light"/>
                <a:ea typeface="Muller Narrow Light"/>
                <a:cs typeface="Muller Narrow Light"/>
                <a:sym typeface="Muller Narrow Light"/>
              </a:defRPr>
            </a:lvl1pPr>
          </a:lstStyle>
          <a:p>
            <a:endParaRPr dirty="0"/>
          </a:p>
        </p:txBody>
      </p:sp>
      <p:sp>
        <p:nvSpPr>
          <p:cNvPr id="11" name="Заголовок 10"/>
          <p:cNvSpPr>
            <a:spLocks noGrp="1"/>
          </p:cNvSpPr>
          <p:nvPr>
            <p:ph type="title"/>
          </p:nvPr>
        </p:nvSpPr>
        <p:spPr>
          <a:xfrm>
            <a:off x="2829992" y="1852883"/>
            <a:ext cx="9775344" cy="2212946"/>
          </a:xfrm>
        </p:spPr>
        <p:txBody>
          <a:bodyPr>
            <a:normAutofit fontScale="90000"/>
          </a:bodyPr>
          <a:lstStyle/>
          <a:p>
            <a:pPr algn="r"/>
            <a:r>
              <a:rPr lang="ru-RU" dirty="0"/>
              <a:t/>
            </a:r>
            <a:br>
              <a:rPr lang="ru-RU" dirty="0"/>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6000" dirty="0">
                <a:solidFill>
                  <a:schemeClr val="bg1"/>
                </a:solidFill>
              </a:rPr>
              <a:t>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uk-UA" sz="6000" dirty="0" smtClean="0">
                <a:solidFill>
                  <a:schemeClr val="bg1"/>
                </a:solidFill>
                <a:latin typeface="Roboto Condensed Light" panose="02000000000000000000" pitchFamily="2" charset="0"/>
                <a:ea typeface="Roboto Condensed Light" panose="02000000000000000000" pitchFamily="2" charset="0"/>
              </a:rPr>
              <a:t>Актуальна судова практика у корпоративних спорах</a:t>
            </a:r>
            <a:endParaRPr lang="uk-UA" sz="4400" b="1" i="1" dirty="0">
              <a:latin typeface="Roboto Condensed Light" pitchFamily="2" charset="0"/>
              <a:ea typeface="Roboto Condensed Light" pitchFamily="2" charset="0"/>
            </a:endParaRPr>
          </a:p>
        </p:txBody>
      </p:sp>
      <p:sp>
        <p:nvSpPr>
          <p:cNvPr id="15" name="Текст 11"/>
          <p:cNvSpPr txBox="1">
            <a:spLocks/>
          </p:cNvSpPr>
          <p:nvPr/>
        </p:nvSpPr>
        <p:spPr>
          <a:xfrm>
            <a:off x="1780497" y="5114946"/>
            <a:ext cx="10464800" cy="427623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t">
            <a:normAutofit/>
          </a:bodyPr>
          <a:lstStyle/>
          <a:p>
            <a:pPr lvl="0" algn="r" hangingPunct="1">
              <a:defRPr/>
            </a:pPr>
            <a:r>
              <a:rPr lang="uk-UA" sz="3200" dirty="0">
                <a:solidFill>
                  <a:schemeClr val="bg1"/>
                </a:solidFill>
                <a:latin typeface="Roboto Condensed Light" pitchFamily="2" charset="0"/>
                <a:ea typeface="Roboto Condensed Light" pitchFamily="2" charset="0"/>
              </a:rPr>
              <a:t>Олена Кібенко, </a:t>
            </a:r>
          </a:p>
          <a:p>
            <a:pPr lvl="0" algn="r" hangingPunct="1">
              <a:defRPr/>
            </a:pPr>
            <a:r>
              <a:rPr lang="uk-UA" sz="3200" dirty="0">
                <a:solidFill>
                  <a:schemeClr val="bg1"/>
                </a:solidFill>
                <a:latin typeface="Roboto Condensed Light" pitchFamily="2" charset="0"/>
                <a:ea typeface="Roboto Condensed Light" pitchFamily="2" charset="0"/>
              </a:rPr>
              <a:t>суддя Верховного Суду</a:t>
            </a:r>
          </a:p>
          <a:p>
            <a:pPr lvl="0" algn="r" hangingPunct="1">
              <a:defRPr/>
            </a:pPr>
            <a:endParaRPr lang="uk-UA" sz="3200" dirty="0">
              <a:solidFill>
                <a:schemeClr val="bg1"/>
              </a:solidFill>
              <a:latin typeface="Roboto Condensed Light" pitchFamily="2" charset="0"/>
              <a:ea typeface="Roboto Condensed Light" pitchFamily="2" charset="0"/>
            </a:endParaRPr>
          </a:p>
          <a:p>
            <a:pPr algn="r"/>
            <a:r>
              <a:rPr lang="uk-UA" sz="3200" dirty="0" smtClean="0">
                <a:solidFill>
                  <a:schemeClr val="bg1"/>
                </a:solidFill>
                <a:latin typeface="Roboto Condensed Light" pitchFamily="2" charset="0"/>
                <a:ea typeface="Roboto Condensed Light" pitchFamily="2" charset="0"/>
              </a:rPr>
              <a:t>ХІІ Судовий Форум: «Судова влада: як вийти з кризи?»</a:t>
            </a:r>
          </a:p>
          <a:p>
            <a:pPr algn="r"/>
            <a:r>
              <a:rPr lang="uk-UA" sz="3200" dirty="0" smtClean="0">
                <a:solidFill>
                  <a:schemeClr val="bg1"/>
                </a:solidFill>
                <a:latin typeface="Roboto Condensed Light" pitchFamily="2" charset="0"/>
                <a:ea typeface="Roboto Condensed Light" pitchFamily="2" charset="0"/>
              </a:rPr>
              <a:t>Асоціація правників України </a:t>
            </a:r>
          </a:p>
          <a:p>
            <a:pPr lvl="0" algn="r" hangingPunct="1">
              <a:defRPr/>
            </a:pPr>
            <a:r>
              <a:rPr lang="uk-UA" sz="3200" dirty="0" smtClean="0">
                <a:solidFill>
                  <a:schemeClr val="bg1"/>
                </a:solidFill>
                <a:latin typeface="Roboto Condensed Light" pitchFamily="2" charset="0"/>
                <a:ea typeface="Roboto Condensed Light" pitchFamily="2" charset="0"/>
              </a:rPr>
              <a:t>16 листопада 2023 </a:t>
            </a:r>
            <a:r>
              <a:rPr lang="uk-UA" sz="3200" dirty="0">
                <a:solidFill>
                  <a:schemeClr val="bg1"/>
                </a:solidFill>
                <a:latin typeface="Roboto Condensed Light" pitchFamily="2" charset="0"/>
                <a:ea typeface="Roboto Condensed Light" pitchFamily="2" charset="0"/>
              </a:rPr>
              <a:t>року</a:t>
            </a:r>
          </a:p>
          <a:p>
            <a:pPr lvl="0" algn="r" hangingPunct="1">
              <a:defRPr/>
            </a:pPr>
            <a:r>
              <a:rPr lang="uk-UA" sz="3200" dirty="0" smtClean="0">
                <a:solidFill>
                  <a:schemeClr val="bg1"/>
                </a:solidFill>
                <a:latin typeface="Roboto Condensed Light" pitchFamily="2" charset="0"/>
                <a:ea typeface="Roboto Condensed Light" pitchFamily="2" charset="0"/>
              </a:rPr>
              <a:t>Київ </a:t>
            </a:r>
            <a:endParaRPr lang="uk-UA" sz="3200" dirty="0">
              <a:solidFill>
                <a:schemeClr val="bg1"/>
              </a:solidFill>
              <a:latin typeface="Roboto Condensed Light" pitchFamily="2" charset="0"/>
              <a:ea typeface="Roboto Condensed Light" pitchFamily="2" charset="0"/>
            </a:endParaRPr>
          </a:p>
        </p:txBody>
      </p:sp>
      <p:sp>
        <p:nvSpPr>
          <p:cNvPr id="13" name="Прямоугольник 12"/>
          <p:cNvSpPr/>
          <p:nvPr/>
        </p:nvSpPr>
        <p:spPr>
          <a:xfrm>
            <a:off x="3046016" y="7253064"/>
            <a:ext cx="914400" cy="914400"/>
          </a:xfrm>
          <a:prstGeom prst="rect">
            <a:avLst/>
          </a:prstGeom>
          <a:no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dirty="0">
              <a:ln>
                <a:noFill/>
              </a:ln>
              <a:solidFill>
                <a:srgbClr val="FFFFFF"/>
              </a:solidFill>
              <a:effectLst/>
              <a:uFillTx/>
              <a:latin typeface="+mn-lt"/>
              <a:ea typeface="+mn-ea"/>
              <a:cs typeface="+mn-cs"/>
              <a:sym typeface="Helvetica Light"/>
            </a:endParaRPr>
          </a:p>
        </p:txBody>
      </p:sp>
    </p:spTree>
    <p:extLst>
      <p:ext uri="{BB962C8B-B14F-4D97-AF65-F5344CB8AC3E}">
        <p14:creationId xmlns:p14="http://schemas.microsoft.com/office/powerpoint/2010/main" val="2151926173"/>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1274E"/>
        </a:solidFill>
        <a:effectLst/>
      </p:bgPr>
    </p:bg>
    <p:spTree>
      <p:nvGrpSpPr>
        <p:cNvPr id="1" name=""/>
        <p:cNvGrpSpPr/>
        <p:nvPr/>
      </p:nvGrpSpPr>
      <p:grpSpPr>
        <a:xfrm>
          <a:off x="0" y="0"/>
          <a:ext cx="0" cy="0"/>
          <a:chOff x="0" y="0"/>
          <a:chExt cx="0" cy="0"/>
        </a:xfrm>
      </p:grpSpPr>
      <p:pic>
        <p:nvPicPr>
          <p:cNvPr id="137" name="ВС-Візитки-05.png" descr="ВС-Візитки-05.png"/>
          <p:cNvPicPr>
            <a:picLocks noChangeAspect="1"/>
          </p:cNvPicPr>
          <p:nvPr/>
        </p:nvPicPr>
        <p:blipFill>
          <a:blip r:embed="rId2" cstate="print"/>
          <a:stretch>
            <a:fillRect/>
          </a:stretch>
        </p:blipFill>
        <p:spPr>
          <a:xfrm>
            <a:off x="270657" y="605248"/>
            <a:ext cx="3143811" cy="2247087"/>
          </a:xfrm>
          <a:prstGeom prst="rect">
            <a:avLst/>
          </a:prstGeom>
          <a:ln w="12700">
            <a:miter lim="400000"/>
          </a:ln>
        </p:spPr>
      </p:pic>
      <p:sp>
        <p:nvSpPr>
          <p:cNvPr id="139" name="Олена Кібенко,…"/>
          <p:cNvSpPr/>
          <p:nvPr/>
        </p:nvSpPr>
        <p:spPr>
          <a:xfrm>
            <a:off x="724631" y="3148608"/>
            <a:ext cx="11555538" cy="6120679"/>
          </a:xfrm>
          <a:prstGeom prst="rect">
            <a:avLst/>
          </a:prstGeom>
          <a:ln w="25400">
            <a:miter lim="400000"/>
          </a:ln>
          <a:extLst>
            <a:ext uri="{C572A759-6A51-4108-AA02-DFA0A04FC94B}">
              <ma14:wrappingTextBoxFlag xmlns:ma14="http://schemas.microsoft.com/office/mac/drawingml/2011/main" xmlns="" val="1"/>
            </a:ext>
          </a:extLst>
        </p:spPr>
        <p:txBody>
          <a:bodyPr lIns="150831" tIns="150831" rIns="150831" bIns="150831" anchor="ctr">
            <a:normAutofit/>
          </a:bodyPr>
          <a:lstStyle/>
          <a:p>
            <a:pPr algn="l">
              <a:spcBef>
                <a:spcPts val="600"/>
              </a:spcBef>
            </a:pPr>
            <a:r>
              <a:rPr lang="uk-UA" dirty="0" smtClean="0">
                <a:solidFill>
                  <a:schemeClr val="bg1"/>
                </a:solidFill>
                <a:latin typeface="Roboto Condensed Light" pitchFamily="2" charset="0"/>
                <a:ea typeface="Roboto Condensed Light" pitchFamily="2" charset="0"/>
              </a:rPr>
              <a:t>Не будь-яке порушення процедури є підставою для визнання недійсним ухваленого рішення </a:t>
            </a:r>
          </a:p>
          <a:p>
            <a:pPr algn="l">
              <a:spcBef>
                <a:spcPts val="600"/>
              </a:spcBef>
            </a:pPr>
            <a:endParaRPr lang="uk-UA" dirty="0" smtClean="0">
              <a:solidFill>
                <a:schemeClr val="bg1"/>
              </a:solidFill>
              <a:latin typeface="Roboto Condensed Light" pitchFamily="2" charset="0"/>
              <a:ea typeface="Roboto Condensed Light" pitchFamily="2" charset="0"/>
            </a:endParaRPr>
          </a:p>
          <a:p>
            <a:pPr algn="l">
              <a:spcBef>
                <a:spcPts val="600"/>
              </a:spcBef>
            </a:pPr>
            <a:r>
              <a:rPr lang="uk-UA" dirty="0" smtClean="0">
                <a:solidFill>
                  <a:schemeClr val="bg1"/>
                </a:solidFill>
                <a:latin typeface="Roboto Condensed Light" pitchFamily="2" charset="0"/>
                <a:ea typeface="Roboto Condensed Light" pitchFamily="2" charset="0"/>
              </a:rPr>
              <a:t>Відхід від формального підходу (суд з’ясовує не лише, чи мало місце порушення процедури, але й чим ухвалене рішення по суті порушує права учасника, чи відновлюються його права у разі визнання рішення недійсним, наслідки для товариства та інших учасників у разі визнання рішення недійсним з метою дотримання балансу інтересів)  </a:t>
            </a:r>
          </a:p>
        </p:txBody>
      </p:sp>
      <p:sp>
        <p:nvSpPr>
          <p:cNvPr id="11" name="Заголовок 10"/>
          <p:cNvSpPr>
            <a:spLocks noGrp="1"/>
          </p:cNvSpPr>
          <p:nvPr>
            <p:ph type="title"/>
          </p:nvPr>
        </p:nvSpPr>
        <p:spPr>
          <a:xfrm>
            <a:off x="2325936" y="1852464"/>
            <a:ext cx="10225136" cy="1592412"/>
          </a:xfrm>
        </p:spPr>
        <p:txBody>
          <a:bodyPr>
            <a:normAutofit fontScale="90000"/>
          </a:bodyPr>
          <a:lstStyle/>
          <a:p>
            <a:pPr algn="r"/>
            <a:r>
              <a:rPr lang="ru-RU" dirty="0"/>
              <a:t/>
            </a:r>
            <a:br>
              <a:rPr lang="ru-RU" dirty="0"/>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6000" dirty="0">
                <a:solidFill>
                  <a:schemeClr val="bg1"/>
                </a:solidFill>
              </a:rPr>
              <a:t>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4000" dirty="0"/>
              <a:t>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800" dirty="0">
                <a:solidFill>
                  <a:schemeClr val="bg1"/>
                </a:solidFill>
              </a:rPr>
              <a:t/>
            </a:r>
            <a:br>
              <a:rPr lang="ru-RU" sz="4800" dirty="0">
                <a:solidFill>
                  <a:schemeClr val="bg1"/>
                </a:solidFill>
              </a:rPr>
            </a:br>
            <a:r>
              <a:rPr lang="ru-RU" sz="4800" dirty="0">
                <a:solidFill>
                  <a:schemeClr val="bg1"/>
                </a:solidFill>
              </a:rPr>
              <a:t/>
            </a:r>
            <a:br>
              <a:rPr lang="ru-RU" sz="4800" dirty="0">
                <a:solidFill>
                  <a:schemeClr val="bg1"/>
                </a:solidFill>
              </a:rPr>
            </a:br>
            <a:r>
              <a:rPr lang="uk-UA" sz="6700" dirty="0">
                <a:solidFill>
                  <a:schemeClr val="bg1"/>
                </a:solidFill>
              </a:rPr>
              <a:t/>
            </a:r>
            <a:br>
              <a:rPr lang="uk-UA" sz="67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latin typeface="Roboto Condensed Light" pitchFamily="2" charset="0"/>
                <a:ea typeface="Roboto Condensed Light" pitchFamily="2" charset="0"/>
              </a:rPr>
              <a:t> </a:t>
            </a: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endParaRPr lang="uk-UA" sz="6000" dirty="0">
              <a:latin typeface="Roboto Condensed Light" pitchFamily="2" charset="0"/>
              <a:ea typeface="Roboto Condensed Light" pitchFamily="2" charset="0"/>
            </a:endParaRPr>
          </a:p>
        </p:txBody>
      </p:sp>
      <p:sp>
        <p:nvSpPr>
          <p:cNvPr id="15" name="Текст 11"/>
          <p:cNvSpPr txBox="1">
            <a:spLocks/>
          </p:cNvSpPr>
          <p:nvPr/>
        </p:nvSpPr>
        <p:spPr>
          <a:xfrm>
            <a:off x="2829992" y="1189474"/>
            <a:ext cx="8826890" cy="195913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Autofit/>
          </a:bodyPr>
          <a:lstStyle/>
          <a:p>
            <a:pPr marL="0" marR="0" lvl="0" indent="0" algn="r" defTabSz="584200" rtl="0" eaLnBrk="1" fontAlgn="auto" latinLnBrk="0" hangingPunct="1">
              <a:lnSpc>
                <a:spcPct val="100000"/>
              </a:lnSpc>
              <a:spcBef>
                <a:spcPts val="0"/>
              </a:spcBef>
              <a:spcAft>
                <a:spcPts val="0"/>
              </a:spcAft>
              <a:buClrTx/>
              <a:buSzTx/>
              <a:buFontTx/>
              <a:buNone/>
              <a:tabLst/>
              <a:defRPr/>
            </a:pPr>
            <a:r>
              <a:rPr lang="uk-UA" sz="4400" b="1" dirty="0" smtClean="0">
                <a:solidFill>
                  <a:schemeClr val="bg1"/>
                </a:solidFill>
                <a:latin typeface="Roboto Condensed Light" pitchFamily="2" charset="0"/>
                <a:ea typeface="Roboto Condensed Light" pitchFamily="2" charset="0"/>
              </a:rPr>
              <a:t>Визнання недійними рішень органів управління товариства у випадку порушення процедури їх ухвалення </a:t>
            </a:r>
            <a:endParaRPr lang="uk-UA" sz="4400" b="1"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320126844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1274E"/>
        </a:solidFill>
        <a:effectLst/>
      </p:bgPr>
    </p:bg>
    <p:spTree>
      <p:nvGrpSpPr>
        <p:cNvPr id="1" name=""/>
        <p:cNvGrpSpPr/>
        <p:nvPr/>
      </p:nvGrpSpPr>
      <p:grpSpPr>
        <a:xfrm>
          <a:off x="0" y="0"/>
          <a:ext cx="0" cy="0"/>
          <a:chOff x="0" y="0"/>
          <a:chExt cx="0" cy="0"/>
        </a:xfrm>
      </p:grpSpPr>
      <p:pic>
        <p:nvPicPr>
          <p:cNvPr id="137" name="ВС-Візитки-05.png" descr="ВС-Візитки-05.png"/>
          <p:cNvPicPr>
            <a:picLocks noChangeAspect="1"/>
          </p:cNvPicPr>
          <p:nvPr/>
        </p:nvPicPr>
        <p:blipFill>
          <a:blip r:embed="rId2" cstate="print"/>
          <a:stretch>
            <a:fillRect/>
          </a:stretch>
        </p:blipFill>
        <p:spPr>
          <a:xfrm>
            <a:off x="270657" y="605248"/>
            <a:ext cx="3143811" cy="2247087"/>
          </a:xfrm>
          <a:prstGeom prst="rect">
            <a:avLst/>
          </a:prstGeom>
          <a:ln w="12700">
            <a:miter lim="400000"/>
          </a:ln>
        </p:spPr>
      </p:pic>
      <p:sp>
        <p:nvSpPr>
          <p:cNvPr id="139" name="Олена Кібенко,…"/>
          <p:cNvSpPr/>
          <p:nvPr/>
        </p:nvSpPr>
        <p:spPr>
          <a:xfrm>
            <a:off x="724631" y="3148608"/>
            <a:ext cx="11555538" cy="6120679"/>
          </a:xfrm>
          <a:prstGeom prst="rect">
            <a:avLst/>
          </a:prstGeom>
          <a:ln w="25400">
            <a:miter lim="400000"/>
          </a:ln>
          <a:extLst>
            <a:ext uri="{C572A759-6A51-4108-AA02-DFA0A04FC94B}">
              <ma14:wrappingTextBoxFlag xmlns:ma14="http://schemas.microsoft.com/office/mac/drawingml/2011/main" xmlns="" val="1"/>
            </a:ext>
          </a:extLst>
        </p:spPr>
        <p:txBody>
          <a:bodyPr lIns="150831" tIns="150831" rIns="150831" bIns="150831" anchor="ctr">
            <a:normAutofit/>
          </a:bodyPr>
          <a:lstStyle/>
          <a:p>
            <a:pPr algn="l">
              <a:spcBef>
                <a:spcPts val="600"/>
              </a:spcBef>
            </a:pPr>
            <a:r>
              <a:rPr lang="uk-UA" dirty="0" smtClean="0">
                <a:solidFill>
                  <a:schemeClr val="bg1"/>
                </a:solidFill>
                <a:latin typeface="Roboto Condensed Light" pitchFamily="2" charset="0"/>
                <a:ea typeface="Roboto Condensed Light" pitchFamily="2" charset="0"/>
              </a:rPr>
              <a:t>Постанови КП: </a:t>
            </a:r>
          </a:p>
          <a:p>
            <a:pPr algn="l">
              <a:spcBef>
                <a:spcPts val="600"/>
              </a:spcBef>
            </a:pPr>
            <a:endParaRPr lang="uk-UA" dirty="0" smtClean="0">
              <a:solidFill>
                <a:schemeClr val="bg1"/>
              </a:solidFill>
              <a:latin typeface="Roboto Condensed Light" pitchFamily="2" charset="0"/>
              <a:ea typeface="Roboto Condensed Light" pitchFamily="2" charset="0"/>
            </a:endParaRPr>
          </a:p>
          <a:p>
            <a:pPr algn="l">
              <a:spcBef>
                <a:spcPts val="600"/>
              </a:spcBef>
            </a:pPr>
            <a:r>
              <a:rPr lang="uk-UA" dirty="0" smtClean="0">
                <a:solidFill>
                  <a:schemeClr val="bg1"/>
                </a:solidFill>
                <a:latin typeface="Roboto Condensed Light" pitchFamily="2" charset="0"/>
                <a:ea typeface="Roboto Condensed Light" pitchFamily="2" charset="0"/>
              </a:rPr>
              <a:t>від 15.06.2022 у справі №  910/6685/21 (плюс постанова ВС від 13.09.2023 у цій же справі, а також </a:t>
            </a:r>
            <a:r>
              <a:rPr lang="uk-UA" dirty="0">
                <a:solidFill>
                  <a:schemeClr val="bg1"/>
                </a:solidFill>
                <a:latin typeface="Roboto Condensed Light" pitchFamily="2" charset="0"/>
                <a:ea typeface="Roboto Condensed Light" pitchFamily="2" charset="0"/>
              </a:rPr>
              <a:t>у </a:t>
            </a:r>
            <a:r>
              <a:rPr lang="uk-UA" dirty="0" smtClean="0">
                <a:solidFill>
                  <a:schemeClr val="bg1"/>
                </a:solidFill>
                <a:latin typeface="Roboto Condensed Light" pitchFamily="2" charset="0"/>
                <a:ea typeface="Roboto Condensed Light" pitchFamily="2" charset="0"/>
              </a:rPr>
              <a:t>справі № 910/3882/21</a:t>
            </a:r>
            <a:r>
              <a:rPr lang="uk-UA" dirty="0">
                <a:solidFill>
                  <a:schemeClr val="bg1"/>
                </a:solidFill>
                <a:latin typeface="Roboto Condensed Light" pitchFamily="2" charset="0"/>
                <a:ea typeface="Roboto Condensed Light" pitchFamily="2" charset="0"/>
              </a:rPr>
              <a:t>) </a:t>
            </a:r>
            <a:endParaRPr lang="uk-UA" dirty="0" smtClean="0">
              <a:solidFill>
                <a:schemeClr val="bg1"/>
              </a:solidFill>
              <a:latin typeface="Roboto Condensed Light" pitchFamily="2" charset="0"/>
              <a:ea typeface="Roboto Condensed Light" pitchFamily="2" charset="0"/>
            </a:endParaRPr>
          </a:p>
          <a:p>
            <a:pPr algn="l">
              <a:spcBef>
                <a:spcPts val="600"/>
              </a:spcBef>
            </a:pPr>
            <a:endParaRPr lang="uk-UA" dirty="0">
              <a:solidFill>
                <a:schemeClr val="bg1"/>
              </a:solidFill>
              <a:latin typeface="Roboto Condensed Light" pitchFamily="2" charset="0"/>
              <a:ea typeface="Roboto Condensed Light" pitchFamily="2" charset="0"/>
            </a:endParaRPr>
          </a:p>
          <a:p>
            <a:pPr algn="l">
              <a:spcBef>
                <a:spcPts val="600"/>
              </a:spcBef>
            </a:pPr>
            <a:r>
              <a:rPr lang="uk-UA" dirty="0">
                <a:solidFill>
                  <a:schemeClr val="bg1"/>
                </a:solidFill>
                <a:latin typeface="Roboto Condensed Light" pitchFamily="2" charset="0"/>
                <a:ea typeface="Roboto Condensed Light" pitchFamily="2" charset="0"/>
              </a:rPr>
              <a:t>від 01.09.2023  </a:t>
            </a:r>
            <a:r>
              <a:rPr lang="uk-UA" dirty="0" smtClean="0">
                <a:solidFill>
                  <a:schemeClr val="bg1"/>
                </a:solidFill>
                <a:latin typeface="Roboto Condensed Light" pitchFamily="2" charset="0"/>
                <a:ea typeface="Roboto Condensed Light" pitchFamily="2" charset="0"/>
              </a:rPr>
              <a:t>у справі 909/1154/21</a:t>
            </a:r>
          </a:p>
          <a:p>
            <a:pPr algn="l">
              <a:spcBef>
                <a:spcPts val="600"/>
              </a:spcBef>
            </a:pPr>
            <a:endParaRPr lang="uk-UA" dirty="0" smtClean="0">
              <a:solidFill>
                <a:schemeClr val="bg1"/>
              </a:solidFill>
              <a:latin typeface="Roboto Condensed Light" pitchFamily="2" charset="0"/>
              <a:ea typeface="Roboto Condensed Light" pitchFamily="2" charset="0"/>
            </a:endParaRPr>
          </a:p>
        </p:txBody>
      </p:sp>
      <p:sp>
        <p:nvSpPr>
          <p:cNvPr id="11" name="Заголовок 10"/>
          <p:cNvSpPr>
            <a:spLocks noGrp="1"/>
          </p:cNvSpPr>
          <p:nvPr>
            <p:ph type="title"/>
          </p:nvPr>
        </p:nvSpPr>
        <p:spPr>
          <a:xfrm>
            <a:off x="2325936" y="1852464"/>
            <a:ext cx="10225136" cy="1592412"/>
          </a:xfrm>
        </p:spPr>
        <p:txBody>
          <a:bodyPr>
            <a:normAutofit fontScale="90000"/>
          </a:bodyPr>
          <a:lstStyle/>
          <a:p>
            <a:pPr algn="r"/>
            <a:r>
              <a:rPr lang="ru-RU" dirty="0"/>
              <a:t/>
            </a:r>
            <a:br>
              <a:rPr lang="ru-RU" dirty="0"/>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6000" dirty="0">
                <a:solidFill>
                  <a:schemeClr val="bg1"/>
                </a:solidFill>
              </a:rPr>
              <a:t>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4000" dirty="0"/>
              <a:t>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800" dirty="0">
                <a:solidFill>
                  <a:schemeClr val="bg1"/>
                </a:solidFill>
              </a:rPr>
              <a:t/>
            </a:r>
            <a:br>
              <a:rPr lang="ru-RU" sz="4800" dirty="0">
                <a:solidFill>
                  <a:schemeClr val="bg1"/>
                </a:solidFill>
              </a:rPr>
            </a:br>
            <a:r>
              <a:rPr lang="ru-RU" sz="4800" dirty="0">
                <a:solidFill>
                  <a:schemeClr val="bg1"/>
                </a:solidFill>
              </a:rPr>
              <a:t/>
            </a:r>
            <a:br>
              <a:rPr lang="ru-RU" sz="4800" dirty="0">
                <a:solidFill>
                  <a:schemeClr val="bg1"/>
                </a:solidFill>
              </a:rPr>
            </a:br>
            <a:r>
              <a:rPr lang="uk-UA" sz="6700" dirty="0">
                <a:solidFill>
                  <a:schemeClr val="bg1"/>
                </a:solidFill>
              </a:rPr>
              <a:t/>
            </a:r>
            <a:br>
              <a:rPr lang="uk-UA" sz="67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latin typeface="Roboto Condensed Light" pitchFamily="2" charset="0"/>
                <a:ea typeface="Roboto Condensed Light" pitchFamily="2" charset="0"/>
              </a:rPr>
              <a:t> </a:t>
            </a: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endParaRPr lang="uk-UA" sz="6000" dirty="0">
              <a:latin typeface="Roboto Condensed Light" pitchFamily="2" charset="0"/>
              <a:ea typeface="Roboto Condensed Light" pitchFamily="2" charset="0"/>
            </a:endParaRPr>
          </a:p>
        </p:txBody>
      </p:sp>
      <p:sp>
        <p:nvSpPr>
          <p:cNvPr id="15" name="Текст 11"/>
          <p:cNvSpPr txBox="1">
            <a:spLocks/>
          </p:cNvSpPr>
          <p:nvPr/>
        </p:nvSpPr>
        <p:spPr>
          <a:xfrm>
            <a:off x="2829992" y="1189474"/>
            <a:ext cx="8826890" cy="195913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Autofit/>
          </a:bodyPr>
          <a:lstStyle/>
          <a:p>
            <a:pPr marL="0" marR="0" lvl="0" indent="0" algn="r" defTabSz="584200" rtl="0" eaLnBrk="1" fontAlgn="auto" latinLnBrk="0" hangingPunct="1">
              <a:lnSpc>
                <a:spcPct val="100000"/>
              </a:lnSpc>
              <a:spcBef>
                <a:spcPts val="0"/>
              </a:spcBef>
              <a:spcAft>
                <a:spcPts val="0"/>
              </a:spcAft>
              <a:buClrTx/>
              <a:buSzTx/>
              <a:buFontTx/>
              <a:buNone/>
              <a:tabLst/>
              <a:defRPr/>
            </a:pPr>
            <a:r>
              <a:rPr lang="uk-UA" sz="4400" b="1" dirty="0" smtClean="0">
                <a:solidFill>
                  <a:schemeClr val="bg1"/>
                </a:solidFill>
                <a:latin typeface="Roboto Condensed Light" pitchFamily="2" charset="0"/>
                <a:ea typeface="Roboto Condensed Light" pitchFamily="2" charset="0"/>
              </a:rPr>
              <a:t>Визнання недійними рішень органів управління товариства у випадку порушення процедури їх ухвалення </a:t>
            </a:r>
            <a:endParaRPr lang="uk-UA" sz="4400" b="1"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12042709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1274E"/>
        </a:solidFill>
        <a:effectLst/>
      </p:bgPr>
    </p:bg>
    <p:spTree>
      <p:nvGrpSpPr>
        <p:cNvPr id="1" name=""/>
        <p:cNvGrpSpPr/>
        <p:nvPr/>
      </p:nvGrpSpPr>
      <p:grpSpPr>
        <a:xfrm>
          <a:off x="0" y="0"/>
          <a:ext cx="0" cy="0"/>
          <a:chOff x="0" y="0"/>
          <a:chExt cx="0" cy="0"/>
        </a:xfrm>
      </p:grpSpPr>
      <p:pic>
        <p:nvPicPr>
          <p:cNvPr id="137" name="ВС-Візитки-05.png" descr="ВС-Візитки-05.png"/>
          <p:cNvPicPr>
            <a:picLocks noChangeAspect="1"/>
          </p:cNvPicPr>
          <p:nvPr/>
        </p:nvPicPr>
        <p:blipFill>
          <a:blip r:embed="rId2" cstate="print"/>
          <a:stretch>
            <a:fillRect/>
          </a:stretch>
        </p:blipFill>
        <p:spPr>
          <a:xfrm>
            <a:off x="270657" y="605248"/>
            <a:ext cx="3143811" cy="2247087"/>
          </a:xfrm>
          <a:prstGeom prst="rect">
            <a:avLst/>
          </a:prstGeom>
          <a:ln w="12700">
            <a:miter lim="400000"/>
          </a:ln>
        </p:spPr>
      </p:pic>
      <p:sp>
        <p:nvSpPr>
          <p:cNvPr id="139" name="Олена Кібенко,…"/>
          <p:cNvSpPr/>
          <p:nvPr/>
        </p:nvSpPr>
        <p:spPr>
          <a:xfrm>
            <a:off x="724631" y="4099552"/>
            <a:ext cx="11555538" cy="5169736"/>
          </a:xfrm>
          <a:prstGeom prst="rect">
            <a:avLst/>
          </a:prstGeom>
          <a:ln w="25400">
            <a:miter lim="400000"/>
          </a:ln>
          <a:extLst>
            <a:ext uri="{C572A759-6A51-4108-AA02-DFA0A04FC94B}">
              <ma14:wrappingTextBoxFlag xmlns:ma14="http://schemas.microsoft.com/office/mac/drawingml/2011/main" xmlns="" val="1"/>
            </a:ext>
          </a:extLst>
        </p:spPr>
        <p:txBody>
          <a:bodyPr lIns="150831" tIns="150831" rIns="150831" bIns="150831" anchor="ctr">
            <a:normAutofit fontScale="85000" lnSpcReduction="10000"/>
          </a:bodyPr>
          <a:lstStyle/>
          <a:p>
            <a:pPr algn="l">
              <a:spcBef>
                <a:spcPts val="600"/>
              </a:spcBef>
            </a:pPr>
            <a:r>
              <a:rPr lang="ru-RU" dirty="0" smtClean="0">
                <a:solidFill>
                  <a:schemeClr val="bg1"/>
                </a:solidFill>
                <a:latin typeface="Roboto Condensed Light" pitchFamily="2" charset="0"/>
                <a:ea typeface="Roboto Condensed Light" pitchFamily="2" charset="0"/>
              </a:rPr>
              <a:t>95.  </a:t>
            </a:r>
            <a:r>
              <a:rPr lang="uk-UA" dirty="0" smtClean="0">
                <a:solidFill>
                  <a:schemeClr val="bg1"/>
                </a:solidFill>
                <a:latin typeface="Roboto Condensed Light" pitchFamily="2" charset="0"/>
                <a:ea typeface="Roboto Condensed Light" pitchFamily="2" charset="0"/>
              </a:rPr>
              <a:t>Верховний Суд враховує, що під час касаційного розгляду справи, у судовому засіданні 16.08.2023 представник ПП "</a:t>
            </a:r>
            <a:r>
              <a:rPr lang="uk-UA" dirty="0" err="1" smtClean="0">
                <a:solidFill>
                  <a:schemeClr val="bg1"/>
                </a:solidFill>
                <a:latin typeface="Roboto Condensed Light" pitchFamily="2" charset="0"/>
                <a:ea typeface="Roboto Condensed Light" pitchFamily="2" charset="0"/>
              </a:rPr>
              <a:t>Євроклімат</a:t>
            </a:r>
            <a:r>
              <a:rPr lang="uk-UA" dirty="0" smtClean="0">
                <a:solidFill>
                  <a:schemeClr val="bg1"/>
                </a:solidFill>
                <a:latin typeface="Roboto Condensed Light" pitchFamily="2" charset="0"/>
                <a:ea typeface="Roboto Condensed Light" pitchFamily="2" charset="0"/>
              </a:rPr>
              <a:t> Дніпро" зазначив виключно про порушення процедури проведення загальних зборів, оскільки не зміг реалізувати своє право на голосування, однак не вказав, чим прийняті на загальних зборах рішення заважають підприємству (як співвласнику багатоквартирного будинку) по суті та чим порушують його права та інтереси. Тобто, позивач не висловлює свою незгоду зі змістом ухвалених рішень, а наголошує лише на певних процедурних порушеннях.</a:t>
            </a:r>
          </a:p>
          <a:p>
            <a:pPr algn="l">
              <a:spcBef>
                <a:spcPts val="600"/>
              </a:spcBef>
            </a:pPr>
            <a:endParaRPr lang="uk-UA" dirty="0" smtClean="0">
              <a:solidFill>
                <a:schemeClr val="bg1"/>
              </a:solidFill>
              <a:latin typeface="Roboto Condensed Light" pitchFamily="2" charset="0"/>
              <a:ea typeface="Roboto Condensed Light" pitchFamily="2" charset="0"/>
            </a:endParaRPr>
          </a:p>
          <a:p>
            <a:pPr algn="l">
              <a:spcBef>
                <a:spcPts val="600"/>
              </a:spcBef>
            </a:pPr>
            <a:r>
              <a:rPr lang="uk-UA" dirty="0" smtClean="0">
                <a:solidFill>
                  <a:schemeClr val="bg1"/>
                </a:solidFill>
                <a:latin typeface="Roboto Condensed Light" pitchFamily="2" charset="0"/>
                <a:ea typeface="Roboto Condensed Light" pitchFamily="2" charset="0"/>
              </a:rPr>
              <a:t>Постанова ВС від 16.08.2023 у справі №904/1711/222</a:t>
            </a:r>
          </a:p>
          <a:p>
            <a:pPr algn="l">
              <a:spcBef>
                <a:spcPts val="600"/>
              </a:spcBef>
            </a:pPr>
            <a:endParaRPr lang="uk-UA" dirty="0" smtClean="0">
              <a:solidFill>
                <a:schemeClr val="bg1"/>
              </a:solidFill>
              <a:latin typeface="Roboto Condensed Light" pitchFamily="2" charset="0"/>
              <a:ea typeface="Roboto Condensed Light" pitchFamily="2" charset="0"/>
            </a:endParaRPr>
          </a:p>
          <a:p>
            <a:pPr algn="l">
              <a:spcBef>
                <a:spcPts val="600"/>
              </a:spcBef>
            </a:pPr>
            <a:endParaRPr lang="uk-UA" dirty="0" smtClean="0">
              <a:solidFill>
                <a:schemeClr val="bg1"/>
              </a:solidFill>
              <a:latin typeface="Roboto Condensed Light" pitchFamily="2" charset="0"/>
              <a:ea typeface="Roboto Condensed Light" pitchFamily="2" charset="0"/>
            </a:endParaRPr>
          </a:p>
        </p:txBody>
      </p:sp>
      <p:sp>
        <p:nvSpPr>
          <p:cNvPr id="11" name="Заголовок 10"/>
          <p:cNvSpPr>
            <a:spLocks noGrp="1"/>
          </p:cNvSpPr>
          <p:nvPr>
            <p:ph type="title"/>
          </p:nvPr>
        </p:nvSpPr>
        <p:spPr>
          <a:xfrm>
            <a:off x="2325936" y="1852464"/>
            <a:ext cx="10225136" cy="1592412"/>
          </a:xfrm>
        </p:spPr>
        <p:txBody>
          <a:bodyPr>
            <a:normAutofit fontScale="90000"/>
          </a:bodyPr>
          <a:lstStyle/>
          <a:p>
            <a:pPr algn="r"/>
            <a:r>
              <a:rPr lang="ru-RU" dirty="0"/>
              <a:t/>
            </a:r>
            <a:br>
              <a:rPr lang="ru-RU" dirty="0"/>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6000" dirty="0">
                <a:solidFill>
                  <a:schemeClr val="bg1"/>
                </a:solidFill>
              </a:rPr>
              <a:t>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4000" dirty="0"/>
              <a:t>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800" dirty="0">
                <a:solidFill>
                  <a:schemeClr val="bg1"/>
                </a:solidFill>
              </a:rPr>
              <a:t/>
            </a:r>
            <a:br>
              <a:rPr lang="ru-RU" sz="4800" dirty="0">
                <a:solidFill>
                  <a:schemeClr val="bg1"/>
                </a:solidFill>
              </a:rPr>
            </a:br>
            <a:r>
              <a:rPr lang="ru-RU" sz="4800" dirty="0">
                <a:solidFill>
                  <a:schemeClr val="bg1"/>
                </a:solidFill>
              </a:rPr>
              <a:t/>
            </a:r>
            <a:br>
              <a:rPr lang="ru-RU" sz="4800" dirty="0">
                <a:solidFill>
                  <a:schemeClr val="bg1"/>
                </a:solidFill>
              </a:rPr>
            </a:br>
            <a:r>
              <a:rPr lang="uk-UA" sz="6700" dirty="0">
                <a:solidFill>
                  <a:schemeClr val="bg1"/>
                </a:solidFill>
              </a:rPr>
              <a:t/>
            </a:r>
            <a:br>
              <a:rPr lang="uk-UA" sz="67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latin typeface="Roboto Condensed Light" pitchFamily="2" charset="0"/>
                <a:ea typeface="Roboto Condensed Light" pitchFamily="2" charset="0"/>
              </a:rPr>
              <a:t> </a:t>
            </a: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endParaRPr lang="uk-UA" sz="6000" dirty="0">
              <a:latin typeface="Roboto Condensed Light" pitchFamily="2" charset="0"/>
              <a:ea typeface="Roboto Condensed Light" pitchFamily="2" charset="0"/>
            </a:endParaRPr>
          </a:p>
        </p:txBody>
      </p:sp>
      <p:sp>
        <p:nvSpPr>
          <p:cNvPr id="15" name="Текст 11"/>
          <p:cNvSpPr txBox="1">
            <a:spLocks/>
          </p:cNvSpPr>
          <p:nvPr/>
        </p:nvSpPr>
        <p:spPr>
          <a:xfrm>
            <a:off x="2829992" y="1189474"/>
            <a:ext cx="8826890" cy="195913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Autofit/>
          </a:bodyPr>
          <a:lstStyle/>
          <a:p>
            <a:pPr marL="0" marR="0" lvl="0" indent="0" algn="r" defTabSz="584200" rtl="0" eaLnBrk="1" fontAlgn="auto" latinLnBrk="0" hangingPunct="1">
              <a:lnSpc>
                <a:spcPct val="100000"/>
              </a:lnSpc>
              <a:spcBef>
                <a:spcPts val="0"/>
              </a:spcBef>
              <a:spcAft>
                <a:spcPts val="0"/>
              </a:spcAft>
              <a:buClrTx/>
              <a:buSzTx/>
              <a:buFontTx/>
              <a:buNone/>
              <a:tabLst/>
              <a:defRPr/>
            </a:pPr>
            <a:r>
              <a:rPr lang="uk-UA" sz="4400" b="1" dirty="0" smtClean="0">
                <a:solidFill>
                  <a:schemeClr val="bg1"/>
                </a:solidFill>
                <a:latin typeface="Roboto Condensed Light" pitchFamily="2" charset="0"/>
                <a:ea typeface="Roboto Condensed Light" pitchFamily="2" charset="0"/>
              </a:rPr>
              <a:t>Визнання недійними рішень органів управління товариства у випадку порушення процедури їх ухвалення </a:t>
            </a:r>
            <a:endParaRPr lang="uk-UA" sz="4400" b="1"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60073723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1274E"/>
        </a:solidFill>
        <a:effectLst/>
      </p:bgPr>
    </p:bg>
    <p:spTree>
      <p:nvGrpSpPr>
        <p:cNvPr id="1" name=""/>
        <p:cNvGrpSpPr/>
        <p:nvPr/>
      </p:nvGrpSpPr>
      <p:grpSpPr>
        <a:xfrm>
          <a:off x="0" y="0"/>
          <a:ext cx="0" cy="0"/>
          <a:chOff x="0" y="0"/>
          <a:chExt cx="0" cy="0"/>
        </a:xfrm>
      </p:grpSpPr>
      <p:pic>
        <p:nvPicPr>
          <p:cNvPr id="137" name="ВС-Візитки-05.png" descr="ВС-Візитки-05.png"/>
          <p:cNvPicPr>
            <a:picLocks noChangeAspect="1"/>
          </p:cNvPicPr>
          <p:nvPr/>
        </p:nvPicPr>
        <p:blipFill>
          <a:blip r:embed="rId2" cstate="print"/>
          <a:stretch>
            <a:fillRect/>
          </a:stretch>
        </p:blipFill>
        <p:spPr>
          <a:xfrm>
            <a:off x="270657" y="605248"/>
            <a:ext cx="3143811" cy="2247087"/>
          </a:xfrm>
          <a:prstGeom prst="rect">
            <a:avLst/>
          </a:prstGeom>
          <a:ln w="12700">
            <a:miter lim="400000"/>
          </a:ln>
        </p:spPr>
      </p:pic>
      <p:sp>
        <p:nvSpPr>
          <p:cNvPr id="139" name="Олена Кібенко,…"/>
          <p:cNvSpPr/>
          <p:nvPr/>
        </p:nvSpPr>
        <p:spPr>
          <a:xfrm>
            <a:off x="724631" y="2644552"/>
            <a:ext cx="11826442" cy="8064895"/>
          </a:xfrm>
          <a:prstGeom prst="rect">
            <a:avLst/>
          </a:prstGeom>
          <a:ln w="25400">
            <a:miter lim="400000"/>
          </a:ln>
          <a:extLst>
            <a:ext uri="{C572A759-6A51-4108-AA02-DFA0A04FC94B}">
              <ma14:wrappingTextBoxFlag xmlns:ma14="http://schemas.microsoft.com/office/mac/drawingml/2011/main" xmlns="" val="1"/>
            </a:ext>
          </a:extLst>
        </p:spPr>
        <p:txBody>
          <a:bodyPr lIns="150831" tIns="150831" rIns="150831" bIns="150831" anchor="ctr">
            <a:normAutofit fontScale="85000" lnSpcReduction="20000"/>
          </a:bodyPr>
          <a:lstStyle/>
          <a:p>
            <a:pPr algn="l">
              <a:spcBef>
                <a:spcPts val="600"/>
              </a:spcBef>
            </a:pPr>
            <a:endParaRPr lang="ru-RU" dirty="0">
              <a:solidFill>
                <a:schemeClr val="bg1"/>
              </a:solidFill>
              <a:latin typeface="Roboto Condensed Light" pitchFamily="2" charset="0"/>
              <a:ea typeface="Roboto Condensed Light" pitchFamily="2" charset="0"/>
            </a:endParaRPr>
          </a:p>
          <a:p>
            <a:pPr algn="l">
              <a:spcBef>
                <a:spcPts val="600"/>
              </a:spcBef>
              <a:buAutoNum type="arabicPeriod" startAt="96"/>
            </a:pPr>
            <a:r>
              <a:rPr lang="uk-UA" dirty="0" smtClean="0">
                <a:solidFill>
                  <a:schemeClr val="bg1"/>
                </a:solidFill>
                <a:latin typeface="Roboto Condensed Light" pitchFamily="2" charset="0"/>
                <a:ea typeface="Roboto Condensed Light" pitchFamily="2" charset="0"/>
              </a:rPr>
              <a:t>  Верховний Суд звертає увагу на те, що ОСББ є неприбутковою організацією, яка на відміну від господарських товариств  при проведенні зборів, в тому числі і шляхом письмового опитування, як правило не користується кваліфікованою правовою допомогою, через що можливими є незначні процедурні помилки в організації та проведенні зборів, які не повинні слугувати підставою для скасування рішень ОСББ з питань спільного управління майном. Крім того, на відміну від господарських товариств з невеликою кількістю учасників в ОСББ є певна, і часто доволі значна частина співвласників, які не прагнуть брати активну участь у вирішенні питань управління об`єднанням, вони не приходять на збори, не беруть участь у письмових опитуваннях. Тому проведення кожних зборів вимагає значних зусиль від органів управління або ініціативної групи по скликанню зборів, інформуванню співвласників, вручення та отримання заповнених бюлетенів.</a:t>
            </a:r>
          </a:p>
          <a:p>
            <a:pPr marL="742950" indent="-742950" algn="l">
              <a:spcBef>
                <a:spcPts val="600"/>
              </a:spcBef>
              <a:buAutoNum type="arabicPeriod" startAt="96"/>
            </a:pPr>
            <a:endParaRPr lang="uk-UA" dirty="0" smtClean="0">
              <a:solidFill>
                <a:schemeClr val="bg1"/>
              </a:solidFill>
              <a:latin typeface="Roboto Condensed Light" pitchFamily="2" charset="0"/>
              <a:ea typeface="Roboto Condensed Light" pitchFamily="2" charset="0"/>
            </a:endParaRPr>
          </a:p>
          <a:p>
            <a:pPr algn="l">
              <a:spcBef>
                <a:spcPts val="600"/>
              </a:spcBef>
            </a:pPr>
            <a:r>
              <a:rPr lang="uk-UA" dirty="0" smtClean="0">
                <a:solidFill>
                  <a:schemeClr val="bg1"/>
                </a:solidFill>
                <a:latin typeface="Roboto Condensed Light" pitchFamily="2" charset="0"/>
                <a:ea typeface="Roboto Condensed Light" pitchFamily="2" charset="0"/>
              </a:rPr>
              <a:t>Постанова ВС від 16.08.2023 у справі №904/1711/222</a:t>
            </a:r>
          </a:p>
          <a:p>
            <a:pPr algn="l">
              <a:spcBef>
                <a:spcPts val="600"/>
              </a:spcBef>
            </a:pPr>
            <a:endParaRPr lang="uk-UA" dirty="0" smtClean="0">
              <a:solidFill>
                <a:schemeClr val="bg1"/>
              </a:solidFill>
              <a:latin typeface="Roboto Condensed Light" pitchFamily="2" charset="0"/>
              <a:ea typeface="Roboto Condensed Light" pitchFamily="2" charset="0"/>
            </a:endParaRPr>
          </a:p>
          <a:p>
            <a:pPr algn="l">
              <a:spcBef>
                <a:spcPts val="600"/>
              </a:spcBef>
            </a:pPr>
            <a:endParaRPr lang="uk-UA" dirty="0" smtClean="0">
              <a:solidFill>
                <a:schemeClr val="bg1"/>
              </a:solidFill>
              <a:latin typeface="Roboto Condensed Light" pitchFamily="2" charset="0"/>
              <a:ea typeface="Roboto Condensed Light" pitchFamily="2" charset="0"/>
            </a:endParaRPr>
          </a:p>
        </p:txBody>
      </p:sp>
      <p:sp>
        <p:nvSpPr>
          <p:cNvPr id="11" name="Заголовок 10"/>
          <p:cNvSpPr>
            <a:spLocks noGrp="1"/>
          </p:cNvSpPr>
          <p:nvPr>
            <p:ph type="title"/>
          </p:nvPr>
        </p:nvSpPr>
        <p:spPr>
          <a:xfrm>
            <a:off x="2325936" y="1852464"/>
            <a:ext cx="10225136" cy="1592412"/>
          </a:xfrm>
        </p:spPr>
        <p:txBody>
          <a:bodyPr>
            <a:normAutofit fontScale="90000"/>
          </a:bodyPr>
          <a:lstStyle/>
          <a:p>
            <a:pPr algn="r"/>
            <a:r>
              <a:rPr lang="ru-RU" dirty="0"/>
              <a:t/>
            </a:r>
            <a:br>
              <a:rPr lang="ru-RU" dirty="0"/>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6000" dirty="0">
                <a:solidFill>
                  <a:schemeClr val="bg1"/>
                </a:solidFill>
              </a:rPr>
              <a:t>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4000" dirty="0"/>
              <a:t>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800" dirty="0">
                <a:solidFill>
                  <a:schemeClr val="bg1"/>
                </a:solidFill>
              </a:rPr>
              <a:t/>
            </a:r>
            <a:br>
              <a:rPr lang="ru-RU" sz="4800" dirty="0">
                <a:solidFill>
                  <a:schemeClr val="bg1"/>
                </a:solidFill>
              </a:rPr>
            </a:br>
            <a:r>
              <a:rPr lang="ru-RU" sz="4800" dirty="0">
                <a:solidFill>
                  <a:schemeClr val="bg1"/>
                </a:solidFill>
              </a:rPr>
              <a:t/>
            </a:r>
            <a:br>
              <a:rPr lang="ru-RU" sz="4800" dirty="0">
                <a:solidFill>
                  <a:schemeClr val="bg1"/>
                </a:solidFill>
              </a:rPr>
            </a:br>
            <a:r>
              <a:rPr lang="uk-UA" sz="6700" dirty="0">
                <a:solidFill>
                  <a:schemeClr val="bg1"/>
                </a:solidFill>
              </a:rPr>
              <a:t/>
            </a:r>
            <a:br>
              <a:rPr lang="uk-UA" sz="67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latin typeface="Roboto Condensed Light" pitchFamily="2" charset="0"/>
                <a:ea typeface="Roboto Condensed Light" pitchFamily="2" charset="0"/>
              </a:rPr>
              <a:t> </a:t>
            </a: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endParaRPr lang="uk-UA" sz="6000" dirty="0">
              <a:latin typeface="Roboto Condensed Light" pitchFamily="2" charset="0"/>
              <a:ea typeface="Roboto Condensed Light" pitchFamily="2" charset="0"/>
            </a:endParaRPr>
          </a:p>
        </p:txBody>
      </p:sp>
      <p:sp>
        <p:nvSpPr>
          <p:cNvPr id="15" name="Текст 11"/>
          <p:cNvSpPr txBox="1">
            <a:spLocks/>
          </p:cNvSpPr>
          <p:nvPr/>
        </p:nvSpPr>
        <p:spPr>
          <a:xfrm>
            <a:off x="2902000" y="893201"/>
            <a:ext cx="8826890" cy="195913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Autofit/>
          </a:bodyPr>
          <a:lstStyle/>
          <a:p>
            <a:pPr marL="0" marR="0" lvl="0" indent="0" algn="r" defTabSz="584200" rtl="0" eaLnBrk="1" fontAlgn="auto" latinLnBrk="0" hangingPunct="1">
              <a:lnSpc>
                <a:spcPct val="100000"/>
              </a:lnSpc>
              <a:spcBef>
                <a:spcPts val="0"/>
              </a:spcBef>
              <a:spcAft>
                <a:spcPts val="0"/>
              </a:spcAft>
              <a:buClrTx/>
              <a:buSzTx/>
              <a:buFontTx/>
              <a:buNone/>
              <a:tabLst/>
              <a:defRPr/>
            </a:pPr>
            <a:r>
              <a:rPr lang="uk-UA" sz="4000" b="1" dirty="0" smtClean="0">
                <a:solidFill>
                  <a:schemeClr val="bg1"/>
                </a:solidFill>
                <a:latin typeface="Roboto Condensed Light" pitchFamily="2" charset="0"/>
                <a:ea typeface="Roboto Condensed Light" pitchFamily="2" charset="0"/>
              </a:rPr>
              <a:t>Визнання недійними рішень органів управління товариства у випадку порушення процедури їх ухвалення </a:t>
            </a:r>
            <a:endParaRPr lang="uk-UA" sz="4000" b="1"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1295596827"/>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1274E"/>
        </a:solidFill>
        <a:effectLst/>
      </p:bgPr>
    </p:bg>
    <p:spTree>
      <p:nvGrpSpPr>
        <p:cNvPr id="1" name=""/>
        <p:cNvGrpSpPr/>
        <p:nvPr/>
      </p:nvGrpSpPr>
      <p:grpSpPr>
        <a:xfrm>
          <a:off x="0" y="0"/>
          <a:ext cx="0" cy="0"/>
          <a:chOff x="0" y="0"/>
          <a:chExt cx="0" cy="0"/>
        </a:xfrm>
      </p:grpSpPr>
      <p:pic>
        <p:nvPicPr>
          <p:cNvPr id="137" name="ВС-Візитки-05.png" descr="ВС-Візитки-05.png"/>
          <p:cNvPicPr>
            <a:picLocks noChangeAspect="1"/>
          </p:cNvPicPr>
          <p:nvPr/>
        </p:nvPicPr>
        <p:blipFill>
          <a:blip r:embed="rId2" cstate="print"/>
          <a:stretch>
            <a:fillRect/>
          </a:stretch>
        </p:blipFill>
        <p:spPr>
          <a:xfrm>
            <a:off x="270657" y="605248"/>
            <a:ext cx="3143811" cy="2247087"/>
          </a:xfrm>
          <a:prstGeom prst="rect">
            <a:avLst/>
          </a:prstGeom>
          <a:ln w="12700">
            <a:miter lim="400000"/>
          </a:ln>
        </p:spPr>
      </p:pic>
      <p:sp>
        <p:nvSpPr>
          <p:cNvPr id="139" name="Олена Кібенко,…"/>
          <p:cNvSpPr/>
          <p:nvPr/>
        </p:nvSpPr>
        <p:spPr>
          <a:xfrm>
            <a:off x="724630" y="2500536"/>
            <a:ext cx="11970457" cy="6768751"/>
          </a:xfrm>
          <a:prstGeom prst="rect">
            <a:avLst/>
          </a:prstGeom>
          <a:ln w="25400">
            <a:miter lim="400000"/>
          </a:ln>
          <a:extLst>
            <a:ext uri="{C572A759-6A51-4108-AA02-DFA0A04FC94B}">
              <ma14:wrappingTextBoxFlag xmlns:ma14="http://schemas.microsoft.com/office/mac/drawingml/2011/main" xmlns="" val="1"/>
            </a:ext>
          </a:extLst>
        </p:spPr>
        <p:txBody>
          <a:bodyPr lIns="150831" tIns="150831" rIns="150831" bIns="150831" anchor="ctr">
            <a:normAutofit fontScale="70000" lnSpcReduction="20000"/>
          </a:bodyPr>
          <a:lstStyle/>
          <a:p>
            <a:pPr algn="l">
              <a:spcBef>
                <a:spcPts val="600"/>
              </a:spcBef>
            </a:pPr>
            <a:endParaRPr lang="ru-RU" dirty="0">
              <a:solidFill>
                <a:schemeClr val="bg1"/>
              </a:solidFill>
              <a:latin typeface="Roboto Condensed Light" pitchFamily="2" charset="0"/>
              <a:ea typeface="Roboto Condensed Light" pitchFamily="2" charset="0"/>
            </a:endParaRPr>
          </a:p>
          <a:p>
            <a:pPr algn="l">
              <a:spcBef>
                <a:spcPts val="600"/>
              </a:spcBef>
            </a:pPr>
            <a:r>
              <a:rPr lang="uk-UA" dirty="0" smtClean="0">
                <a:solidFill>
                  <a:schemeClr val="bg1"/>
                </a:solidFill>
                <a:latin typeface="Roboto Condensed Light" pitchFamily="2" charset="0"/>
                <a:ea typeface="Roboto Condensed Light" pitchFamily="2" charset="0"/>
              </a:rPr>
              <a:t>54. У товариствах, які працюють як родинний бізнес, доволі часто учасники не дотримуються формальних правил скликання та проведення загальних зборів. Звичайною практикою є підготовка необхідних рішень та їх підписання учасниками товариства у зручному для них місці та у зручний час. Законодавство станом на грудень 2015 року не вимагало наявності нотаріального посвідчення справжності підписів на статуті та протоколі зборів.</a:t>
            </a:r>
          </a:p>
          <a:p>
            <a:pPr marL="742950" indent="-742950" algn="l">
              <a:spcBef>
                <a:spcPts val="600"/>
              </a:spcBef>
              <a:buAutoNum type="arabicPeriod" startAt="96"/>
            </a:pPr>
            <a:endParaRPr lang="uk-UA" dirty="0" smtClean="0">
              <a:solidFill>
                <a:schemeClr val="bg1"/>
              </a:solidFill>
              <a:latin typeface="Roboto Condensed Light" pitchFamily="2" charset="0"/>
              <a:ea typeface="Roboto Condensed Light" pitchFamily="2" charset="0"/>
            </a:endParaRPr>
          </a:p>
          <a:p>
            <a:pPr algn="l">
              <a:spcBef>
                <a:spcPts val="600"/>
              </a:spcBef>
              <a:buAutoNum type="arabicPeriod" startAt="55"/>
            </a:pPr>
            <a:r>
              <a:rPr lang="uk-UA" dirty="0" smtClean="0">
                <a:solidFill>
                  <a:schemeClr val="bg1"/>
                </a:solidFill>
                <a:latin typeface="Roboto Condensed Light" pitchFamily="2" charset="0"/>
                <a:ea typeface="Roboto Condensed Light" pitchFamily="2" charset="0"/>
              </a:rPr>
              <a:t> Всі учасники Товариства на момент проведення зборів постійно проживали в АРК. Суди зробили висновок про неповідомлення учасників про скликання зборів та про відсутність кворуму на загальних зборах, але не встановили, чи проводились такі збори взагалі, і якщо так, то у якому місці. </a:t>
            </a:r>
            <a:r>
              <a:rPr lang="uk-UA" dirty="0" err="1" smtClean="0">
                <a:solidFill>
                  <a:schemeClr val="bg1"/>
                </a:solidFill>
                <a:latin typeface="Roboto Condensed Light" pitchFamily="2" charset="0"/>
                <a:ea typeface="Roboto Condensed Light" pitchFamily="2" charset="0"/>
              </a:rPr>
              <a:t>Неспівпадіння</a:t>
            </a:r>
            <a:r>
              <a:rPr lang="uk-UA" dirty="0" smtClean="0">
                <a:solidFill>
                  <a:schemeClr val="bg1"/>
                </a:solidFill>
                <a:latin typeface="Roboto Condensed Light" pitchFamily="2" charset="0"/>
                <a:ea typeface="Roboto Condensed Light" pitchFamily="2" charset="0"/>
              </a:rPr>
              <a:t> реального місця проведення зборів із зазначеним в протоколі не є безумовною підставою для визнання рішення загальних зборів недійсними. Порушення порядку повідомлення учасників або недотримання формальної процедури проведення зборів також не є безумовною підставою для визнання рішень недійсними, якщо буде доведено, що всі учасники погодилися з такою спрощеною формою волевиявлення.</a:t>
            </a:r>
          </a:p>
          <a:p>
            <a:pPr marL="742950" indent="-742950" algn="l">
              <a:spcBef>
                <a:spcPts val="600"/>
              </a:spcBef>
              <a:buAutoNum type="arabicPeriod" startAt="55"/>
            </a:pPr>
            <a:endParaRPr lang="uk-UA" dirty="0" smtClean="0">
              <a:solidFill>
                <a:schemeClr val="bg1"/>
              </a:solidFill>
              <a:latin typeface="Roboto Condensed Light" pitchFamily="2" charset="0"/>
              <a:ea typeface="Roboto Condensed Light" pitchFamily="2" charset="0"/>
            </a:endParaRPr>
          </a:p>
          <a:p>
            <a:pPr algn="l">
              <a:spcBef>
                <a:spcPts val="600"/>
              </a:spcBef>
            </a:pPr>
            <a:r>
              <a:rPr lang="uk-UA" dirty="0" smtClean="0">
                <a:solidFill>
                  <a:schemeClr val="bg1"/>
                </a:solidFill>
                <a:latin typeface="Roboto Condensed Light" pitchFamily="2" charset="0"/>
                <a:ea typeface="Roboto Condensed Light" pitchFamily="2" charset="0"/>
              </a:rPr>
              <a:t>Постанова </a:t>
            </a:r>
            <a:r>
              <a:rPr lang="uk-UA" dirty="0">
                <a:solidFill>
                  <a:schemeClr val="bg1"/>
                </a:solidFill>
                <a:latin typeface="Roboto Condensed Light" pitchFamily="2" charset="0"/>
                <a:ea typeface="Roboto Condensed Light" pitchFamily="2" charset="0"/>
              </a:rPr>
              <a:t>ВС від 29.09.2021 </a:t>
            </a:r>
            <a:r>
              <a:rPr lang="uk-UA" dirty="0" smtClean="0">
                <a:solidFill>
                  <a:schemeClr val="bg1"/>
                </a:solidFill>
                <a:latin typeface="Roboto Condensed Light" pitchFamily="2" charset="0"/>
                <a:ea typeface="Roboto Condensed Light" pitchFamily="2" charset="0"/>
              </a:rPr>
              <a:t>у справі №  914/1912/19. </a:t>
            </a:r>
          </a:p>
          <a:p>
            <a:pPr algn="l">
              <a:spcBef>
                <a:spcPts val="600"/>
              </a:spcBef>
            </a:pPr>
            <a:endParaRPr lang="uk-UA" dirty="0" smtClean="0">
              <a:solidFill>
                <a:schemeClr val="bg1"/>
              </a:solidFill>
              <a:latin typeface="Roboto Condensed Light" pitchFamily="2" charset="0"/>
              <a:ea typeface="Roboto Condensed Light" pitchFamily="2" charset="0"/>
            </a:endParaRPr>
          </a:p>
        </p:txBody>
      </p:sp>
      <p:sp>
        <p:nvSpPr>
          <p:cNvPr id="11" name="Заголовок 10"/>
          <p:cNvSpPr>
            <a:spLocks noGrp="1"/>
          </p:cNvSpPr>
          <p:nvPr>
            <p:ph type="title"/>
          </p:nvPr>
        </p:nvSpPr>
        <p:spPr>
          <a:xfrm>
            <a:off x="2325936" y="1852464"/>
            <a:ext cx="10225136" cy="1592412"/>
          </a:xfrm>
        </p:spPr>
        <p:txBody>
          <a:bodyPr>
            <a:normAutofit fontScale="90000"/>
          </a:bodyPr>
          <a:lstStyle/>
          <a:p>
            <a:pPr algn="r"/>
            <a:r>
              <a:rPr lang="ru-RU" dirty="0"/>
              <a:t/>
            </a:r>
            <a:br>
              <a:rPr lang="ru-RU" dirty="0"/>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6000" dirty="0">
                <a:solidFill>
                  <a:schemeClr val="bg1"/>
                </a:solidFill>
              </a:rPr>
              <a:t>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4000" dirty="0"/>
              <a:t>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800" dirty="0">
                <a:solidFill>
                  <a:schemeClr val="bg1"/>
                </a:solidFill>
              </a:rPr>
              <a:t/>
            </a:r>
            <a:br>
              <a:rPr lang="ru-RU" sz="4800" dirty="0">
                <a:solidFill>
                  <a:schemeClr val="bg1"/>
                </a:solidFill>
              </a:rPr>
            </a:br>
            <a:r>
              <a:rPr lang="ru-RU" sz="4800" dirty="0">
                <a:solidFill>
                  <a:schemeClr val="bg1"/>
                </a:solidFill>
              </a:rPr>
              <a:t/>
            </a:r>
            <a:br>
              <a:rPr lang="ru-RU" sz="4800" dirty="0">
                <a:solidFill>
                  <a:schemeClr val="bg1"/>
                </a:solidFill>
              </a:rPr>
            </a:br>
            <a:r>
              <a:rPr lang="uk-UA" sz="6700" dirty="0">
                <a:solidFill>
                  <a:schemeClr val="bg1"/>
                </a:solidFill>
              </a:rPr>
              <a:t/>
            </a:r>
            <a:br>
              <a:rPr lang="uk-UA" sz="67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latin typeface="Roboto Condensed Light" pitchFamily="2" charset="0"/>
                <a:ea typeface="Roboto Condensed Light" pitchFamily="2" charset="0"/>
              </a:rPr>
              <a:t> </a:t>
            </a: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endParaRPr lang="uk-UA" sz="6000" dirty="0">
              <a:latin typeface="Roboto Condensed Light" pitchFamily="2" charset="0"/>
              <a:ea typeface="Roboto Condensed Light" pitchFamily="2" charset="0"/>
            </a:endParaRPr>
          </a:p>
        </p:txBody>
      </p:sp>
      <p:sp>
        <p:nvSpPr>
          <p:cNvPr id="15" name="Текст 11"/>
          <p:cNvSpPr txBox="1">
            <a:spLocks/>
          </p:cNvSpPr>
          <p:nvPr/>
        </p:nvSpPr>
        <p:spPr>
          <a:xfrm>
            <a:off x="2902000" y="557074"/>
            <a:ext cx="8826890" cy="195913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Autofit/>
          </a:bodyPr>
          <a:lstStyle/>
          <a:p>
            <a:pPr marL="0" marR="0" lvl="0" indent="0" algn="r" defTabSz="584200" rtl="0" eaLnBrk="1" fontAlgn="auto" latinLnBrk="0" hangingPunct="1">
              <a:lnSpc>
                <a:spcPct val="100000"/>
              </a:lnSpc>
              <a:spcBef>
                <a:spcPts val="0"/>
              </a:spcBef>
              <a:spcAft>
                <a:spcPts val="0"/>
              </a:spcAft>
              <a:buClrTx/>
              <a:buSzTx/>
              <a:buFontTx/>
              <a:buNone/>
              <a:tabLst/>
              <a:defRPr/>
            </a:pPr>
            <a:r>
              <a:rPr lang="uk-UA" sz="4000" b="1" dirty="0" smtClean="0">
                <a:solidFill>
                  <a:schemeClr val="bg1"/>
                </a:solidFill>
                <a:latin typeface="Roboto Condensed Light" pitchFamily="2" charset="0"/>
                <a:ea typeface="Roboto Condensed Light" pitchFamily="2" charset="0"/>
              </a:rPr>
              <a:t>Визнання недійними рішень органів управління товариства у випадку порушення процедури їх ухвалення </a:t>
            </a:r>
            <a:endParaRPr lang="uk-UA" sz="4000" b="1"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275594383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1274E"/>
        </a:solidFill>
        <a:effectLst/>
      </p:bgPr>
    </p:bg>
    <p:spTree>
      <p:nvGrpSpPr>
        <p:cNvPr id="1" name=""/>
        <p:cNvGrpSpPr/>
        <p:nvPr/>
      </p:nvGrpSpPr>
      <p:grpSpPr>
        <a:xfrm>
          <a:off x="0" y="0"/>
          <a:ext cx="0" cy="0"/>
          <a:chOff x="0" y="0"/>
          <a:chExt cx="0" cy="0"/>
        </a:xfrm>
      </p:grpSpPr>
      <p:pic>
        <p:nvPicPr>
          <p:cNvPr id="137" name="ВС-Візитки-05.png" descr="ВС-Візитки-05.png"/>
          <p:cNvPicPr>
            <a:picLocks noChangeAspect="1"/>
          </p:cNvPicPr>
          <p:nvPr/>
        </p:nvPicPr>
        <p:blipFill>
          <a:blip r:embed="rId2" cstate="print"/>
          <a:stretch>
            <a:fillRect/>
          </a:stretch>
        </p:blipFill>
        <p:spPr>
          <a:xfrm>
            <a:off x="270657" y="605248"/>
            <a:ext cx="3143811" cy="2247087"/>
          </a:xfrm>
          <a:prstGeom prst="rect">
            <a:avLst/>
          </a:prstGeom>
          <a:ln w="12700">
            <a:miter lim="400000"/>
          </a:ln>
        </p:spPr>
      </p:pic>
      <p:sp>
        <p:nvSpPr>
          <p:cNvPr id="139" name="Олена Кібенко,…"/>
          <p:cNvSpPr/>
          <p:nvPr/>
        </p:nvSpPr>
        <p:spPr>
          <a:xfrm>
            <a:off x="724630" y="2900509"/>
            <a:ext cx="11970457" cy="6368778"/>
          </a:xfrm>
          <a:prstGeom prst="rect">
            <a:avLst/>
          </a:prstGeom>
          <a:ln w="25400">
            <a:miter lim="400000"/>
          </a:ln>
          <a:extLst>
            <a:ext uri="{C572A759-6A51-4108-AA02-DFA0A04FC94B}">
              <ma14:wrappingTextBoxFlag xmlns:ma14="http://schemas.microsoft.com/office/mac/drawingml/2011/main" xmlns="" val="1"/>
            </a:ext>
          </a:extLst>
        </p:spPr>
        <p:txBody>
          <a:bodyPr lIns="150831" tIns="150831" rIns="150831" bIns="150831" anchor="ctr">
            <a:normAutofit fontScale="77500" lnSpcReduction="20000"/>
          </a:bodyPr>
          <a:lstStyle/>
          <a:p>
            <a:pPr algn="l">
              <a:spcBef>
                <a:spcPts val="600"/>
              </a:spcBef>
            </a:pPr>
            <a:endParaRPr lang="ru-RU" dirty="0">
              <a:solidFill>
                <a:schemeClr val="bg1"/>
              </a:solidFill>
              <a:latin typeface="Roboto Condensed Light" pitchFamily="2" charset="0"/>
              <a:ea typeface="Roboto Condensed Light" pitchFamily="2" charset="0"/>
            </a:endParaRPr>
          </a:p>
          <a:p>
            <a:pPr algn="l">
              <a:spcBef>
                <a:spcPts val="600"/>
              </a:spcBef>
            </a:pPr>
            <a:r>
              <a:rPr lang="uk-UA" dirty="0" smtClean="0">
                <a:solidFill>
                  <a:schemeClr val="bg1"/>
                </a:solidFill>
                <a:latin typeface="Roboto Condensed Light" pitchFamily="2" charset="0"/>
                <a:ea typeface="Roboto Condensed Light" pitchFamily="2" charset="0"/>
              </a:rPr>
              <a:t>8.21. … Велика Палата Верховного Суду відступає від висновків Верховного Суду про застосування в подібних правовідносинах положень законодавства про працю, зокрема, статті 38 КЗпП України, викладених у постановах від 24.12.2019 у справі № 758/1861/18, від 17.03.2021 у справі № 761/40378/18 та від 19.01.2022 у справі № 911/719/21, зокрема, в частині тверджень про те, що відповідно до трудового законодавства України керівник товариства (директор), як і будь-який інший працівник, має право звільнитися за власним бажанням, попередивши власника або уповноважений ним орган про таке звільнення письмово за два тижні, а також про те, що визначальним при вирішенні справ цієї категорії є не перевірка дотримання керівником юридичної особи порядку скликання загальних зборів учасників товариства, а волевиявлення працівника на звільнення з роботи та дотримання ним процедури звільнення, передбаченої частиною першою статті 38 КЗпП України.</a:t>
            </a:r>
          </a:p>
          <a:p>
            <a:pPr algn="l">
              <a:spcBef>
                <a:spcPts val="600"/>
              </a:spcBef>
            </a:pPr>
            <a:endParaRPr lang="uk-UA" dirty="0" smtClean="0">
              <a:solidFill>
                <a:schemeClr val="bg1"/>
              </a:solidFill>
              <a:latin typeface="Roboto Condensed Light" pitchFamily="2" charset="0"/>
              <a:ea typeface="Roboto Condensed Light" pitchFamily="2" charset="0"/>
            </a:endParaRPr>
          </a:p>
          <a:p>
            <a:pPr algn="l">
              <a:spcBef>
                <a:spcPts val="600"/>
              </a:spcBef>
            </a:pPr>
            <a:r>
              <a:rPr lang="uk-UA" dirty="0" smtClean="0">
                <a:solidFill>
                  <a:schemeClr val="bg1"/>
                </a:solidFill>
                <a:latin typeface="Roboto Condensed Light" pitchFamily="2" charset="0"/>
                <a:ea typeface="Roboto Condensed Light" pitchFamily="2" charset="0"/>
              </a:rPr>
              <a:t>Постанова ВП ВС від 06.09.2023  у справі № 127/27466/20. </a:t>
            </a:r>
          </a:p>
          <a:p>
            <a:pPr algn="l">
              <a:spcBef>
                <a:spcPts val="600"/>
              </a:spcBef>
            </a:pPr>
            <a:endParaRPr lang="uk-UA" dirty="0" smtClean="0">
              <a:solidFill>
                <a:schemeClr val="bg1"/>
              </a:solidFill>
              <a:latin typeface="Roboto Condensed Light" pitchFamily="2" charset="0"/>
              <a:ea typeface="Roboto Condensed Light" pitchFamily="2" charset="0"/>
            </a:endParaRPr>
          </a:p>
        </p:txBody>
      </p:sp>
      <p:sp>
        <p:nvSpPr>
          <p:cNvPr id="11" name="Заголовок 10"/>
          <p:cNvSpPr>
            <a:spLocks noGrp="1"/>
          </p:cNvSpPr>
          <p:nvPr>
            <p:ph type="title"/>
          </p:nvPr>
        </p:nvSpPr>
        <p:spPr>
          <a:xfrm>
            <a:off x="2325936" y="1852464"/>
            <a:ext cx="10225136" cy="1592412"/>
          </a:xfrm>
        </p:spPr>
        <p:txBody>
          <a:bodyPr>
            <a:normAutofit fontScale="90000"/>
          </a:bodyPr>
          <a:lstStyle/>
          <a:p>
            <a:pPr algn="r"/>
            <a:r>
              <a:rPr lang="ru-RU" dirty="0"/>
              <a:t/>
            </a:r>
            <a:br>
              <a:rPr lang="ru-RU" dirty="0"/>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6000" dirty="0">
                <a:solidFill>
                  <a:schemeClr val="bg1"/>
                </a:solidFill>
              </a:rPr>
              <a:t>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4000" dirty="0"/>
              <a:t>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800" dirty="0">
                <a:solidFill>
                  <a:schemeClr val="bg1"/>
                </a:solidFill>
              </a:rPr>
              <a:t/>
            </a:r>
            <a:br>
              <a:rPr lang="ru-RU" sz="4800" dirty="0">
                <a:solidFill>
                  <a:schemeClr val="bg1"/>
                </a:solidFill>
              </a:rPr>
            </a:br>
            <a:r>
              <a:rPr lang="ru-RU" sz="4800" dirty="0">
                <a:solidFill>
                  <a:schemeClr val="bg1"/>
                </a:solidFill>
              </a:rPr>
              <a:t/>
            </a:r>
            <a:br>
              <a:rPr lang="ru-RU" sz="4800" dirty="0">
                <a:solidFill>
                  <a:schemeClr val="bg1"/>
                </a:solidFill>
              </a:rPr>
            </a:br>
            <a:r>
              <a:rPr lang="uk-UA" sz="6700" dirty="0">
                <a:solidFill>
                  <a:schemeClr val="bg1"/>
                </a:solidFill>
              </a:rPr>
              <a:t/>
            </a:r>
            <a:br>
              <a:rPr lang="uk-UA" sz="67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latin typeface="Roboto Condensed Light" pitchFamily="2" charset="0"/>
                <a:ea typeface="Roboto Condensed Light" pitchFamily="2" charset="0"/>
              </a:rPr>
              <a:t> </a:t>
            </a: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endParaRPr lang="uk-UA" sz="6000" dirty="0">
              <a:latin typeface="Roboto Condensed Light" pitchFamily="2" charset="0"/>
              <a:ea typeface="Roboto Condensed Light" pitchFamily="2" charset="0"/>
            </a:endParaRPr>
          </a:p>
        </p:txBody>
      </p:sp>
      <p:sp>
        <p:nvSpPr>
          <p:cNvPr id="15" name="Текст 11"/>
          <p:cNvSpPr txBox="1">
            <a:spLocks/>
          </p:cNvSpPr>
          <p:nvPr/>
        </p:nvSpPr>
        <p:spPr>
          <a:xfrm>
            <a:off x="2902000" y="557074"/>
            <a:ext cx="8826890" cy="195913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Autofit/>
          </a:bodyPr>
          <a:lstStyle/>
          <a:p>
            <a:pPr marL="0" marR="0" lvl="0" indent="0" algn="r" defTabSz="584200" rtl="0" eaLnBrk="1" fontAlgn="auto" latinLnBrk="0" hangingPunct="1">
              <a:lnSpc>
                <a:spcPct val="100000"/>
              </a:lnSpc>
              <a:spcBef>
                <a:spcPts val="0"/>
              </a:spcBef>
              <a:spcAft>
                <a:spcPts val="0"/>
              </a:spcAft>
              <a:buClrTx/>
              <a:buSzTx/>
              <a:buFontTx/>
              <a:buNone/>
              <a:tabLst/>
              <a:defRPr/>
            </a:pPr>
            <a:r>
              <a:rPr lang="uk-UA" sz="4400" b="1" dirty="0" smtClean="0">
                <a:solidFill>
                  <a:schemeClr val="bg1"/>
                </a:solidFill>
                <a:latin typeface="Roboto Condensed Light" pitchFamily="2" charset="0"/>
                <a:ea typeface="Roboto Condensed Light" pitchFamily="2" charset="0"/>
              </a:rPr>
              <a:t>Звільнення директора товариства – превалюють норми корпоративного, </a:t>
            </a:r>
          </a:p>
          <a:p>
            <a:pPr marL="0" marR="0" lvl="0" indent="0" algn="r" defTabSz="584200" rtl="0" eaLnBrk="1" fontAlgn="auto" latinLnBrk="0" hangingPunct="1">
              <a:lnSpc>
                <a:spcPct val="100000"/>
              </a:lnSpc>
              <a:spcBef>
                <a:spcPts val="0"/>
              </a:spcBef>
              <a:spcAft>
                <a:spcPts val="0"/>
              </a:spcAft>
              <a:buClrTx/>
              <a:buSzTx/>
              <a:buFontTx/>
              <a:buNone/>
              <a:tabLst/>
              <a:defRPr/>
            </a:pPr>
            <a:r>
              <a:rPr lang="uk-UA" sz="4400" b="1" dirty="0" smtClean="0">
                <a:solidFill>
                  <a:schemeClr val="bg1"/>
                </a:solidFill>
                <a:latin typeface="Roboto Condensed Light" pitchFamily="2" charset="0"/>
                <a:ea typeface="Roboto Condensed Light" pitchFamily="2" charset="0"/>
              </a:rPr>
              <a:t>а не трудового законодавства  </a:t>
            </a:r>
            <a:endParaRPr lang="uk-UA" sz="4400" b="1"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3780792943"/>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1274E"/>
        </a:solidFill>
        <a:effectLst/>
      </p:bgPr>
    </p:bg>
    <p:spTree>
      <p:nvGrpSpPr>
        <p:cNvPr id="1" name=""/>
        <p:cNvGrpSpPr/>
        <p:nvPr/>
      </p:nvGrpSpPr>
      <p:grpSpPr>
        <a:xfrm>
          <a:off x="0" y="0"/>
          <a:ext cx="0" cy="0"/>
          <a:chOff x="0" y="0"/>
          <a:chExt cx="0" cy="0"/>
        </a:xfrm>
      </p:grpSpPr>
      <p:pic>
        <p:nvPicPr>
          <p:cNvPr id="137" name="ВС-Візитки-05.png" descr="ВС-Візитки-05.png"/>
          <p:cNvPicPr>
            <a:picLocks noChangeAspect="1"/>
          </p:cNvPicPr>
          <p:nvPr/>
        </p:nvPicPr>
        <p:blipFill>
          <a:blip r:embed="rId2" cstate="print"/>
          <a:stretch>
            <a:fillRect/>
          </a:stretch>
        </p:blipFill>
        <p:spPr>
          <a:xfrm>
            <a:off x="270657" y="605248"/>
            <a:ext cx="3143811" cy="2247087"/>
          </a:xfrm>
          <a:prstGeom prst="rect">
            <a:avLst/>
          </a:prstGeom>
          <a:ln w="12700">
            <a:miter lim="400000"/>
          </a:ln>
        </p:spPr>
      </p:pic>
      <p:sp>
        <p:nvSpPr>
          <p:cNvPr id="139" name="Олена Кібенко,…"/>
          <p:cNvSpPr/>
          <p:nvPr/>
        </p:nvSpPr>
        <p:spPr>
          <a:xfrm>
            <a:off x="724630" y="2900509"/>
            <a:ext cx="11970457" cy="6368778"/>
          </a:xfrm>
          <a:prstGeom prst="rect">
            <a:avLst/>
          </a:prstGeom>
          <a:ln w="25400">
            <a:miter lim="400000"/>
          </a:ln>
          <a:extLst>
            <a:ext uri="{C572A759-6A51-4108-AA02-DFA0A04FC94B}">
              <ma14:wrappingTextBoxFlag xmlns:ma14="http://schemas.microsoft.com/office/mac/drawingml/2011/main" xmlns="" val="1"/>
            </a:ext>
          </a:extLst>
        </p:spPr>
        <p:txBody>
          <a:bodyPr lIns="150831" tIns="150831" rIns="150831" bIns="150831" anchor="ctr">
            <a:normAutofit fontScale="92500" lnSpcReduction="20000"/>
          </a:bodyPr>
          <a:lstStyle/>
          <a:p>
            <a:pPr algn="l">
              <a:spcBef>
                <a:spcPts val="600"/>
              </a:spcBef>
            </a:pPr>
            <a:endParaRPr lang="uk-UA" dirty="0" smtClean="0">
              <a:solidFill>
                <a:schemeClr val="bg1"/>
              </a:solidFill>
              <a:latin typeface="Roboto Condensed Light" pitchFamily="2" charset="0"/>
              <a:ea typeface="Roboto Condensed Light" pitchFamily="2" charset="0"/>
            </a:endParaRPr>
          </a:p>
          <a:p>
            <a:pPr algn="l">
              <a:spcBef>
                <a:spcPts val="600"/>
              </a:spcBef>
            </a:pPr>
            <a:r>
              <a:rPr lang="uk-UA" dirty="0" smtClean="0">
                <a:solidFill>
                  <a:schemeClr val="bg1"/>
                </a:solidFill>
                <a:latin typeface="Roboto Condensed Light" pitchFamily="2" charset="0"/>
                <a:ea typeface="Roboto Condensed Light" pitchFamily="2" charset="0"/>
              </a:rPr>
              <a:t>8.31. Директор для припинення своїх повноважень як одноосібного виконавчого органу за своєю ініціативою мав скликати загальні збори учасників Товариства (пункт 1 частини першої, частина сьома статті 31 Закону № 2275-VIII) з включенням до порядку денного питання про припинення своїх повноважень шляхом обрання нового директора або тимчасового виконувача його обов`язків (частина тринадцята статті 39 Закону № 2275-VIII), оскільки вирішення цього питання належить до виключної компетенції загальних зборів учасників Товариства (частина перша статті 99 ЦК України, пункт 7 частини другої статті 30 Закону № 2275-VIII, підпункт «є» пункту 8.5 Статуту).</a:t>
            </a:r>
          </a:p>
          <a:p>
            <a:pPr algn="l">
              <a:spcBef>
                <a:spcPts val="600"/>
              </a:spcBef>
            </a:pPr>
            <a:endParaRPr lang="uk-UA" dirty="0" smtClean="0">
              <a:solidFill>
                <a:schemeClr val="bg1"/>
              </a:solidFill>
              <a:latin typeface="Roboto Condensed Light" pitchFamily="2" charset="0"/>
              <a:ea typeface="Roboto Condensed Light" pitchFamily="2" charset="0"/>
            </a:endParaRPr>
          </a:p>
          <a:p>
            <a:pPr algn="l">
              <a:spcBef>
                <a:spcPts val="600"/>
              </a:spcBef>
            </a:pPr>
            <a:r>
              <a:rPr lang="uk-UA" dirty="0" smtClean="0">
                <a:solidFill>
                  <a:schemeClr val="bg1"/>
                </a:solidFill>
                <a:latin typeface="Roboto Condensed Light" pitchFamily="2" charset="0"/>
                <a:ea typeface="Roboto Condensed Light" pitchFamily="2" charset="0"/>
              </a:rPr>
              <a:t>Постанова ВП ВС від 06.09.2023  у справі № 127/27466/20. </a:t>
            </a:r>
          </a:p>
          <a:p>
            <a:pPr algn="l">
              <a:spcBef>
                <a:spcPts val="600"/>
              </a:spcBef>
            </a:pPr>
            <a:endParaRPr lang="uk-UA" dirty="0" smtClean="0">
              <a:solidFill>
                <a:schemeClr val="bg1"/>
              </a:solidFill>
              <a:latin typeface="Roboto Condensed Light" pitchFamily="2" charset="0"/>
              <a:ea typeface="Roboto Condensed Light" pitchFamily="2" charset="0"/>
            </a:endParaRPr>
          </a:p>
        </p:txBody>
      </p:sp>
      <p:sp>
        <p:nvSpPr>
          <p:cNvPr id="11" name="Заголовок 10"/>
          <p:cNvSpPr>
            <a:spLocks noGrp="1"/>
          </p:cNvSpPr>
          <p:nvPr>
            <p:ph type="title"/>
          </p:nvPr>
        </p:nvSpPr>
        <p:spPr>
          <a:xfrm>
            <a:off x="2325936" y="1852464"/>
            <a:ext cx="10225136" cy="1592412"/>
          </a:xfrm>
        </p:spPr>
        <p:txBody>
          <a:bodyPr>
            <a:normAutofit fontScale="90000"/>
          </a:bodyPr>
          <a:lstStyle/>
          <a:p>
            <a:pPr algn="r"/>
            <a:r>
              <a:rPr lang="ru-RU" dirty="0"/>
              <a:t/>
            </a:r>
            <a:br>
              <a:rPr lang="ru-RU" dirty="0"/>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6000" dirty="0">
                <a:solidFill>
                  <a:schemeClr val="bg1"/>
                </a:solidFill>
              </a:rPr>
              <a:t>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4000" dirty="0"/>
              <a:t>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800" dirty="0">
                <a:solidFill>
                  <a:schemeClr val="bg1"/>
                </a:solidFill>
              </a:rPr>
              <a:t/>
            </a:r>
            <a:br>
              <a:rPr lang="ru-RU" sz="4800" dirty="0">
                <a:solidFill>
                  <a:schemeClr val="bg1"/>
                </a:solidFill>
              </a:rPr>
            </a:br>
            <a:r>
              <a:rPr lang="ru-RU" sz="4800" dirty="0">
                <a:solidFill>
                  <a:schemeClr val="bg1"/>
                </a:solidFill>
              </a:rPr>
              <a:t/>
            </a:r>
            <a:br>
              <a:rPr lang="ru-RU" sz="4800" dirty="0">
                <a:solidFill>
                  <a:schemeClr val="bg1"/>
                </a:solidFill>
              </a:rPr>
            </a:br>
            <a:r>
              <a:rPr lang="uk-UA" sz="6700" dirty="0">
                <a:solidFill>
                  <a:schemeClr val="bg1"/>
                </a:solidFill>
              </a:rPr>
              <a:t/>
            </a:r>
            <a:br>
              <a:rPr lang="uk-UA" sz="67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latin typeface="Roboto Condensed Light" pitchFamily="2" charset="0"/>
                <a:ea typeface="Roboto Condensed Light" pitchFamily="2" charset="0"/>
              </a:rPr>
              <a:t> </a:t>
            </a: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endParaRPr lang="uk-UA" sz="6000" dirty="0">
              <a:latin typeface="Roboto Condensed Light" pitchFamily="2" charset="0"/>
              <a:ea typeface="Roboto Condensed Light" pitchFamily="2" charset="0"/>
            </a:endParaRPr>
          </a:p>
        </p:txBody>
      </p:sp>
      <p:sp>
        <p:nvSpPr>
          <p:cNvPr id="15" name="Текст 11"/>
          <p:cNvSpPr txBox="1">
            <a:spLocks/>
          </p:cNvSpPr>
          <p:nvPr/>
        </p:nvSpPr>
        <p:spPr>
          <a:xfrm>
            <a:off x="2902000" y="557074"/>
            <a:ext cx="8826890" cy="195913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Autofit/>
          </a:bodyPr>
          <a:lstStyle/>
          <a:p>
            <a:pPr marL="0" marR="0" lvl="0" indent="0" algn="r" defTabSz="584200" rtl="0" eaLnBrk="1" fontAlgn="auto" latinLnBrk="0" hangingPunct="1">
              <a:lnSpc>
                <a:spcPct val="100000"/>
              </a:lnSpc>
              <a:spcBef>
                <a:spcPts val="0"/>
              </a:spcBef>
              <a:spcAft>
                <a:spcPts val="0"/>
              </a:spcAft>
              <a:buClrTx/>
              <a:buSzTx/>
              <a:buFontTx/>
              <a:buNone/>
              <a:tabLst/>
              <a:defRPr/>
            </a:pPr>
            <a:r>
              <a:rPr lang="uk-UA" sz="4400" b="1" dirty="0" smtClean="0">
                <a:solidFill>
                  <a:schemeClr val="bg1"/>
                </a:solidFill>
                <a:latin typeface="Roboto Condensed Light" pitchFamily="2" charset="0"/>
                <a:ea typeface="Roboto Condensed Light" pitchFamily="2" charset="0"/>
              </a:rPr>
              <a:t>Звільнення директора товариства – директор має скликати збори </a:t>
            </a:r>
            <a:endParaRPr lang="uk-UA" sz="4400" b="1"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2041855486"/>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1274E"/>
        </a:solidFill>
        <a:effectLst/>
      </p:bgPr>
    </p:bg>
    <p:spTree>
      <p:nvGrpSpPr>
        <p:cNvPr id="1" name=""/>
        <p:cNvGrpSpPr/>
        <p:nvPr/>
      </p:nvGrpSpPr>
      <p:grpSpPr>
        <a:xfrm>
          <a:off x="0" y="0"/>
          <a:ext cx="0" cy="0"/>
          <a:chOff x="0" y="0"/>
          <a:chExt cx="0" cy="0"/>
        </a:xfrm>
      </p:grpSpPr>
      <p:pic>
        <p:nvPicPr>
          <p:cNvPr id="137" name="ВС-Візитки-05.png" descr="ВС-Візитки-05.png"/>
          <p:cNvPicPr>
            <a:picLocks noChangeAspect="1"/>
          </p:cNvPicPr>
          <p:nvPr/>
        </p:nvPicPr>
        <p:blipFill>
          <a:blip r:embed="rId2" cstate="print"/>
          <a:stretch>
            <a:fillRect/>
          </a:stretch>
        </p:blipFill>
        <p:spPr>
          <a:xfrm>
            <a:off x="270657" y="605248"/>
            <a:ext cx="3143811" cy="2247087"/>
          </a:xfrm>
          <a:prstGeom prst="rect">
            <a:avLst/>
          </a:prstGeom>
          <a:ln w="12700">
            <a:miter lim="400000"/>
          </a:ln>
        </p:spPr>
      </p:pic>
      <p:sp>
        <p:nvSpPr>
          <p:cNvPr id="139" name="Олена Кібенко,…"/>
          <p:cNvSpPr/>
          <p:nvPr/>
        </p:nvSpPr>
        <p:spPr>
          <a:xfrm>
            <a:off x="724630" y="2900509"/>
            <a:ext cx="11970457" cy="6368778"/>
          </a:xfrm>
          <a:prstGeom prst="rect">
            <a:avLst/>
          </a:prstGeom>
          <a:ln w="25400">
            <a:miter lim="400000"/>
          </a:ln>
          <a:extLst>
            <a:ext uri="{C572A759-6A51-4108-AA02-DFA0A04FC94B}">
              <ma14:wrappingTextBoxFlag xmlns:ma14="http://schemas.microsoft.com/office/mac/drawingml/2011/main" xmlns="" val="1"/>
            </a:ext>
          </a:extLst>
        </p:spPr>
        <p:txBody>
          <a:bodyPr lIns="150831" tIns="150831" rIns="150831" bIns="150831" anchor="ctr">
            <a:normAutofit fontScale="92500"/>
          </a:bodyPr>
          <a:lstStyle/>
          <a:p>
            <a:pPr marL="571500" indent="-571500" algn="l">
              <a:spcBef>
                <a:spcPts val="1500"/>
              </a:spcBef>
              <a:buFontTx/>
              <a:buChar char="-"/>
            </a:pPr>
            <a:r>
              <a:rPr lang="uk-UA" dirty="0">
                <a:solidFill>
                  <a:schemeClr val="bg1"/>
                </a:solidFill>
                <a:latin typeface="Roboto Condensed Light" pitchFamily="2" charset="0"/>
                <a:ea typeface="Roboto Condensed Light" pitchFamily="2" charset="0"/>
              </a:rPr>
              <a:t>п</a:t>
            </a:r>
            <a:r>
              <a:rPr lang="uk-UA" dirty="0" smtClean="0">
                <a:solidFill>
                  <a:schemeClr val="bg1"/>
                </a:solidFill>
                <a:latin typeface="Roboto Condensed Light" pitchFamily="2" charset="0"/>
                <a:ea typeface="Roboto Condensed Light" pitchFamily="2" charset="0"/>
              </a:rPr>
              <a:t>одальші дії директора, якщо учасники не з’явилися на збори або не ухвалили рішення про припинення його повноважень; </a:t>
            </a:r>
          </a:p>
          <a:p>
            <a:pPr marL="571500" indent="-571500" algn="l">
              <a:spcBef>
                <a:spcPts val="1500"/>
              </a:spcBef>
              <a:buFontTx/>
              <a:buChar char="-"/>
            </a:pPr>
            <a:r>
              <a:rPr lang="uk-UA" dirty="0" smtClean="0">
                <a:solidFill>
                  <a:schemeClr val="bg1"/>
                </a:solidFill>
                <a:latin typeface="Roboto Condensed Light" pitchFamily="2" charset="0"/>
                <a:ea typeface="Roboto Condensed Light" pitchFamily="2" charset="0"/>
              </a:rPr>
              <a:t>з якої дати припиняються повноваження директора у разі його звільнення за рішенням суду; </a:t>
            </a:r>
          </a:p>
          <a:p>
            <a:pPr marL="571500" indent="-571500" algn="l">
              <a:spcBef>
                <a:spcPts val="1500"/>
              </a:spcBef>
              <a:buFontTx/>
              <a:buChar char="-"/>
            </a:pPr>
            <a:r>
              <a:rPr lang="uk-UA" dirty="0" smtClean="0">
                <a:solidFill>
                  <a:schemeClr val="bg1"/>
                </a:solidFill>
                <a:latin typeface="Roboto Condensed Light" pitchFamily="2" charset="0"/>
                <a:ea typeface="Roboto Condensed Light" pitchFamily="2" charset="0"/>
              </a:rPr>
              <a:t>яка особа зазначається в ЄДР як керівник товариства  (працівник - виконуючий обов’язки або кінцевий </a:t>
            </a:r>
            <a:r>
              <a:rPr lang="uk-UA" dirty="0" err="1" smtClean="0">
                <a:solidFill>
                  <a:schemeClr val="bg1"/>
                </a:solidFill>
                <a:latin typeface="Roboto Condensed Light" pitchFamily="2" charset="0"/>
                <a:ea typeface="Roboto Condensed Light" pitchFamily="2" charset="0"/>
              </a:rPr>
              <a:t>бенефіціарний</a:t>
            </a:r>
            <a:r>
              <a:rPr lang="uk-UA" dirty="0" smtClean="0">
                <a:solidFill>
                  <a:schemeClr val="bg1"/>
                </a:solidFill>
                <a:latin typeface="Roboto Condensed Light" pitchFamily="2" charset="0"/>
                <a:ea typeface="Roboto Condensed Light" pitchFamily="2" charset="0"/>
              </a:rPr>
              <a:t> власник) у разі задоволення судом позовної вимоги про припинення трудових відносин з директором</a:t>
            </a:r>
          </a:p>
          <a:p>
            <a:pPr algn="l">
              <a:spcBef>
                <a:spcPts val="1500"/>
              </a:spcBef>
            </a:pPr>
            <a:endParaRPr lang="uk-UA" dirty="0" smtClean="0">
              <a:solidFill>
                <a:schemeClr val="bg1"/>
              </a:solidFill>
              <a:latin typeface="Roboto Condensed Light" pitchFamily="2" charset="0"/>
              <a:ea typeface="Roboto Condensed Light" pitchFamily="2" charset="0"/>
            </a:endParaRPr>
          </a:p>
          <a:p>
            <a:pPr algn="l">
              <a:spcBef>
                <a:spcPts val="600"/>
              </a:spcBef>
            </a:pPr>
            <a:r>
              <a:rPr lang="uk-UA" dirty="0" smtClean="0">
                <a:solidFill>
                  <a:schemeClr val="bg1"/>
                </a:solidFill>
                <a:latin typeface="Roboto Condensed Light" pitchFamily="2" charset="0"/>
                <a:ea typeface="Roboto Condensed Light" pitchFamily="2" charset="0"/>
              </a:rPr>
              <a:t>Ухвала ВС </a:t>
            </a:r>
            <a:r>
              <a:rPr lang="uk-UA" dirty="0">
                <a:solidFill>
                  <a:schemeClr val="bg1"/>
                </a:solidFill>
                <a:latin typeface="Roboto Condensed Light" pitchFamily="2" charset="0"/>
                <a:ea typeface="Roboto Condensed Light" pitchFamily="2" charset="0"/>
              </a:rPr>
              <a:t>від </a:t>
            </a:r>
            <a:r>
              <a:rPr lang="uk-UA" dirty="0" smtClean="0">
                <a:solidFill>
                  <a:schemeClr val="bg1"/>
                </a:solidFill>
                <a:latin typeface="Roboto Condensed Light" pitchFamily="2" charset="0"/>
                <a:ea typeface="Roboto Condensed Light" pitchFamily="2" charset="0"/>
              </a:rPr>
              <a:t>08.02.2023 у справі № 127/27466/20 </a:t>
            </a:r>
          </a:p>
          <a:p>
            <a:pPr algn="l">
              <a:spcBef>
                <a:spcPts val="600"/>
              </a:spcBef>
            </a:pPr>
            <a:endParaRPr lang="uk-UA" dirty="0" smtClean="0">
              <a:solidFill>
                <a:schemeClr val="bg1"/>
              </a:solidFill>
              <a:latin typeface="Roboto Condensed Light" pitchFamily="2" charset="0"/>
              <a:ea typeface="Roboto Condensed Light" pitchFamily="2" charset="0"/>
            </a:endParaRPr>
          </a:p>
        </p:txBody>
      </p:sp>
      <p:sp>
        <p:nvSpPr>
          <p:cNvPr id="11" name="Заголовок 10"/>
          <p:cNvSpPr>
            <a:spLocks noGrp="1"/>
          </p:cNvSpPr>
          <p:nvPr>
            <p:ph type="title"/>
          </p:nvPr>
        </p:nvSpPr>
        <p:spPr>
          <a:xfrm>
            <a:off x="2325936" y="1852464"/>
            <a:ext cx="10225136" cy="1592412"/>
          </a:xfrm>
        </p:spPr>
        <p:txBody>
          <a:bodyPr>
            <a:normAutofit fontScale="90000"/>
          </a:bodyPr>
          <a:lstStyle/>
          <a:p>
            <a:pPr algn="r"/>
            <a:r>
              <a:rPr lang="ru-RU" dirty="0"/>
              <a:t/>
            </a:r>
            <a:br>
              <a:rPr lang="ru-RU" dirty="0"/>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6000" dirty="0">
                <a:solidFill>
                  <a:schemeClr val="bg1"/>
                </a:solidFill>
              </a:rPr>
              <a:t>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4000" dirty="0"/>
              <a:t>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800" dirty="0">
                <a:solidFill>
                  <a:schemeClr val="bg1"/>
                </a:solidFill>
              </a:rPr>
              <a:t/>
            </a:r>
            <a:br>
              <a:rPr lang="ru-RU" sz="4800" dirty="0">
                <a:solidFill>
                  <a:schemeClr val="bg1"/>
                </a:solidFill>
              </a:rPr>
            </a:br>
            <a:r>
              <a:rPr lang="ru-RU" sz="4800" dirty="0">
                <a:solidFill>
                  <a:schemeClr val="bg1"/>
                </a:solidFill>
              </a:rPr>
              <a:t/>
            </a:r>
            <a:br>
              <a:rPr lang="ru-RU" sz="4800" dirty="0">
                <a:solidFill>
                  <a:schemeClr val="bg1"/>
                </a:solidFill>
              </a:rPr>
            </a:br>
            <a:r>
              <a:rPr lang="uk-UA" sz="6700" dirty="0">
                <a:solidFill>
                  <a:schemeClr val="bg1"/>
                </a:solidFill>
              </a:rPr>
              <a:t/>
            </a:r>
            <a:br>
              <a:rPr lang="uk-UA" sz="67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latin typeface="Roboto Condensed Light" pitchFamily="2" charset="0"/>
                <a:ea typeface="Roboto Condensed Light" pitchFamily="2" charset="0"/>
              </a:rPr>
              <a:t> </a:t>
            </a: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endParaRPr lang="uk-UA" sz="6000" dirty="0">
              <a:latin typeface="Roboto Condensed Light" pitchFamily="2" charset="0"/>
              <a:ea typeface="Roboto Condensed Light" pitchFamily="2" charset="0"/>
            </a:endParaRPr>
          </a:p>
        </p:txBody>
      </p:sp>
      <p:sp>
        <p:nvSpPr>
          <p:cNvPr id="15" name="Текст 11"/>
          <p:cNvSpPr txBox="1">
            <a:spLocks/>
          </p:cNvSpPr>
          <p:nvPr/>
        </p:nvSpPr>
        <p:spPr>
          <a:xfrm>
            <a:off x="2902000" y="557074"/>
            <a:ext cx="8826890" cy="195913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Autofit/>
          </a:bodyPr>
          <a:lstStyle/>
          <a:p>
            <a:pPr marL="0" marR="0" lvl="0" indent="0" algn="r" defTabSz="584200" rtl="0" eaLnBrk="1" fontAlgn="auto" latinLnBrk="0" hangingPunct="1">
              <a:lnSpc>
                <a:spcPct val="100000"/>
              </a:lnSpc>
              <a:spcBef>
                <a:spcPts val="0"/>
              </a:spcBef>
              <a:spcAft>
                <a:spcPts val="0"/>
              </a:spcAft>
              <a:buClrTx/>
              <a:buSzTx/>
              <a:buFontTx/>
              <a:buNone/>
              <a:tabLst/>
              <a:defRPr/>
            </a:pPr>
            <a:r>
              <a:rPr lang="uk-UA" sz="4400" b="1" dirty="0" smtClean="0">
                <a:solidFill>
                  <a:schemeClr val="bg1"/>
                </a:solidFill>
                <a:latin typeface="Roboto Condensed Light" pitchFamily="2" charset="0"/>
                <a:ea typeface="Roboto Condensed Light" pitchFamily="2" charset="0"/>
              </a:rPr>
              <a:t>Звільнення директора товариства – проблемні питання лишаються</a:t>
            </a:r>
            <a:endParaRPr lang="uk-UA" sz="4400" b="1"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151462313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1274E"/>
        </a:solidFill>
        <a:effectLst/>
      </p:bgPr>
    </p:bg>
    <p:spTree>
      <p:nvGrpSpPr>
        <p:cNvPr id="1" name=""/>
        <p:cNvGrpSpPr/>
        <p:nvPr/>
      </p:nvGrpSpPr>
      <p:grpSpPr>
        <a:xfrm>
          <a:off x="0" y="0"/>
          <a:ext cx="0" cy="0"/>
          <a:chOff x="0" y="0"/>
          <a:chExt cx="0" cy="0"/>
        </a:xfrm>
      </p:grpSpPr>
      <p:pic>
        <p:nvPicPr>
          <p:cNvPr id="137" name="ВС-Візитки-05.png" descr="ВС-Візитки-05.png"/>
          <p:cNvPicPr>
            <a:picLocks noChangeAspect="1"/>
          </p:cNvPicPr>
          <p:nvPr/>
        </p:nvPicPr>
        <p:blipFill>
          <a:blip r:embed="rId2" cstate="print"/>
          <a:stretch>
            <a:fillRect/>
          </a:stretch>
        </p:blipFill>
        <p:spPr>
          <a:xfrm>
            <a:off x="270657" y="605248"/>
            <a:ext cx="3143811" cy="2247087"/>
          </a:xfrm>
          <a:prstGeom prst="rect">
            <a:avLst/>
          </a:prstGeom>
          <a:ln w="12700">
            <a:miter lim="400000"/>
          </a:ln>
        </p:spPr>
      </p:pic>
      <p:sp>
        <p:nvSpPr>
          <p:cNvPr id="15" name="Текст 11"/>
          <p:cNvSpPr txBox="1">
            <a:spLocks/>
          </p:cNvSpPr>
          <p:nvPr/>
        </p:nvSpPr>
        <p:spPr>
          <a:xfrm>
            <a:off x="6430392" y="3868688"/>
            <a:ext cx="6004926" cy="1447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fontScale="40000" lnSpcReduction="20000"/>
          </a:bodyPr>
          <a:lstStyle/>
          <a:p>
            <a:pPr marL="0" marR="0" lvl="0" indent="0" defTabSz="584200" rtl="0" eaLnBrk="1" fontAlgn="auto" latinLnBrk="0" hangingPunct="1">
              <a:lnSpc>
                <a:spcPct val="100000"/>
              </a:lnSpc>
              <a:spcBef>
                <a:spcPts val="0"/>
              </a:spcBef>
              <a:spcAft>
                <a:spcPts val="0"/>
              </a:spcAft>
              <a:buClrTx/>
              <a:buSzTx/>
              <a:buFontTx/>
              <a:buNone/>
              <a:tabLst/>
              <a:defRPr/>
            </a:pPr>
            <a:r>
              <a:rPr lang="uk-UA" sz="9300" b="1" noProof="0" dirty="0">
                <a:solidFill>
                  <a:schemeClr val="bg1"/>
                </a:solidFill>
                <a:latin typeface="Roboto Condensed Light" pitchFamily="2" charset="0"/>
                <a:ea typeface="Roboto Condensed Light" pitchFamily="2" charset="0"/>
              </a:rPr>
              <a:t>Дякую за увагу</a:t>
            </a:r>
            <a:r>
              <a:rPr lang="uk-UA" sz="9300" b="1" noProof="0" dirty="0" smtClean="0">
                <a:solidFill>
                  <a:schemeClr val="bg1"/>
                </a:solidFill>
                <a:latin typeface="Roboto Condensed Light" pitchFamily="2" charset="0"/>
                <a:ea typeface="Roboto Condensed Light" pitchFamily="2" charset="0"/>
              </a:rPr>
              <a:t>!</a:t>
            </a:r>
            <a:endParaRPr lang="en-US" sz="9300" b="1" noProof="0" dirty="0" smtClean="0">
              <a:solidFill>
                <a:schemeClr val="bg1"/>
              </a:solidFill>
              <a:latin typeface="Roboto Condensed Light" pitchFamily="2" charset="0"/>
              <a:ea typeface="Roboto Condensed Light" pitchFamily="2" charset="0"/>
            </a:endParaRPr>
          </a:p>
          <a:p>
            <a:pPr marL="0" marR="0" lvl="0" indent="0" defTabSz="584200" rtl="0" eaLnBrk="1" fontAlgn="auto" latinLnBrk="0" hangingPunct="1">
              <a:lnSpc>
                <a:spcPct val="100000"/>
              </a:lnSpc>
              <a:spcBef>
                <a:spcPts val="0"/>
              </a:spcBef>
              <a:spcAft>
                <a:spcPts val="0"/>
              </a:spcAft>
              <a:buClrTx/>
              <a:buSzTx/>
              <a:buFontTx/>
              <a:buNone/>
              <a:tabLst/>
              <a:defRPr/>
            </a:pPr>
            <a:endParaRPr lang="uk-UA" sz="7200" b="1" noProof="0" dirty="0" smtClean="0">
              <a:solidFill>
                <a:schemeClr val="bg1"/>
              </a:solidFill>
              <a:latin typeface="Roboto Condensed Light" pitchFamily="2" charset="0"/>
              <a:ea typeface="Roboto Condensed Light" pitchFamily="2" charset="0"/>
            </a:endParaRPr>
          </a:p>
          <a:p>
            <a:pPr marL="0" marR="0" lvl="0" indent="0" defTabSz="584200" rtl="0" eaLnBrk="1" fontAlgn="auto" latinLnBrk="0" hangingPunct="1">
              <a:lnSpc>
                <a:spcPct val="100000"/>
              </a:lnSpc>
              <a:spcBef>
                <a:spcPts val="0"/>
              </a:spcBef>
              <a:spcAft>
                <a:spcPts val="0"/>
              </a:spcAft>
              <a:buClrTx/>
              <a:buSzTx/>
              <a:buFontTx/>
              <a:buNone/>
              <a:tabLst/>
              <a:defRPr/>
            </a:pPr>
            <a:r>
              <a:rPr lang="en-US" sz="7200" b="1" dirty="0">
                <a:solidFill>
                  <a:schemeClr val="bg1"/>
                </a:solidFill>
                <a:latin typeface="Roboto Condensed Light" pitchFamily="2" charset="0"/>
                <a:ea typeface="Roboto Condensed Light" pitchFamily="2" charset="0"/>
              </a:rPr>
              <a:t>o</a:t>
            </a:r>
            <a:r>
              <a:rPr lang="en-US" sz="7200" b="1" dirty="0" smtClean="0">
                <a:solidFill>
                  <a:schemeClr val="bg1"/>
                </a:solidFill>
                <a:latin typeface="Roboto Condensed Light" pitchFamily="2" charset="0"/>
                <a:ea typeface="Roboto Condensed Light" pitchFamily="2" charset="0"/>
              </a:rPr>
              <a:t>kibenko@supreme.court.gov.ua</a:t>
            </a:r>
            <a:endParaRPr kumimoji="0" lang="uk-UA" sz="3200" b="1" i="0" u="none" strike="noStrike" kern="0" cap="none" spc="0" normalizeH="0" baseline="0" dirty="0">
              <a:ln>
                <a:noFill/>
              </a:ln>
              <a:solidFill>
                <a:schemeClr val="bg1"/>
              </a:solidFill>
              <a:effectLst/>
              <a:uLnTx/>
              <a:uFillTx/>
              <a:latin typeface="+mn-lt"/>
              <a:ea typeface="+mn-ea"/>
              <a:cs typeface="+mn-cs"/>
              <a:sym typeface="Helvetica Light"/>
            </a:endParaRPr>
          </a:p>
        </p:txBody>
      </p:sp>
      <p:pic>
        <p:nvPicPr>
          <p:cNvPr id="7" name="Місце для зображення 6"/>
          <p:cNvPicPr>
            <a:picLocks noGrp="1" noChangeAspect="1"/>
          </p:cNvPicPr>
          <p:nvPr>
            <p:ph type="pic" sz="half" idx="15"/>
          </p:nvPr>
        </p:nvPicPr>
        <p:blipFill>
          <a:blip r:embed="rId3">
            <a:extLst>
              <a:ext uri="{28A0092B-C50C-407E-A947-70E740481C1C}">
                <a14:useLocalDpi xmlns:a14="http://schemas.microsoft.com/office/drawing/2010/main" val="0"/>
              </a:ext>
            </a:extLst>
          </a:blip>
          <a:srcRect l="5414" r="5414"/>
          <a:stretch>
            <a:fillRect/>
          </a:stretch>
        </p:blipFill>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1274E"/>
        </a:solidFill>
        <a:effectLst/>
      </p:bgPr>
    </p:bg>
    <p:spTree>
      <p:nvGrpSpPr>
        <p:cNvPr id="1" name=""/>
        <p:cNvGrpSpPr/>
        <p:nvPr/>
      </p:nvGrpSpPr>
      <p:grpSpPr>
        <a:xfrm>
          <a:off x="0" y="0"/>
          <a:ext cx="0" cy="0"/>
          <a:chOff x="0" y="0"/>
          <a:chExt cx="0" cy="0"/>
        </a:xfrm>
      </p:grpSpPr>
      <p:pic>
        <p:nvPicPr>
          <p:cNvPr id="137" name="ВС-Візитки-05.png" descr="ВС-Візитки-05.png"/>
          <p:cNvPicPr>
            <a:picLocks noChangeAspect="1"/>
          </p:cNvPicPr>
          <p:nvPr/>
        </p:nvPicPr>
        <p:blipFill>
          <a:blip r:embed="rId2" cstate="print"/>
          <a:stretch>
            <a:fillRect/>
          </a:stretch>
        </p:blipFill>
        <p:spPr>
          <a:xfrm>
            <a:off x="270657" y="605248"/>
            <a:ext cx="3143811" cy="2247087"/>
          </a:xfrm>
          <a:prstGeom prst="rect">
            <a:avLst/>
          </a:prstGeom>
          <a:ln w="12700">
            <a:miter lim="400000"/>
          </a:ln>
        </p:spPr>
      </p:pic>
      <p:sp>
        <p:nvSpPr>
          <p:cNvPr id="138" name="Київ, січень 2018"/>
          <p:cNvSpPr/>
          <p:nvPr/>
        </p:nvSpPr>
        <p:spPr>
          <a:xfrm>
            <a:off x="1101800" y="6965032"/>
            <a:ext cx="11161240" cy="2278208"/>
          </a:xfrm>
          <a:prstGeom prst="rect">
            <a:avLst/>
          </a:prstGeom>
          <a:ln w="25400">
            <a:miter lim="400000"/>
          </a:ln>
          <a:extLst>
            <a:ext uri="{C572A759-6A51-4108-AA02-DFA0A04FC94B}">
              <ma14:wrappingTextBoxFlag xmlns:ma14="http://schemas.microsoft.com/office/mac/drawingml/2011/main" xmlns="" val="1"/>
            </a:ext>
          </a:extLst>
        </p:spPr>
        <p:txBody>
          <a:bodyPr lIns="150831" tIns="150831" rIns="150831" bIns="150831" anchor="b">
            <a:normAutofit/>
          </a:bodyPr>
          <a:lstStyle>
            <a:lvl1pPr algn="l" defTabSz="1963697">
              <a:defRPr sz="3000">
                <a:solidFill>
                  <a:srgbClr val="FFFFFF"/>
                </a:solidFill>
                <a:latin typeface="Muller Narrow Light"/>
                <a:ea typeface="Muller Narrow Light"/>
                <a:cs typeface="Muller Narrow Light"/>
                <a:sym typeface="Muller Narrow Light"/>
              </a:defRPr>
            </a:lvl1pPr>
          </a:lstStyle>
          <a:p>
            <a:pPr algn="r"/>
            <a:endParaRPr lang="uk-UA" sz="3200" b="1" dirty="0">
              <a:latin typeface="Roboto Condensed Light" pitchFamily="2" charset="0"/>
              <a:ea typeface="Roboto Condensed Light" pitchFamily="2" charset="0"/>
            </a:endParaRPr>
          </a:p>
        </p:txBody>
      </p:sp>
      <p:sp>
        <p:nvSpPr>
          <p:cNvPr id="139" name="Олена Кібенко,…"/>
          <p:cNvSpPr/>
          <p:nvPr/>
        </p:nvSpPr>
        <p:spPr>
          <a:xfrm>
            <a:off x="741760" y="6388968"/>
            <a:ext cx="11202624" cy="1942476"/>
          </a:xfrm>
          <a:prstGeom prst="rect">
            <a:avLst/>
          </a:prstGeom>
          <a:ln w="25400">
            <a:miter lim="400000"/>
          </a:ln>
          <a:extLst>
            <a:ext uri="{C572A759-6A51-4108-AA02-DFA0A04FC94B}">
              <ma14:wrappingTextBoxFlag xmlns:ma14="http://schemas.microsoft.com/office/mac/drawingml/2011/main" xmlns="" val="1"/>
            </a:ext>
          </a:extLst>
        </p:spPr>
        <p:txBody>
          <a:bodyPr lIns="150831" tIns="150831" rIns="150831" bIns="150831" anchor="b">
            <a:normAutofit/>
          </a:bodyPr>
          <a:lstStyle/>
          <a:p>
            <a:pPr algn="r" defTabSz="1963697">
              <a:defRPr sz="4000">
                <a:solidFill>
                  <a:srgbClr val="FFFFFF"/>
                </a:solidFill>
                <a:latin typeface="Muller Narrow Light"/>
                <a:ea typeface="Muller Narrow Light"/>
                <a:cs typeface="Muller Narrow Light"/>
                <a:sym typeface="Muller Narrow Light"/>
              </a:defRPr>
            </a:pPr>
            <a:endParaRPr b="1" dirty="0"/>
          </a:p>
        </p:txBody>
      </p:sp>
      <p:sp>
        <p:nvSpPr>
          <p:cNvPr id="140" name="Заголовок"/>
          <p:cNvSpPr/>
          <p:nvPr/>
        </p:nvSpPr>
        <p:spPr>
          <a:xfrm>
            <a:off x="669752" y="3076600"/>
            <a:ext cx="10554551" cy="2803124"/>
          </a:xfrm>
          <a:prstGeom prst="rect">
            <a:avLst/>
          </a:prstGeom>
          <a:ln w="25400">
            <a:miter lim="400000"/>
          </a:ln>
          <a:extLst>
            <a:ext uri="{C572A759-6A51-4108-AA02-DFA0A04FC94B}">
              <ma14:wrappingTextBoxFlag xmlns:ma14="http://schemas.microsoft.com/office/mac/drawingml/2011/main" xmlns="" val="1"/>
            </a:ext>
          </a:extLst>
        </p:spPr>
        <p:txBody>
          <a:bodyPr lIns="150831" tIns="150831" rIns="150831" bIns="150831" anchor="b">
            <a:normAutofit/>
          </a:bodyPr>
          <a:lstStyle>
            <a:lvl1pPr algn="l" defTabSz="1963697">
              <a:defRPr sz="8000">
                <a:solidFill>
                  <a:srgbClr val="FFFFFF"/>
                </a:solidFill>
                <a:latin typeface="Muller Narrow Light"/>
                <a:ea typeface="Muller Narrow Light"/>
                <a:cs typeface="Muller Narrow Light"/>
                <a:sym typeface="Muller Narrow Light"/>
              </a:defRPr>
            </a:lvl1pPr>
          </a:lstStyle>
          <a:p>
            <a:endParaRPr dirty="0"/>
          </a:p>
        </p:txBody>
      </p:sp>
      <p:sp>
        <p:nvSpPr>
          <p:cNvPr id="10" name="Текст 9"/>
          <p:cNvSpPr>
            <a:spLocks noGrp="1"/>
          </p:cNvSpPr>
          <p:nvPr>
            <p:ph type="body" sz="quarter" idx="1"/>
          </p:nvPr>
        </p:nvSpPr>
        <p:spPr>
          <a:xfrm>
            <a:off x="952500" y="2932584"/>
            <a:ext cx="5334000" cy="6408712"/>
          </a:xfrm>
        </p:spPr>
        <p:txBody>
          <a:bodyPr>
            <a:normAutofit fontScale="77500" lnSpcReduction="20000"/>
          </a:bodyPr>
          <a:lstStyle/>
          <a:p>
            <a:pPr marL="514350" indent="-514350" algn="l">
              <a:spcBef>
                <a:spcPts val="2500"/>
              </a:spcBef>
              <a:buFont typeface="+mj-lt"/>
              <a:buAutoNum type="arabicPeriod"/>
            </a:pPr>
            <a:r>
              <a:rPr lang="uk-UA" sz="4000" dirty="0" smtClean="0">
                <a:solidFill>
                  <a:schemeClr val="bg1"/>
                </a:solidFill>
                <a:latin typeface="Roboto Condensed Light" pitchFamily="2" charset="0"/>
                <a:ea typeface="Roboto Condensed Light" pitchFamily="2" charset="0"/>
              </a:rPr>
              <a:t>Визначення розміру статутного капіталу та часток учасників: проблемні питання</a:t>
            </a:r>
            <a:endParaRPr lang="uk-UA" sz="4000" dirty="0" smtClean="0">
              <a:solidFill>
                <a:schemeClr val="bg1"/>
              </a:solidFill>
              <a:latin typeface="Roboto Condensed Light" pitchFamily="2" charset="0"/>
              <a:ea typeface="Roboto Condensed Light" pitchFamily="2" charset="0"/>
            </a:endParaRPr>
          </a:p>
          <a:p>
            <a:pPr marL="514350" indent="-514350" algn="l">
              <a:spcBef>
                <a:spcPts val="2500"/>
              </a:spcBef>
              <a:buFont typeface="+mj-lt"/>
              <a:buAutoNum type="arabicPeriod"/>
            </a:pPr>
            <a:r>
              <a:rPr lang="uk-UA" sz="4000" dirty="0" smtClean="0">
                <a:solidFill>
                  <a:schemeClr val="bg1"/>
                </a:solidFill>
                <a:latin typeface="Roboto Condensed Light" pitchFamily="2" charset="0"/>
                <a:ea typeface="Roboto Condensed Light" pitchFamily="2" charset="0"/>
              </a:rPr>
              <a:t>Переведення прав покупця при удаваному договорі дарування акцій/часток</a:t>
            </a:r>
            <a:endParaRPr lang="uk-UA" sz="4000" dirty="0" smtClean="0">
              <a:solidFill>
                <a:schemeClr val="bg1"/>
              </a:solidFill>
              <a:latin typeface="Roboto Condensed Light" pitchFamily="2" charset="0"/>
              <a:ea typeface="Roboto Condensed Light" pitchFamily="2" charset="0"/>
            </a:endParaRPr>
          </a:p>
          <a:p>
            <a:pPr marL="514350" indent="-514350" algn="l">
              <a:spcBef>
                <a:spcPts val="2500"/>
              </a:spcBef>
              <a:buFont typeface="+mj-lt"/>
              <a:buAutoNum type="arabicPeriod"/>
            </a:pPr>
            <a:r>
              <a:rPr lang="uk-UA" sz="4000" dirty="0" smtClean="0">
                <a:solidFill>
                  <a:schemeClr val="bg1"/>
                </a:solidFill>
                <a:latin typeface="Roboto Condensed Light" pitchFamily="2" charset="0"/>
                <a:ea typeface="Roboto Condensed Light" pitchFamily="2" charset="0"/>
              </a:rPr>
              <a:t>Захист прав учасника товариства при ухваленні товариством рішення з порушеннями процедури (зміна підходу). </a:t>
            </a:r>
          </a:p>
          <a:p>
            <a:pPr marL="514350" indent="-514350" algn="l">
              <a:spcBef>
                <a:spcPts val="2500"/>
              </a:spcBef>
              <a:buFont typeface="+mj-lt"/>
              <a:buAutoNum type="arabicPeriod"/>
            </a:pPr>
            <a:r>
              <a:rPr lang="uk-UA" sz="4000" dirty="0" smtClean="0">
                <a:solidFill>
                  <a:schemeClr val="bg1"/>
                </a:solidFill>
                <a:latin typeface="Roboto Condensed Light" pitchFamily="2" charset="0"/>
                <a:ea typeface="Roboto Condensed Light" pitchFamily="2" charset="0"/>
              </a:rPr>
              <a:t>Звільнення директора ТОВ без рішення загальних зборів учасників </a:t>
            </a:r>
            <a:endParaRPr lang="uk-UA" sz="4000" dirty="0" smtClean="0">
              <a:solidFill>
                <a:schemeClr val="bg1"/>
              </a:solidFill>
              <a:latin typeface="Roboto Condensed Light" pitchFamily="2" charset="0"/>
              <a:ea typeface="Roboto Condensed Light" pitchFamily="2" charset="0"/>
            </a:endParaRPr>
          </a:p>
          <a:p>
            <a:pPr marL="514350" indent="-514350" algn="l">
              <a:spcBef>
                <a:spcPts val="2500"/>
              </a:spcBef>
              <a:buFont typeface="+mj-lt"/>
              <a:buAutoNum type="arabicPeriod"/>
            </a:pPr>
            <a:endParaRPr lang="uk-UA" sz="4000" dirty="0" smtClean="0">
              <a:solidFill>
                <a:schemeClr val="bg1"/>
              </a:solidFill>
              <a:latin typeface="Roboto Condensed Light" pitchFamily="2" charset="0"/>
              <a:ea typeface="Roboto Condensed Light" pitchFamily="2" charset="0"/>
            </a:endParaRPr>
          </a:p>
          <a:p>
            <a:pPr marL="514350" indent="-514350" algn="l">
              <a:spcBef>
                <a:spcPts val="2500"/>
              </a:spcBef>
              <a:buFont typeface="+mj-lt"/>
              <a:buAutoNum type="arabicPeriod"/>
            </a:pPr>
            <a:endParaRPr lang="uk-UA" sz="4000" dirty="0" smtClean="0">
              <a:solidFill>
                <a:schemeClr val="bg1"/>
              </a:solidFill>
              <a:latin typeface="Roboto Condensed Light" pitchFamily="2" charset="0"/>
              <a:ea typeface="Roboto Condensed Light" pitchFamily="2" charset="0"/>
            </a:endParaRPr>
          </a:p>
          <a:p>
            <a:pPr marL="514350" indent="-514350" algn="l">
              <a:spcBef>
                <a:spcPts val="2500"/>
              </a:spcBef>
              <a:buFont typeface="+mj-lt"/>
              <a:buAutoNum type="arabicPeriod"/>
            </a:pPr>
            <a:endParaRPr lang="uk-UA" dirty="0"/>
          </a:p>
        </p:txBody>
      </p:sp>
      <p:sp>
        <p:nvSpPr>
          <p:cNvPr id="13" name="Прямоугольник 12"/>
          <p:cNvSpPr/>
          <p:nvPr/>
        </p:nvSpPr>
        <p:spPr>
          <a:xfrm>
            <a:off x="3046016" y="7253064"/>
            <a:ext cx="914400" cy="914400"/>
          </a:xfrm>
          <a:prstGeom prst="rect">
            <a:avLst/>
          </a:prstGeom>
          <a:no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dirty="0">
              <a:ln>
                <a:noFill/>
              </a:ln>
              <a:solidFill>
                <a:srgbClr val="FFFFFF"/>
              </a:solidFill>
              <a:effectLst/>
              <a:uFillTx/>
              <a:latin typeface="+mn-lt"/>
              <a:ea typeface="+mn-ea"/>
              <a:cs typeface="+mn-cs"/>
              <a:sym typeface="Helvetica Light"/>
            </a:endParaRPr>
          </a:p>
        </p:txBody>
      </p:sp>
      <p:pic>
        <p:nvPicPr>
          <p:cNvPr id="16" name="Місце для зображення 15" descr="изображение_viber_2022-10-29_12-12-40-225.jpg"/>
          <p:cNvPicPr>
            <a:picLocks noGrp="1" noChangeAspect="1"/>
          </p:cNvPicPr>
          <p:nvPr>
            <p:ph type="pic" sz="half" idx="13"/>
          </p:nvPr>
        </p:nvPicPr>
        <p:blipFill>
          <a:blip r:embed="rId3" cstate="print"/>
          <a:srcRect l="6790" r="6790"/>
          <a:stretch>
            <a:fillRect/>
          </a:stretch>
        </p:blipFill>
        <p:spPr>
          <a:xfrm>
            <a:off x="6856413" y="762000"/>
            <a:ext cx="5334000" cy="8229600"/>
          </a:xfrm>
        </p:spPr>
      </p:pic>
      <p:sp>
        <p:nvSpPr>
          <p:cNvPr id="17" name="Заголовок 2"/>
          <p:cNvSpPr txBox="1">
            <a:spLocks/>
          </p:cNvSpPr>
          <p:nvPr/>
        </p:nvSpPr>
        <p:spPr>
          <a:xfrm>
            <a:off x="1237457" y="1691359"/>
            <a:ext cx="5334000" cy="106015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p>
            <a:pPr marL="0" marR="0" lvl="0" indent="0" algn="ctr" defTabSz="584200" rtl="0" eaLnBrk="1" fontAlgn="auto" latinLnBrk="0" hangingPunct="1">
              <a:lnSpc>
                <a:spcPct val="100000"/>
              </a:lnSpc>
              <a:spcBef>
                <a:spcPts val="0"/>
              </a:spcBef>
              <a:spcAft>
                <a:spcPts val="0"/>
              </a:spcAft>
              <a:buClrTx/>
              <a:buSzTx/>
              <a:buFontTx/>
              <a:buNone/>
              <a:tabLst/>
              <a:defRPr/>
            </a:pPr>
            <a:r>
              <a:rPr kumimoji="0" lang="uk-UA" sz="6000" b="1" i="0" u="none" strike="noStrike" kern="0" cap="none" spc="0" normalizeH="0" baseline="0" noProof="0" dirty="0">
                <a:ln>
                  <a:noFill/>
                </a:ln>
                <a:solidFill>
                  <a:schemeClr val="bg1"/>
                </a:solidFill>
                <a:effectLst/>
                <a:uLnTx/>
                <a:uFillTx/>
                <a:latin typeface="Roboto Condensed Light" pitchFamily="2" charset="0"/>
                <a:ea typeface="Roboto Condensed Light" pitchFamily="2" charset="0"/>
                <a:cs typeface="+mn-cs"/>
                <a:sym typeface="Helvetica Light"/>
              </a:rPr>
              <a:t>План:</a:t>
            </a:r>
            <a:endParaRPr kumimoji="0" lang="ru-RU" sz="6000" b="1" i="0" u="none" strike="noStrike" kern="0" cap="none" spc="0" normalizeH="0" baseline="0" noProof="0" dirty="0">
              <a:ln>
                <a:noFill/>
              </a:ln>
              <a:solidFill>
                <a:schemeClr val="bg1"/>
              </a:solidFill>
              <a:effectLst/>
              <a:uLnTx/>
              <a:uFillTx/>
              <a:latin typeface="Roboto Condensed Light" pitchFamily="2" charset="0"/>
              <a:ea typeface="Roboto Condensed Light" pitchFamily="2" charset="0"/>
              <a:cs typeface="+mn-cs"/>
              <a:sym typeface="Helvetica Light"/>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1274E"/>
        </a:solidFill>
        <a:effectLst/>
      </p:bgPr>
    </p:bg>
    <p:spTree>
      <p:nvGrpSpPr>
        <p:cNvPr id="1" name=""/>
        <p:cNvGrpSpPr/>
        <p:nvPr/>
      </p:nvGrpSpPr>
      <p:grpSpPr>
        <a:xfrm>
          <a:off x="0" y="0"/>
          <a:ext cx="0" cy="0"/>
          <a:chOff x="0" y="0"/>
          <a:chExt cx="0" cy="0"/>
        </a:xfrm>
      </p:grpSpPr>
      <p:pic>
        <p:nvPicPr>
          <p:cNvPr id="137" name="ВС-Візитки-05.png" descr="ВС-Візитки-05.png"/>
          <p:cNvPicPr>
            <a:picLocks noChangeAspect="1"/>
          </p:cNvPicPr>
          <p:nvPr/>
        </p:nvPicPr>
        <p:blipFill>
          <a:blip r:embed="rId2" cstate="print"/>
          <a:stretch>
            <a:fillRect/>
          </a:stretch>
        </p:blipFill>
        <p:spPr>
          <a:xfrm>
            <a:off x="270657" y="605248"/>
            <a:ext cx="3143811" cy="2247087"/>
          </a:xfrm>
          <a:prstGeom prst="rect">
            <a:avLst/>
          </a:prstGeom>
          <a:ln w="12700">
            <a:miter lim="400000"/>
          </a:ln>
        </p:spPr>
      </p:pic>
      <p:sp>
        <p:nvSpPr>
          <p:cNvPr id="139" name="Олена Кібенко,…"/>
          <p:cNvSpPr/>
          <p:nvPr/>
        </p:nvSpPr>
        <p:spPr>
          <a:xfrm>
            <a:off x="724631" y="2428528"/>
            <a:ext cx="11555538" cy="6696744"/>
          </a:xfrm>
          <a:prstGeom prst="rect">
            <a:avLst/>
          </a:prstGeom>
          <a:ln w="25400">
            <a:miter lim="400000"/>
          </a:ln>
          <a:extLst>
            <a:ext uri="{C572A759-6A51-4108-AA02-DFA0A04FC94B}">
              <ma14:wrappingTextBoxFlag xmlns:ma14="http://schemas.microsoft.com/office/mac/drawingml/2011/main" xmlns="" val="1"/>
            </a:ext>
          </a:extLst>
        </p:spPr>
        <p:txBody>
          <a:bodyPr lIns="150831" tIns="150831" rIns="150831" bIns="150831" anchor="ctr">
            <a:normAutofit fontScale="77500" lnSpcReduction="20000"/>
          </a:bodyPr>
          <a:lstStyle/>
          <a:p>
            <a:endParaRPr lang="uk-UA" sz="4000" b="1" dirty="0" smtClean="0">
              <a:solidFill>
                <a:schemeClr val="bg1"/>
              </a:solidFill>
              <a:latin typeface="Roboto Condensed Light" pitchFamily="2" charset="0"/>
              <a:ea typeface="Roboto Condensed Light" pitchFamily="2" charset="0"/>
            </a:endParaRPr>
          </a:p>
          <a:p>
            <a:pPr algn="l">
              <a:buAutoNum type="arabicPeriod" startAt="95"/>
            </a:pPr>
            <a:r>
              <a:rPr lang="uk-UA" sz="4000" dirty="0" smtClean="0">
                <a:solidFill>
                  <a:schemeClr val="bg1"/>
                </a:solidFill>
                <a:latin typeface="Roboto Condensed Light" pitchFamily="2" charset="0"/>
                <a:ea typeface="Roboto Condensed Light" pitchFamily="2" charset="0"/>
              </a:rPr>
              <a:t> Втрата права власності на частку і статусу учасника за рішенням суду можлива лише у випадках витребування частки із чужого незаконного володіння або переведення на позивача прав та обов`язків покупця частки. Такий спосіб захисту прав позивача як визначення розміру статутного капіталу та часток учасників не може призводити до втрати іншими учасниками товариства права власності на їх частки та статусу учасників (корпоративних прав), тобто до фактичного виключення учасників з товариства.</a:t>
            </a:r>
          </a:p>
          <a:p>
            <a:pPr marL="742950" indent="-742950" algn="l">
              <a:buAutoNum type="arabicPeriod" startAt="95"/>
            </a:pPr>
            <a:endParaRPr lang="uk-UA" sz="4000" dirty="0" smtClean="0">
              <a:solidFill>
                <a:schemeClr val="bg1"/>
              </a:solidFill>
              <a:latin typeface="Roboto Condensed Light" pitchFamily="2" charset="0"/>
              <a:ea typeface="Roboto Condensed Light" pitchFamily="2" charset="0"/>
            </a:endParaRPr>
          </a:p>
          <a:p>
            <a:pPr algn="l"/>
            <a:r>
              <a:rPr lang="uk-UA" sz="4000" dirty="0" smtClean="0">
                <a:solidFill>
                  <a:schemeClr val="bg1"/>
                </a:solidFill>
                <a:latin typeface="Roboto Condensed Light" pitchFamily="2" charset="0"/>
                <a:ea typeface="Roboto Condensed Light" pitchFamily="2" charset="0"/>
              </a:rPr>
              <a:t>66.  Як було зазначено, у цій справі не було встановлено, що учасники ТОВ "Люкс-</a:t>
            </a:r>
            <a:r>
              <a:rPr lang="uk-UA" sz="4000" dirty="0" err="1" smtClean="0">
                <a:solidFill>
                  <a:schemeClr val="bg1"/>
                </a:solidFill>
                <a:latin typeface="Roboto Condensed Light" pitchFamily="2" charset="0"/>
                <a:ea typeface="Roboto Condensed Light" pitchFamily="2" charset="0"/>
              </a:rPr>
              <a:t>Рейзен</a:t>
            </a:r>
            <a:r>
              <a:rPr lang="uk-UA" sz="4000" dirty="0" smtClean="0">
                <a:solidFill>
                  <a:schemeClr val="bg1"/>
                </a:solidFill>
                <a:latin typeface="Roboto Condensed Light" pitchFamily="2" charset="0"/>
                <a:ea typeface="Roboto Condensed Light" pitchFamily="2" charset="0"/>
              </a:rPr>
              <a:t>" набули прав на належні їм частки у статутному капіталі товариства у спосіб, що суперечить закону, статуту товариства або із порушенням прав чи законних інтересів інших осіб.</a:t>
            </a:r>
          </a:p>
          <a:p>
            <a:pPr algn="l"/>
            <a:endParaRPr lang="uk-UA" sz="4000" dirty="0" smtClean="0">
              <a:solidFill>
                <a:schemeClr val="bg1"/>
              </a:solidFill>
              <a:latin typeface="Roboto Condensed Light" pitchFamily="2" charset="0"/>
              <a:ea typeface="Roboto Condensed Light" pitchFamily="2" charset="0"/>
            </a:endParaRPr>
          </a:p>
          <a:p>
            <a:pPr algn="l"/>
            <a:r>
              <a:rPr lang="uk-UA" sz="4000" dirty="0" smtClean="0">
                <a:solidFill>
                  <a:schemeClr val="bg1"/>
                </a:solidFill>
                <a:latin typeface="Roboto Condensed Light" pitchFamily="2" charset="0"/>
                <a:ea typeface="Roboto Condensed Light" pitchFamily="2" charset="0"/>
              </a:rPr>
              <a:t>Постанова ВС від 31.08.2022 у справі </a:t>
            </a:r>
            <a:r>
              <a:rPr lang="uk-UA" sz="4000" dirty="0" smtClean="0">
                <a:solidFill>
                  <a:schemeClr val="bg1"/>
                </a:solidFill>
                <a:latin typeface="Roboto Condensed Light" pitchFamily="2" charset="0"/>
                <a:ea typeface="Roboto Condensed Light" pitchFamily="2" charset="0"/>
              </a:rPr>
              <a:t>№ 924/700/21</a:t>
            </a:r>
            <a:endParaRPr lang="uk-UA" sz="4000" dirty="0">
              <a:solidFill>
                <a:schemeClr val="bg1"/>
              </a:solidFill>
              <a:latin typeface="Roboto Condensed Light" pitchFamily="2" charset="0"/>
              <a:ea typeface="Roboto Condensed Light" pitchFamily="2" charset="0"/>
            </a:endParaRPr>
          </a:p>
        </p:txBody>
      </p:sp>
      <p:sp>
        <p:nvSpPr>
          <p:cNvPr id="11" name="Заголовок 10"/>
          <p:cNvSpPr>
            <a:spLocks noGrp="1"/>
          </p:cNvSpPr>
          <p:nvPr>
            <p:ph type="title"/>
          </p:nvPr>
        </p:nvSpPr>
        <p:spPr>
          <a:xfrm>
            <a:off x="2325936" y="1852464"/>
            <a:ext cx="10225136" cy="1592412"/>
          </a:xfrm>
        </p:spPr>
        <p:txBody>
          <a:bodyPr>
            <a:normAutofit fontScale="90000"/>
          </a:bodyPr>
          <a:lstStyle/>
          <a:p>
            <a:pPr algn="r"/>
            <a:r>
              <a:rPr lang="ru-RU" dirty="0"/>
              <a:t/>
            </a:r>
            <a:br>
              <a:rPr lang="ru-RU" dirty="0"/>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6000" dirty="0">
                <a:solidFill>
                  <a:schemeClr val="bg1"/>
                </a:solidFill>
              </a:rPr>
              <a:t>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4000" dirty="0"/>
              <a:t>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800" dirty="0">
                <a:solidFill>
                  <a:schemeClr val="bg1"/>
                </a:solidFill>
              </a:rPr>
              <a:t/>
            </a:r>
            <a:br>
              <a:rPr lang="ru-RU" sz="4800" dirty="0">
                <a:solidFill>
                  <a:schemeClr val="bg1"/>
                </a:solidFill>
              </a:rPr>
            </a:br>
            <a:r>
              <a:rPr lang="ru-RU" sz="4800" dirty="0">
                <a:solidFill>
                  <a:schemeClr val="bg1"/>
                </a:solidFill>
              </a:rPr>
              <a:t/>
            </a:r>
            <a:br>
              <a:rPr lang="ru-RU" sz="4800" dirty="0">
                <a:solidFill>
                  <a:schemeClr val="bg1"/>
                </a:solidFill>
              </a:rPr>
            </a:br>
            <a:r>
              <a:rPr lang="uk-UA" sz="6700" dirty="0">
                <a:solidFill>
                  <a:schemeClr val="bg1"/>
                </a:solidFill>
              </a:rPr>
              <a:t/>
            </a:r>
            <a:br>
              <a:rPr lang="uk-UA" sz="67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latin typeface="Roboto Condensed Light" pitchFamily="2" charset="0"/>
                <a:ea typeface="Roboto Condensed Light" pitchFamily="2" charset="0"/>
              </a:rPr>
              <a:t> </a:t>
            </a: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endParaRPr lang="uk-UA" sz="6000" dirty="0">
              <a:latin typeface="Roboto Condensed Light" pitchFamily="2" charset="0"/>
              <a:ea typeface="Roboto Condensed Light" pitchFamily="2" charset="0"/>
            </a:endParaRPr>
          </a:p>
        </p:txBody>
      </p:sp>
      <p:sp>
        <p:nvSpPr>
          <p:cNvPr id="15" name="Текст 11"/>
          <p:cNvSpPr txBox="1">
            <a:spLocks/>
          </p:cNvSpPr>
          <p:nvPr/>
        </p:nvSpPr>
        <p:spPr>
          <a:xfrm>
            <a:off x="2829992" y="1189474"/>
            <a:ext cx="8826890" cy="159909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fontScale="55000" lnSpcReduction="20000"/>
          </a:bodyPr>
          <a:lstStyle/>
          <a:p>
            <a:pPr marL="0" marR="0" lvl="0" indent="0" algn="r" defTabSz="584200" rtl="0" eaLnBrk="1" fontAlgn="auto" latinLnBrk="0" hangingPunct="1">
              <a:lnSpc>
                <a:spcPct val="100000"/>
              </a:lnSpc>
              <a:spcBef>
                <a:spcPts val="0"/>
              </a:spcBef>
              <a:spcAft>
                <a:spcPts val="0"/>
              </a:spcAft>
              <a:buClrTx/>
              <a:buSzTx/>
              <a:buFontTx/>
              <a:buNone/>
              <a:tabLst/>
              <a:defRPr/>
            </a:pPr>
            <a:r>
              <a:rPr lang="uk-UA" sz="6500" b="1" dirty="0" smtClean="0">
                <a:solidFill>
                  <a:schemeClr val="bg1"/>
                </a:solidFill>
                <a:latin typeface="Roboto Condensed Light" pitchFamily="2" charset="0"/>
                <a:ea typeface="Roboto Condensed Light" pitchFamily="2" charset="0"/>
              </a:rPr>
              <a:t>Чи може визначення судом розміру статутного капіталу та часток учасників призводити до втрати учасниками товариства права на частку</a:t>
            </a:r>
            <a:r>
              <a:rPr lang="uk-UA" sz="6000" b="1" dirty="0" smtClean="0">
                <a:solidFill>
                  <a:schemeClr val="bg1"/>
                </a:solidFill>
                <a:latin typeface="Roboto Condensed Light" pitchFamily="2" charset="0"/>
                <a:ea typeface="Roboto Condensed Light" pitchFamily="2" charset="0"/>
              </a:rPr>
              <a:t>?</a:t>
            </a:r>
            <a:endParaRPr lang="uk-UA" sz="6000" b="1" dirty="0">
              <a:solidFill>
                <a:schemeClr val="bg1"/>
              </a:solidFill>
              <a:latin typeface="Roboto Condensed Light" pitchFamily="2" charset="0"/>
              <a:ea typeface="Roboto Condensed Light" pitchFamily="2" charset="0"/>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1274E"/>
        </a:solidFill>
        <a:effectLst/>
      </p:bgPr>
    </p:bg>
    <p:spTree>
      <p:nvGrpSpPr>
        <p:cNvPr id="1" name=""/>
        <p:cNvGrpSpPr/>
        <p:nvPr/>
      </p:nvGrpSpPr>
      <p:grpSpPr>
        <a:xfrm>
          <a:off x="0" y="0"/>
          <a:ext cx="0" cy="0"/>
          <a:chOff x="0" y="0"/>
          <a:chExt cx="0" cy="0"/>
        </a:xfrm>
      </p:grpSpPr>
      <p:pic>
        <p:nvPicPr>
          <p:cNvPr id="137" name="ВС-Візитки-05.png" descr="ВС-Візитки-05.png"/>
          <p:cNvPicPr>
            <a:picLocks noChangeAspect="1"/>
          </p:cNvPicPr>
          <p:nvPr/>
        </p:nvPicPr>
        <p:blipFill>
          <a:blip r:embed="rId2" cstate="print"/>
          <a:stretch>
            <a:fillRect/>
          </a:stretch>
        </p:blipFill>
        <p:spPr>
          <a:xfrm>
            <a:off x="270657" y="605248"/>
            <a:ext cx="3143811" cy="2247087"/>
          </a:xfrm>
          <a:prstGeom prst="rect">
            <a:avLst/>
          </a:prstGeom>
          <a:ln w="12700">
            <a:miter lim="400000"/>
          </a:ln>
        </p:spPr>
      </p:pic>
      <p:sp>
        <p:nvSpPr>
          <p:cNvPr id="139" name="Олена Кібенко,…"/>
          <p:cNvSpPr/>
          <p:nvPr/>
        </p:nvSpPr>
        <p:spPr>
          <a:xfrm>
            <a:off x="724631" y="2500537"/>
            <a:ext cx="11555538" cy="6120680"/>
          </a:xfrm>
          <a:prstGeom prst="rect">
            <a:avLst/>
          </a:prstGeom>
          <a:ln w="25400">
            <a:miter lim="400000"/>
          </a:ln>
          <a:extLst>
            <a:ext uri="{C572A759-6A51-4108-AA02-DFA0A04FC94B}">
              <ma14:wrappingTextBoxFlag xmlns:ma14="http://schemas.microsoft.com/office/mac/drawingml/2011/main" xmlns="" val="1"/>
            </a:ext>
          </a:extLst>
        </p:spPr>
        <p:txBody>
          <a:bodyPr lIns="150831" tIns="150831" rIns="150831" bIns="150831" anchor="ctr">
            <a:normAutofit/>
          </a:bodyPr>
          <a:lstStyle/>
          <a:p>
            <a:pPr algn="l"/>
            <a:r>
              <a:rPr lang="uk-UA" b="1" dirty="0" smtClean="0">
                <a:solidFill>
                  <a:schemeClr val="bg1"/>
                </a:solidFill>
                <a:latin typeface="Roboto Condensed Light" pitchFamily="2" charset="0"/>
                <a:ea typeface="Roboto Condensed Light" pitchFamily="2" charset="0"/>
              </a:rPr>
              <a:t>Ухвалою ВС від 21.02.2023 справа №907/922/21 передана на розгляд  палати для розгляду  справ щодо корпоративних спорів, корпоративних прав та цінних паперів Касаційного господарського суду у складі Верховного Суду у зв`язку з необхідністю відступити від висновку Верховного Суду, який викладено у постанові від 31.08.2022 року у справі №924/700/21 (палата ще не розглянула цю справу)</a:t>
            </a:r>
            <a:endParaRPr lang="uk-UA" b="1" dirty="0">
              <a:solidFill>
                <a:schemeClr val="bg1"/>
              </a:solidFill>
              <a:latin typeface="Roboto Condensed Light" pitchFamily="2" charset="0"/>
              <a:ea typeface="Roboto Condensed Light" pitchFamily="2" charset="0"/>
            </a:endParaRPr>
          </a:p>
        </p:txBody>
      </p:sp>
      <p:sp>
        <p:nvSpPr>
          <p:cNvPr id="11" name="Заголовок 10"/>
          <p:cNvSpPr>
            <a:spLocks noGrp="1"/>
          </p:cNvSpPr>
          <p:nvPr>
            <p:ph type="title"/>
          </p:nvPr>
        </p:nvSpPr>
        <p:spPr>
          <a:xfrm>
            <a:off x="2325936" y="1852464"/>
            <a:ext cx="10225136" cy="1592412"/>
          </a:xfrm>
        </p:spPr>
        <p:txBody>
          <a:bodyPr>
            <a:normAutofit fontScale="90000"/>
          </a:bodyPr>
          <a:lstStyle/>
          <a:p>
            <a:pPr algn="r"/>
            <a:r>
              <a:rPr lang="ru-RU" dirty="0"/>
              <a:t/>
            </a:r>
            <a:br>
              <a:rPr lang="ru-RU" dirty="0"/>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6000" dirty="0">
                <a:solidFill>
                  <a:schemeClr val="bg1"/>
                </a:solidFill>
              </a:rPr>
              <a:t>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4000" dirty="0"/>
              <a:t>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800" dirty="0">
                <a:solidFill>
                  <a:schemeClr val="bg1"/>
                </a:solidFill>
              </a:rPr>
              <a:t/>
            </a:r>
            <a:br>
              <a:rPr lang="ru-RU" sz="4800" dirty="0">
                <a:solidFill>
                  <a:schemeClr val="bg1"/>
                </a:solidFill>
              </a:rPr>
            </a:br>
            <a:r>
              <a:rPr lang="ru-RU" sz="4800" dirty="0">
                <a:solidFill>
                  <a:schemeClr val="bg1"/>
                </a:solidFill>
              </a:rPr>
              <a:t/>
            </a:r>
            <a:br>
              <a:rPr lang="ru-RU" sz="4800" dirty="0">
                <a:solidFill>
                  <a:schemeClr val="bg1"/>
                </a:solidFill>
              </a:rPr>
            </a:br>
            <a:r>
              <a:rPr lang="uk-UA" sz="6700" dirty="0">
                <a:solidFill>
                  <a:schemeClr val="bg1"/>
                </a:solidFill>
              </a:rPr>
              <a:t/>
            </a:r>
            <a:br>
              <a:rPr lang="uk-UA" sz="67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latin typeface="Roboto Condensed Light" pitchFamily="2" charset="0"/>
                <a:ea typeface="Roboto Condensed Light" pitchFamily="2" charset="0"/>
              </a:rPr>
              <a:t> </a:t>
            </a: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endParaRPr lang="uk-UA" sz="6000" dirty="0">
              <a:latin typeface="Roboto Condensed Light" pitchFamily="2" charset="0"/>
              <a:ea typeface="Roboto Condensed Light" pitchFamily="2" charset="0"/>
            </a:endParaRPr>
          </a:p>
        </p:txBody>
      </p:sp>
      <p:sp>
        <p:nvSpPr>
          <p:cNvPr id="15" name="Текст 11"/>
          <p:cNvSpPr txBox="1">
            <a:spLocks/>
          </p:cNvSpPr>
          <p:nvPr/>
        </p:nvSpPr>
        <p:spPr>
          <a:xfrm>
            <a:off x="2829992" y="1189474"/>
            <a:ext cx="8826890" cy="107863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Autofit/>
          </a:bodyPr>
          <a:lstStyle/>
          <a:p>
            <a:pPr marL="0" marR="0" lvl="0" indent="0" algn="r" defTabSz="584200" rtl="0" eaLnBrk="1" fontAlgn="auto" latinLnBrk="0" hangingPunct="1">
              <a:lnSpc>
                <a:spcPct val="100000"/>
              </a:lnSpc>
              <a:spcBef>
                <a:spcPts val="0"/>
              </a:spcBef>
              <a:spcAft>
                <a:spcPts val="0"/>
              </a:spcAft>
              <a:buClrTx/>
              <a:buSzTx/>
              <a:buFontTx/>
              <a:buNone/>
              <a:tabLst/>
              <a:defRPr/>
            </a:pPr>
            <a:endParaRPr lang="uk-UA" sz="4400" b="1"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400158854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1274E"/>
        </a:solidFill>
        <a:effectLst/>
      </p:bgPr>
    </p:bg>
    <p:spTree>
      <p:nvGrpSpPr>
        <p:cNvPr id="1" name=""/>
        <p:cNvGrpSpPr/>
        <p:nvPr/>
      </p:nvGrpSpPr>
      <p:grpSpPr>
        <a:xfrm>
          <a:off x="0" y="0"/>
          <a:ext cx="0" cy="0"/>
          <a:chOff x="0" y="0"/>
          <a:chExt cx="0" cy="0"/>
        </a:xfrm>
      </p:grpSpPr>
      <p:pic>
        <p:nvPicPr>
          <p:cNvPr id="137" name="ВС-Візитки-05.png" descr="ВС-Візитки-05.png"/>
          <p:cNvPicPr>
            <a:picLocks noChangeAspect="1"/>
          </p:cNvPicPr>
          <p:nvPr/>
        </p:nvPicPr>
        <p:blipFill>
          <a:blip r:embed="rId2" cstate="print"/>
          <a:stretch>
            <a:fillRect/>
          </a:stretch>
        </p:blipFill>
        <p:spPr>
          <a:xfrm>
            <a:off x="270657" y="605248"/>
            <a:ext cx="3143811" cy="2247087"/>
          </a:xfrm>
          <a:prstGeom prst="rect">
            <a:avLst/>
          </a:prstGeom>
          <a:ln w="12700">
            <a:miter lim="400000"/>
          </a:ln>
        </p:spPr>
      </p:pic>
      <p:sp>
        <p:nvSpPr>
          <p:cNvPr id="139" name="Олена Кібенко,…"/>
          <p:cNvSpPr/>
          <p:nvPr/>
        </p:nvSpPr>
        <p:spPr>
          <a:xfrm>
            <a:off x="724631" y="2572544"/>
            <a:ext cx="11555538" cy="6696743"/>
          </a:xfrm>
          <a:prstGeom prst="rect">
            <a:avLst/>
          </a:prstGeom>
          <a:ln w="25400">
            <a:miter lim="400000"/>
          </a:ln>
          <a:extLst>
            <a:ext uri="{C572A759-6A51-4108-AA02-DFA0A04FC94B}">
              <ma14:wrappingTextBoxFlag xmlns:ma14="http://schemas.microsoft.com/office/mac/drawingml/2011/main" xmlns="" val="1"/>
            </a:ext>
          </a:extLst>
        </p:spPr>
        <p:txBody>
          <a:bodyPr lIns="150831" tIns="150831" rIns="150831" bIns="150831" anchor="ctr">
            <a:normAutofit/>
          </a:bodyPr>
          <a:lstStyle/>
          <a:p>
            <a:pPr marL="571500" indent="-571500" algn="l">
              <a:spcBef>
                <a:spcPts val="1500"/>
              </a:spcBef>
              <a:buFontTx/>
              <a:buChar char="-"/>
            </a:pPr>
            <a:endParaRPr lang="uk-UA" sz="4000" dirty="0" smtClean="0">
              <a:solidFill>
                <a:schemeClr val="bg1"/>
              </a:solidFill>
              <a:latin typeface="Roboto Condensed Light" pitchFamily="2" charset="0"/>
              <a:ea typeface="Roboto Condensed Light" pitchFamily="2" charset="0"/>
            </a:endParaRPr>
          </a:p>
          <a:p>
            <a:pPr marL="571500" indent="-571500" algn="l">
              <a:spcBef>
                <a:spcPts val="1500"/>
              </a:spcBef>
              <a:buFontTx/>
              <a:buChar char="-"/>
            </a:pPr>
            <a:r>
              <a:rPr lang="uk-UA" dirty="0" smtClean="0">
                <a:solidFill>
                  <a:schemeClr val="bg1"/>
                </a:solidFill>
                <a:latin typeface="Roboto Condensed Light" pitchFamily="2" charset="0"/>
                <a:ea typeface="Roboto Condensed Light" pitchFamily="2" charset="0"/>
              </a:rPr>
              <a:t>чи може суд іншим чином визначити розмір статутного капіталу та часток, аніж просив позивач (вихід за межі позовних вимог); </a:t>
            </a:r>
          </a:p>
          <a:p>
            <a:pPr marL="571500" indent="-571500" algn="l">
              <a:spcBef>
                <a:spcPts val="1500"/>
              </a:spcBef>
              <a:buFontTx/>
              <a:buChar char="-"/>
            </a:pPr>
            <a:r>
              <a:rPr lang="uk-UA" dirty="0" smtClean="0">
                <a:solidFill>
                  <a:schemeClr val="bg1"/>
                </a:solidFill>
                <a:latin typeface="Roboto Condensed Light" pitchFamily="2" charset="0"/>
                <a:ea typeface="Roboto Condensed Light" pitchFamily="2" charset="0"/>
              </a:rPr>
              <a:t>статус інших учасників товариства (позивачі чи відповідачі);</a:t>
            </a:r>
          </a:p>
          <a:p>
            <a:pPr marL="571500" indent="-571500" algn="l">
              <a:spcBef>
                <a:spcPts val="1500"/>
              </a:spcBef>
              <a:buFontTx/>
              <a:buChar char="-"/>
            </a:pPr>
            <a:r>
              <a:rPr lang="uk-UA" dirty="0">
                <a:solidFill>
                  <a:schemeClr val="bg1"/>
                </a:solidFill>
                <a:latin typeface="Roboto Condensed Light" pitchFamily="2" charset="0"/>
                <a:ea typeface="Roboto Condensed Light" pitchFamily="2" charset="0"/>
              </a:rPr>
              <a:t>ч</a:t>
            </a:r>
            <a:r>
              <a:rPr lang="uk-UA" dirty="0" smtClean="0">
                <a:solidFill>
                  <a:schemeClr val="bg1"/>
                </a:solidFill>
                <a:latin typeface="Roboto Condensed Light" pitchFamily="2" charset="0"/>
                <a:ea typeface="Roboto Condensed Light" pitchFamily="2" charset="0"/>
              </a:rPr>
              <a:t>и завжди можна відновити стан, який існував на момент виключення учасника чи втрати ним права на частку?</a:t>
            </a:r>
            <a:endParaRPr lang="uk-UA" sz="4000" dirty="0" smtClean="0">
              <a:solidFill>
                <a:schemeClr val="bg1"/>
              </a:solidFill>
              <a:latin typeface="Roboto Condensed Light" pitchFamily="2" charset="0"/>
              <a:ea typeface="Roboto Condensed Light" pitchFamily="2" charset="0"/>
            </a:endParaRPr>
          </a:p>
          <a:p>
            <a:pPr algn="l"/>
            <a:endParaRPr lang="uk-UA" sz="4000" dirty="0">
              <a:solidFill>
                <a:schemeClr val="bg1"/>
              </a:solidFill>
              <a:latin typeface="Roboto Condensed Light" pitchFamily="2" charset="0"/>
              <a:ea typeface="Roboto Condensed Light" pitchFamily="2" charset="0"/>
            </a:endParaRPr>
          </a:p>
        </p:txBody>
      </p:sp>
      <p:sp>
        <p:nvSpPr>
          <p:cNvPr id="11" name="Заголовок 10"/>
          <p:cNvSpPr>
            <a:spLocks noGrp="1"/>
          </p:cNvSpPr>
          <p:nvPr>
            <p:ph type="title"/>
          </p:nvPr>
        </p:nvSpPr>
        <p:spPr>
          <a:xfrm>
            <a:off x="2325936" y="1852464"/>
            <a:ext cx="10225136" cy="1592412"/>
          </a:xfrm>
        </p:spPr>
        <p:txBody>
          <a:bodyPr>
            <a:normAutofit fontScale="90000"/>
          </a:bodyPr>
          <a:lstStyle/>
          <a:p>
            <a:pPr algn="r"/>
            <a:r>
              <a:rPr lang="ru-RU" dirty="0"/>
              <a:t/>
            </a:r>
            <a:br>
              <a:rPr lang="ru-RU" dirty="0"/>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6000" dirty="0">
                <a:solidFill>
                  <a:schemeClr val="bg1"/>
                </a:solidFill>
              </a:rPr>
              <a:t>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4000" dirty="0"/>
              <a:t>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800" dirty="0">
                <a:solidFill>
                  <a:schemeClr val="bg1"/>
                </a:solidFill>
              </a:rPr>
              <a:t/>
            </a:r>
            <a:br>
              <a:rPr lang="ru-RU" sz="4800" dirty="0">
                <a:solidFill>
                  <a:schemeClr val="bg1"/>
                </a:solidFill>
              </a:rPr>
            </a:br>
            <a:r>
              <a:rPr lang="ru-RU" sz="4800" dirty="0">
                <a:solidFill>
                  <a:schemeClr val="bg1"/>
                </a:solidFill>
              </a:rPr>
              <a:t/>
            </a:r>
            <a:br>
              <a:rPr lang="ru-RU" sz="4800" dirty="0">
                <a:solidFill>
                  <a:schemeClr val="bg1"/>
                </a:solidFill>
              </a:rPr>
            </a:br>
            <a:r>
              <a:rPr lang="uk-UA" sz="6700" dirty="0">
                <a:solidFill>
                  <a:schemeClr val="bg1"/>
                </a:solidFill>
              </a:rPr>
              <a:t/>
            </a:r>
            <a:br>
              <a:rPr lang="uk-UA" sz="67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latin typeface="Roboto Condensed Light" pitchFamily="2" charset="0"/>
                <a:ea typeface="Roboto Condensed Light" pitchFamily="2" charset="0"/>
              </a:rPr>
              <a:t> </a:t>
            </a: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endParaRPr lang="uk-UA" sz="6000" dirty="0">
              <a:latin typeface="Roboto Condensed Light" pitchFamily="2" charset="0"/>
              <a:ea typeface="Roboto Condensed Light" pitchFamily="2" charset="0"/>
            </a:endParaRPr>
          </a:p>
        </p:txBody>
      </p:sp>
      <p:sp>
        <p:nvSpPr>
          <p:cNvPr id="15" name="Текст 11"/>
          <p:cNvSpPr txBox="1">
            <a:spLocks/>
          </p:cNvSpPr>
          <p:nvPr/>
        </p:nvSpPr>
        <p:spPr>
          <a:xfrm>
            <a:off x="2829992" y="1189474"/>
            <a:ext cx="8826890" cy="107863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Autofit/>
          </a:bodyPr>
          <a:lstStyle/>
          <a:p>
            <a:pPr marL="0" marR="0" lvl="0" indent="0" algn="r" defTabSz="584200" rtl="0" eaLnBrk="1" fontAlgn="auto" latinLnBrk="0" hangingPunct="1">
              <a:lnSpc>
                <a:spcPct val="100000"/>
              </a:lnSpc>
              <a:spcBef>
                <a:spcPts val="0"/>
              </a:spcBef>
              <a:spcAft>
                <a:spcPts val="0"/>
              </a:spcAft>
              <a:buClrTx/>
              <a:buSzTx/>
              <a:buFontTx/>
              <a:buNone/>
              <a:tabLst/>
              <a:defRPr/>
            </a:pPr>
            <a:r>
              <a:rPr lang="uk-UA" sz="4400" b="1" dirty="0" smtClean="0">
                <a:solidFill>
                  <a:schemeClr val="bg1"/>
                </a:solidFill>
                <a:latin typeface="Roboto Condensed Light" pitchFamily="2" charset="0"/>
                <a:ea typeface="Roboto Condensed Light" pitchFamily="2" charset="0"/>
              </a:rPr>
              <a:t>Проблемні питання при такому способі захисту </a:t>
            </a:r>
            <a:endParaRPr lang="uk-UA" sz="4400" b="1"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415551428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1274E"/>
        </a:solidFill>
        <a:effectLst/>
      </p:bgPr>
    </p:bg>
    <p:spTree>
      <p:nvGrpSpPr>
        <p:cNvPr id="1" name=""/>
        <p:cNvGrpSpPr/>
        <p:nvPr/>
      </p:nvGrpSpPr>
      <p:grpSpPr>
        <a:xfrm>
          <a:off x="0" y="0"/>
          <a:ext cx="0" cy="0"/>
          <a:chOff x="0" y="0"/>
          <a:chExt cx="0" cy="0"/>
        </a:xfrm>
      </p:grpSpPr>
      <p:pic>
        <p:nvPicPr>
          <p:cNvPr id="137" name="ВС-Візитки-05.png" descr="ВС-Візитки-05.png"/>
          <p:cNvPicPr>
            <a:picLocks noChangeAspect="1"/>
          </p:cNvPicPr>
          <p:nvPr/>
        </p:nvPicPr>
        <p:blipFill>
          <a:blip r:embed="rId2" cstate="print"/>
          <a:stretch>
            <a:fillRect/>
          </a:stretch>
        </p:blipFill>
        <p:spPr>
          <a:xfrm>
            <a:off x="270657" y="605248"/>
            <a:ext cx="3143811" cy="2247087"/>
          </a:xfrm>
          <a:prstGeom prst="rect">
            <a:avLst/>
          </a:prstGeom>
          <a:ln w="12700">
            <a:miter lim="400000"/>
          </a:ln>
        </p:spPr>
      </p:pic>
      <p:sp>
        <p:nvSpPr>
          <p:cNvPr id="139" name="Олена Кібенко,…"/>
          <p:cNvSpPr/>
          <p:nvPr/>
        </p:nvSpPr>
        <p:spPr>
          <a:xfrm>
            <a:off x="724631" y="3148608"/>
            <a:ext cx="11555538" cy="6120679"/>
          </a:xfrm>
          <a:prstGeom prst="rect">
            <a:avLst/>
          </a:prstGeom>
          <a:ln w="25400">
            <a:miter lim="400000"/>
          </a:ln>
          <a:extLst>
            <a:ext uri="{C572A759-6A51-4108-AA02-DFA0A04FC94B}">
              <ma14:wrappingTextBoxFlag xmlns:ma14="http://schemas.microsoft.com/office/mac/drawingml/2011/main" xmlns="" val="1"/>
            </a:ext>
          </a:extLst>
        </p:spPr>
        <p:txBody>
          <a:bodyPr lIns="150831" tIns="150831" rIns="150831" bIns="150831" anchor="ctr">
            <a:normAutofit fontScale="92500" lnSpcReduction="20000"/>
          </a:bodyPr>
          <a:lstStyle/>
          <a:p>
            <a:pPr algn="l">
              <a:spcBef>
                <a:spcPts val="1500"/>
              </a:spcBef>
            </a:pPr>
            <a:endParaRPr lang="ru-RU" dirty="0">
              <a:solidFill>
                <a:schemeClr val="bg1"/>
              </a:solidFill>
              <a:latin typeface="Roboto Condensed Light" pitchFamily="2" charset="0"/>
              <a:ea typeface="Roboto Condensed Light" pitchFamily="2" charset="0"/>
            </a:endParaRPr>
          </a:p>
          <a:p>
            <a:pPr marL="742950" indent="-742950" algn="l">
              <a:spcBef>
                <a:spcPts val="1500"/>
              </a:spcBef>
              <a:buAutoNum type="arabicPeriod" startAt="43"/>
            </a:pPr>
            <a:r>
              <a:rPr lang="uk-UA" dirty="0" smtClean="0">
                <a:solidFill>
                  <a:schemeClr val="bg1"/>
                </a:solidFill>
                <a:latin typeface="Roboto Condensed Light" pitchFamily="2" charset="0"/>
                <a:ea typeface="Roboto Condensed Light" pitchFamily="2" charset="0"/>
              </a:rPr>
              <a:t>Верховний Суд доходить висновку, що якщо законодавством передбачено переважне право інших осіб на купівлю певного майна, то власник майна, який вчинив правочин дарування, має довести розумні мотиви такого правочину. За відсутності таких мотивів (зокрема, у випадку дарування майна, яке має значну вартість, сторонній особі) правочин може бути визнаний судом удаваним.</a:t>
            </a:r>
          </a:p>
          <a:p>
            <a:pPr marL="742950" indent="-742950" algn="l">
              <a:spcBef>
                <a:spcPts val="1500"/>
              </a:spcBef>
              <a:buAutoNum type="arabicPeriod" startAt="43"/>
            </a:pPr>
            <a:endParaRPr lang="ru-RU" dirty="0" smtClean="0">
              <a:solidFill>
                <a:schemeClr val="bg1"/>
              </a:solidFill>
              <a:latin typeface="Roboto Condensed Light" pitchFamily="2" charset="0"/>
              <a:ea typeface="Roboto Condensed Light" pitchFamily="2" charset="0"/>
            </a:endParaRPr>
          </a:p>
          <a:p>
            <a:pPr algn="l">
              <a:spcBef>
                <a:spcPts val="1500"/>
              </a:spcBef>
            </a:pPr>
            <a:r>
              <a:rPr lang="uk-UA" dirty="0" smtClean="0">
                <a:solidFill>
                  <a:schemeClr val="bg1"/>
                </a:solidFill>
                <a:latin typeface="Roboto Condensed Light" pitchFamily="2" charset="0"/>
                <a:ea typeface="Roboto Condensed Light" pitchFamily="2" charset="0"/>
              </a:rPr>
              <a:t>Постанова ВС від 13.10.21 у справі </a:t>
            </a:r>
            <a:r>
              <a:rPr lang="uk-UA" dirty="0">
                <a:solidFill>
                  <a:schemeClr val="bg1"/>
                </a:solidFill>
                <a:latin typeface="Roboto Condensed Light" pitchFamily="2" charset="0"/>
                <a:ea typeface="Roboto Condensed Light" pitchFamily="2" charset="0"/>
              </a:rPr>
              <a:t>№  </a:t>
            </a:r>
            <a:r>
              <a:rPr lang="uk-UA" dirty="0" smtClean="0">
                <a:solidFill>
                  <a:schemeClr val="bg1"/>
                </a:solidFill>
                <a:latin typeface="Roboto Condensed Light" pitchFamily="2" charset="0"/>
                <a:ea typeface="Roboto Condensed Light" pitchFamily="2" charset="0"/>
              </a:rPr>
              <a:t>912/3747/20.</a:t>
            </a:r>
          </a:p>
          <a:p>
            <a:pPr algn="l">
              <a:spcBef>
                <a:spcPts val="1500"/>
              </a:spcBef>
            </a:pPr>
            <a:r>
              <a:rPr lang="ru-RU" dirty="0" err="1" smtClean="0">
                <a:solidFill>
                  <a:schemeClr val="bg1"/>
                </a:solidFill>
                <a:latin typeface="Roboto Condensed Light" pitchFamily="2" charset="0"/>
                <a:ea typeface="Roboto Condensed Light" pitchFamily="2" charset="0"/>
              </a:rPr>
              <a:t>Аналогічна</a:t>
            </a:r>
            <a:r>
              <a:rPr lang="ru-RU" dirty="0" smtClean="0">
                <a:solidFill>
                  <a:schemeClr val="bg1"/>
                </a:solidFill>
                <a:latin typeface="Roboto Condensed Light" pitchFamily="2" charset="0"/>
                <a:ea typeface="Roboto Condensed Light" pitchFamily="2" charset="0"/>
              </a:rPr>
              <a:t> </a:t>
            </a:r>
            <a:r>
              <a:rPr lang="ru-RU" dirty="0" err="1">
                <a:solidFill>
                  <a:schemeClr val="bg1"/>
                </a:solidFill>
                <a:latin typeface="Roboto Condensed Light" pitchFamily="2" charset="0"/>
                <a:ea typeface="Roboto Condensed Light" pitchFamily="2" charset="0"/>
              </a:rPr>
              <a:t>позиція</a:t>
            </a:r>
            <a:r>
              <a:rPr lang="ru-RU" dirty="0">
                <a:solidFill>
                  <a:schemeClr val="bg1"/>
                </a:solidFill>
                <a:latin typeface="Roboto Condensed Light" pitchFamily="2" charset="0"/>
                <a:ea typeface="Roboto Condensed Light" pitchFamily="2" charset="0"/>
              </a:rPr>
              <a:t> </a:t>
            </a:r>
            <a:r>
              <a:rPr lang="ru-RU" dirty="0" err="1">
                <a:solidFill>
                  <a:schemeClr val="bg1"/>
                </a:solidFill>
                <a:latin typeface="Roboto Condensed Light" pitchFamily="2" charset="0"/>
                <a:ea typeface="Roboto Condensed Light" pitchFamily="2" charset="0"/>
              </a:rPr>
              <a:t>висловлена</a:t>
            </a:r>
            <a:r>
              <a:rPr lang="ru-RU" dirty="0">
                <a:solidFill>
                  <a:schemeClr val="bg1"/>
                </a:solidFill>
                <a:latin typeface="Roboto Condensed Light" pitchFamily="2" charset="0"/>
                <a:ea typeface="Roboto Condensed Light" pitchFamily="2" charset="0"/>
              </a:rPr>
              <a:t> у </a:t>
            </a:r>
            <a:r>
              <a:rPr lang="ru-RU" dirty="0" err="1">
                <a:solidFill>
                  <a:schemeClr val="bg1"/>
                </a:solidFill>
                <a:latin typeface="Roboto Condensed Light" pitchFamily="2" charset="0"/>
                <a:ea typeface="Roboto Condensed Light" pitchFamily="2" charset="0"/>
              </a:rPr>
              <a:t>постанові</a:t>
            </a:r>
            <a:r>
              <a:rPr lang="ru-RU" dirty="0">
                <a:solidFill>
                  <a:schemeClr val="bg1"/>
                </a:solidFill>
                <a:latin typeface="Roboto Condensed Light" pitchFamily="2" charset="0"/>
                <a:ea typeface="Roboto Condensed Light" pitchFamily="2" charset="0"/>
              </a:rPr>
              <a:t> Верховного Суду </a:t>
            </a:r>
            <a:r>
              <a:rPr lang="ru-RU" dirty="0" err="1">
                <a:solidFill>
                  <a:schemeClr val="bg1"/>
                </a:solidFill>
                <a:latin typeface="Roboto Condensed Light" pitchFamily="2" charset="0"/>
                <a:ea typeface="Roboto Condensed Light" pitchFamily="2" charset="0"/>
              </a:rPr>
              <a:t>України</a:t>
            </a:r>
            <a:r>
              <a:rPr lang="ru-RU" dirty="0">
                <a:solidFill>
                  <a:schemeClr val="bg1"/>
                </a:solidFill>
                <a:latin typeface="Roboto Condensed Light" pitchFamily="2" charset="0"/>
                <a:ea typeface="Roboto Condensed Light" pitchFamily="2" charset="0"/>
              </a:rPr>
              <a:t> </a:t>
            </a:r>
            <a:r>
              <a:rPr lang="ru-RU" dirty="0" err="1">
                <a:solidFill>
                  <a:schemeClr val="bg1"/>
                </a:solidFill>
                <a:latin typeface="Roboto Condensed Light" pitchFamily="2" charset="0"/>
                <a:ea typeface="Roboto Condensed Light" pitchFamily="2" charset="0"/>
              </a:rPr>
              <a:t>від</a:t>
            </a:r>
            <a:r>
              <a:rPr lang="ru-RU" dirty="0">
                <a:solidFill>
                  <a:schemeClr val="bg1"/>
                </a:solidFill>
                <a:latin typeface="Roboto Condensed Light" pitchFamily="2" charset="0"/>
                <a:ea typeface="Roboto Condensed Light" pitchFamily="2" charset="0"/>
              </a:rPr>
              <a:t> 07.09.2016 у </a:t>
            </a:r>
            <a:r>
              <a:rPr lang="ru-RU" dirty="0" err="1">
                <a:solidFill>
                  <a:schemeClr val="bg1"/>
                </a:solidFill>
                <a:latin typeface="Roboto Condensed Light" pitchFamily="2" charset="0"/>
                <a:ea typeface="Roboto Condensed Light" pitchFamily="2" charset="0"/>
              </a:rPr>
              <a:t>справі</a:t>
            </a:r>
            <a:r>
              <a:rPr lang="ru-RU" dirty="0">
                <a:solidFill>
                  <a:schemeClr val="bg1"/>
                </a:solidFill>
                <a:latin typeface="Roboto Condensed Light" pitchFamily="2" charset="0"/>
                <a:ea typeface="Roboto Condensed Light" pitchFamily="2" charset="0"/>
              </a:rPr>
              <a:t> №</a:t>
            </a:r>
            <a:r>
              <a:rPr lang="ru-RU" dirty="0" smtClean="0">
                <a:solidFill>
                  <a:schemeClr val="bg1"/>
                </a:solidFill>
                <a:latin typeface="Roboto Condensed Light" pitchFamily="2" charset="0"/>
                <a:ea typeface="Roboto Condensed Light" pitchFamily="2" charset="0"/>
              </a:rPr>
              <a:t>6-1026цс16. </a:t>
            </a:r>
            <a:endParaRPr lang="uk-UA" sz="4000" dirty="0">
              <a:solidFill>
                <a:schemeClr val="bg1"/>
              </a:solidFill>
              <a:latin typeface="Roboto Condensed Light" pitchFamily="2" charset="0"/>
              <a:ea typeface="Roboto Condensed Light" pitchFamily="2" charset="0"/>
            </a:endParaRPr>
          </a:p>
        </p:txBody>
      </p:sp>
      <p:sp>
        <p:nvSpPr>
          <p:cNvPr id="11" name="Заголовок 10"/>
          <p:cNvSpPr>
            <a:spLocks noGrp="1"/>
          </p:cNvSpPr>
          <p:nvPr>
            <p:ph type="title"/>
          </p:nvPr>
        </p:nvSpPr>
        <p:spPr>
          <a:xfrm>
            <a:off x="2325936" y="1852464"/>
            <a:ext cx="10225136" cy="1592412"/>
          </a:xfrm>
        </p:spPr>
        <p:txBody>
          <a:bodyPr>
            <a:normAutofit fontScale="90000"/>
          </a:bodyPr>
          <a:lstStyle/>
          <a:p>
            <a:pPr algn="r"/>
            <a:r>
              <a:rPr lang="ru-RU" dirty="0"/>
              <a:t/>
            </a:r>
            <a:br>
              <a:rPr lang="ru-RU" dirty="0"/>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6000" dirty="0">
                <a:solidFill>
                  <a:schemeClr val="bg1"/>
                </a:solidFill>
              </a:rPr>
              <a:t>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4000" dirty="0"/>
              <a:t>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800" dirty="0">
                <a:solidFill>
                  <a:schemeClr val="bg1"/>
                </a:solidFill>
              </a:rPr>
              <a:t/>
            </a:r>
            <a:br>
              <a:rPr lang="ru-RU" sz="4800" dirty="0">
                <a:solidFill>
                  <a:schemeClr val="bg1"/>
                </a:solidFill>
              </a:rPr>
            </a:br>
            <a:r>
              <a:rPr lang="ru-RU" sz="4800" dirty="0">
                <a:solidFill>
                  <a:schemeClr val="bg1"/>
                </a:solidFill>
              </a:rPr>
              <a:t/>
            </a:r>
            <a:br>
              <a:rPr lang="ru-RU" sz="4800" dirty="0">
                <a:solidFill>
                  <a:schemeClr val="bg1"/>
                </a:solidFill>
              </a:rPr>
            </a:br>
            <a:r>
              <a:rPr lang="uk-UA" sz="6700" dirty="0">
                <a:solidFill>
                  <a:schemeClr val="bg1"/>
                </a:solidFill>
              </a:rPr>
              <a:t/>
            </a:r>
            <a:br>
              <a:rPr lang="uk-UA" sz="67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latin typeface="Roboto Condensed Light" pitchFamily="2" charset="0"/>
                <a:ea typeface="Roboto Condensed Light" pitchFamily="2" charset="0"/>
              </a:rPr>
              <a:t> </a:t>
            </a: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endParaRPr lang="uk-UA" sz="6000" dirty="0">
              <a:latin typeface="Roboto Condensed Light" pitchFamily="2" charset="0"/>
              <a:ea typeface="Roboto Condensed Light" pitchFamily="2" charset="0"/>
            </a:endParaRPr>
          </a:p>
        </p:txBody>
      </p:sp>
      <p:sp>
        <p:nvSpPr>
          <p:cNvPr id="15" name="Текст 11"/>
          <p:cNvSpPr txBox="1">
            <a:spLocks/>
          </p:cNvSpPr>
          <p:nvPr/>
        </p:nvSpPr>
        <p:spPr>
          <a:xfrm>
            <a:off x="2829992" y="1189474"/>
            <a:ext cx="8826890" cy="107863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Autofit/>
          </a:bodyPr>
          <a:lstStyle/>
          <a:p>
            <a:pPr marL="0" marR="0" lvl="0" indent="0" algn="r" defTabSz="584200" rtl="0" eaLnBrk="1" fontAlgn="auto" latinLnBrk="0" hangingPunct="1">
              <a:lnSpc>
                <a:spcPct val="100000"/>
              </a:lnSpc>
              <a:spcBef>
                <a:spcPts val="0"/>
              </a:spcBef>
              <a:spcAft>
                <a:spcPts val="0"/>
              </a:spcAft>
              <a:buClrTx/>
              <a:buSzTx/>
              <a:buFontTx/>
              <a:buNone/>
              <a:tabLst/>
              <a:defRPr/>
            </a:pPr>
            <a:r>
              <a:rPr lang="uk-UA" sz="4400" b="1" dirty="0" smtClean="0">
                <a:solidFill>
                  <a:schemeClr val="bg1"/>
                </a:solidFill>
                <a:latin typeface="Roboto Condensed Light" pitchFamily="2" charset="0"/>
                <a:ea typeface="Roboto Condensed Light" pitchFamily="2" charset="0"/>
              </a:rPr>
              <a:t>Як довести удаваність договору дарування акцій? </a:t>
            </a:r>
            <a:endParaRPr lang="uk-UA" sz="4400" b="1"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241414540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1274E"/>
        </a:solidFill>
        <a:effectLst/>
      </p:bgPr>
    </p:bg>
    <p:spTree>
      <p:nvGrpSpPr>
        <p:cNvPr id="1" name=""/>
        <p:cNvGrpSpPr/>
        <p:nvPr/>
      </p:nvGrpSpPr>
      <p:grpSpPr>
        <a:xfrm>
          <a:off x="0" y="0"/>
          <a:ext cx="0" cy="0"/>
          <a:chOff x="0" y="0"/>
          <a:chExt cx="0" cy="0"/>
        </a:xfrm>
      </p:grpSpPr>
      <p:pic>
        <p:nvPicPr>
          <p:cNvPr id="137" name="ВС-Візитки-05.png" descr="ВС-Візитки-05.png"/>
          <p:cNvPicPr>
            <a:picLocks noChangeAspect="1"/>
          </p:cNvPicPr>
          <p:nvPr/>
        </p:nvPicPr>
        <p:blipFill>
          <a:blip r:embed="rId2" cstate="print"/>
          <a:stretch>
            <a:fillRect/>
          </a:stretch>
        </p:blipFill>
        <p:spPr>
          <a:xfrm>
            <a:off x="270657" y="605248"/>
            <a:ext cx="3143811" cy="2247087"/>
          </a:xfrm>
          <a:prstGeom prst="rect">
            <a:avLst/>
          </a:prstGeom>
          <a:ln w="12700">
            <a:miter lim="400000"/>
          </a:ln>
        </p:spPr>
      </p:pic>
      <p:sp>
        <p:nvSpPr>
          <p:cNvPr id="139" name="Олена Кібенко,…"/>
          <p:cNvSpPr/>
          <p:nvPr/>
        </p:nvSpPr>
        <p:spPr>
          <a:xfrm>
            <a:off x="724631" y="3148608"/>
            <a:ext cx="11555538" cy="6120679"/>
          </a:xfrm>
          <a:prstGeom prst="rect">
            <a:avLst/>
          </a:prstGeom>
          <a:ln w="25400">
            <a:miter lim="400000"/>
          </a:ln>
          <a:extLst>
            <a:ext uri="{C572A759-6A51-4108-AA02-DFA0A04FC94B}">
              <ma14:wrappingTextBoxFlag xmlns:ma14="http://schemas.microsoft.com/office/mac/drawingml/2011/main" xmlns="" val="1"/>
            </a:ext>
          </a:extLst>
        </p:spPr>
        <p:txBody>
          <a:bodyPr lIns="150831" tIns="150831" rIns="150831" bIns="150831" anchor="ctr">
            <a:normAutofit/>
          </a:bodyPr>
          <a:lstStyle/>
          <a:p>
            <a:pPr algn="l">
              <a:spcBef>
                <a:spcPts val="1500"/>
              </a:spcBef>
            </a:pPr>
            <a:r>
              <a:rPr lang="uk-UA" dirty="0" smtClean="0">
                <a:solidFill>
                  <a:schemeClr val="bg1"/>
                </a:solidFill>
                <a:latin typeface="Roboto Condensed Light" pitchFamily="2" charset="0"/>
                <a:ea typeface="Roboto Condensed Light" pitchFamily="2" charset="0"/>
              </a:rPr>
              <a:t>34. Так, сторони удаваного договору дарування вочевидь будуть приховувати від інших осіб свою домовленість про відчуження майна за плату, факт отримання такої оплати тощо.</a:t>
            </a:r>
          </a:p>
          <a:p>
            <a:pPr algn="l">
              <a:spcBef>
                <a:spcPts val="1500"/>
              </a:spcBef>
            </a:pPr>
            <a:endParaRPr lang="ru-RU" dirty="0" smtClean="0">
              <a:solidFill>
                <a:schemeClr val="bg1"/>
              </a:solidFill>
              <a:latin typeface="Roboto Condensed Light" pitchFamily="2" charset="0"/>
              <a:ea typeface="Roboto Condensed Light" pitchFamily="2" charset="0"/>
            </a:endParaRPr>
          </a:p>
          <a:p>
            <a:pPr algn="l">
              <a:spcBef>
                <a:spcPts val="1500"/>
              </a:spcBef>
            </a:pPr>
            <a:r>
              <a:rPr lang="uk-UA" dirty="0" smtClean="0">
                <a:solidFill>
                  <a:schemeClr val="bg1"/>
                </a:solidFill>
                <a:latin typeface="Roboto Condensed Light" pitchFamily="2" charset="0"/>
                <a:ea typeface="Roboto Condensed Light" pitchFamily="2" charset="0"/>
              </a:rPr>
              <a:t>Постанова ВС від 13.10.21 у справі </a:t>
            </a:r>
            <a:r>
              <a:rPr lang="uk-UA" dirty="0">
                <a:solidFill>
                  <a:schemeClr val="bg1"/>
                </a:solidFill>
                <a:latin typeface="Roboto Condensed Light" pitchFamily="2" charset="0"/>
                <a:ea typeface="Roboto Condensed Light" pitchFamily="2" charset="0"/>
              </a:rPr>
              <a:t>№</a:t>
            </a:r>
            <a:r>
              <a:rPr lang="uk-UA" dirty="0" smtClean="0">
                <a:solidFill>
                  <a:schemeClr val="bg1"/>
                </a:solidFill>
                <a:latin typeface="Roboto Condensed Light" pitchFamily="2" charset="0"/>
                <a:ea typeface="Roboto Condensed Light" pitchFamily="2" charset="0"/>
              </a:rPr>
              <a:t>912/3747/20 (див. </a:t>
            </a:r>
            <a:r>
              <a:rPr lang="uk-UA" dirty="0">
                <a:solidFill>
                  <a:schemeClr val="bg1"/>
                </a:solidFill>
                <a:latin typeface="Roboto Condensed Light" pitchFamily="2" charset="0"/>
                <a:ea typeface="Roboto Condensed Light" pitchFamily="2" charset="0"/>
              </a:rPr>
              <a:t>також </a:t>
            </a:r>
            <a:r>
              <a:rPr lang="uk-UA" dirty="0" smtClean="0">
                <a:solidFill>
                  <a:schemeClr val="bg1"/>
                </a:solidFill>
                <a:latin typeface="Roboto Condensed Light" pitchFamily="2" charset="0"/>
                <a:ea typeface="Roboto Condensed Light" pitchFamily="2" charset="0"/>
              </a:rPr>
              <a:t>постанову від 03.11.2022 у цій же справі). </a:t>
            </a:r>
          </a:p>
        </p:txBody>
      </p:sp>
      <p:sp>
        <p:nvSpPr>
          <p:cNvPr id="11" name="Заголовок 10"/>
          <p:cNvSpPr>
            <a:spLocks noGrp="1"/>
          </p:cNvSpPr>
          <p:nvPr>
            <p:ph type="title"/>
          </p:nvPr>
        </p:nvSpPr>
        <p:spPr>
          <a:xfrm>
            <a:off x="2325936" y="1852464"/>
            <a:ext cx="10225136" cy="1592412"/>
          </a:xfrm>
        </p:spPr>
        <p:txBody>
          <a:bodyPr>
            <a:normAutofit fontScale="90000"/>
          </a:bodyPr>
          <a:lstStyle/>
          <a:p>
            <a:pPr algn="r"/>
            <a:r>
              <a:rPr lang="ru-RU" dirty="0"/>
              <a:t/>
            </a:r>
            <a:br>
              <a:rPr lang="ru-RU" dirty="0"/>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6000" dirty="0">
                <a:solidFill>
                  <a:schemeClr val="bg1"/>
                </a:solidFill>
              </a:rPr>
              <a:t>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4000" dirty="0"/>
              <a:t>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800" dirty="0">
                <a:solidFill>
                  <a:schemeClr val="bg1"/>
                </a:solidFill>
              </a:rPr>
              <a:t/>
            </a:r>
            <a:br>
              <a:rPr lang="ru-RU" sz="4800" dirty="0">
                <a:solidFill>
                  <a:schemeClr val="bg1"/>
                </a:solidFill>
              </a:rPr>
            </a:br>
            <a:r>
              <a:rPr lang="ru-RU" sz="4800" dirty="0">
                <a:solidFill>
                  <a:schemeClr val="bg1"/>
                </a:solidFill>
              </a:rPr>
              <a:t/>
            </a:r>
            <a:br>
              <a:rPr lang="ru-RU" sz="4800" dirty="0">
                <a:solidFill>
                  <a:schemeClr val="bg1"/>
                </a:solidFill>
              </a:rPr>
            </a:br>
            <a:r>
              <a:rPr lang="uk-UA" sz="6700" dirty="0">
                <a:solidFill>
                  <a:schemeClr val="bg1"/>
                </a:solidFill>
              </a:rPr>
              <a:t/>
            </a:r>
            <a:br>
              <a:rPr lang="uk-UA" sz="67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latin typeface="Roboto Condensed Light" pitchFamily="2" charset="0"/>
                <a:ea typeface="Roboto Condensed Light" pitchFamily="2" charset="0"/>
              </a:rPr>
              <a:t> </a:t>
            </a: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endParaRPr lang="uk-UA" sz="6000" dirty="0">
              <a:latin typeface="Roboto Condensed Light" pitchFamily="2" charset="0"/>
              <a:ea typeface="Roboto Condensed Light" pitchFamily="2" charset="0"/>
            </a:endParaRPr>
          </a:p>
        </p:txBody>
      </p:sp>
      <p:sp>
        <p:nvSpPr>
          <p:cNvPr id="15" name="Текст 11"/>
          <p:cNvSpPr txBox="1">
            <a:spLocks/>
          </p:cNvSpPr>
          <p:nvPr/>
        </p:nvSpPr>
        <p:spPr>
          <a:xfrm>
            <a:off x="2829992" y="1189474"/>
            <a:ext cx="8826890" cy="195913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Autofit/>
          </a:bodyPr>
          <a:lstStyle/>
          <a:p>
            <a:pPr marL="0" marR="0" lvl="0" indent="0" algn="r" defTabSz="584200" rtl="0" eaLnBrk="1" fontAlgn="auto" latinLnBrk="0" hangingPunct="1">
              <a:lnSpc>
                <a:spcPct val="100000"/>
              </a:lnSpc>
              <a:spcBef>
                <a:spcPts val="0"/>
              </a:spcBef>
              <a:spcAft>
                <a:spcPts val="0"/>
              </a:spcAft>
              <a:buClrTx/>
              <a:buSzTx/>
              <a:buFontTx/>
              <a:buNone/>
              <a:tabLst/>
              <a:defRPr/>
            </a:pPr>
            <a:r>
              <a:rPr lang="uk-UA" sz="4400" b="1" dirty="0" smtClean="0">
                <a:solidFill>
                  <a:schemeClr val="bg1"/>
                </a:solidFill>
                <a:latin typeface="Roboto Condensed Light" pitchFamily="2" charset="0"/>
                <a:ea typeface="Roboto Condensed Light" pitchFamily="2" charset="0"/>
              </a:rPr>
              <a:t>Як встановити вартість частки при удаваному договору дарування акцій? </a:t>
            </a:r>
            <a:endParaRPr lang="uk-UA" sz="4400" b="1"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384747748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1274E"/>
        </a:solidFill>
        <a:effectLst/>
      </p:bgPr>
    </p:bg>
    <p:spTree>
      <p:nvGrpSpPr>
        <p:cNvPr id="1" name=""/>
        <p:cNvGrpSpPr/>
        <p:nvPr/>
      </p:nvGrpSpPr>
      <p:grpSpPr>
        <a:xfrm>
          <a:off x="0" y="0"/>
          <a:ext cx="0" cy="0"/>
          <a:chOff x="0" y="0"/>
          <a:chExt cx="0" cy="0"/>
        </a:xfrm>
      </p:grpSpPr>
      <p:pic>
        <p:nvPicPr>
          <p:cNvPr id="137" name="ВС-Візитки-05.png" descr="ВС-Візитки-05.png"/>
          <p:cNvPicPr>
            <a:picLocks noChangeAspect="1"/>
          </p:cNvPicPr>
          <p:nvPr/>
        </p:nvPicPr>
        <p:blipFill>
          <a:blip r:embed="rId2" cstate="print"/>
          <a:stretch>
            <a:fillRect/>
          </a:stretch>
        </p:blipFill>
        <p:spPr>
          <a:xfrm>
            <a:off x="270657" y="605248"/>
            <a:ext cx="3143811" cy="2247087"/>
          </a:xfrm>
          <a:prstGeom prst="rect">
            <a:avLst/>
          </a:prstGeom>
          <a:ln w="12700">
            <a:miter lim="400000"/>
          </a:ln>
        </p:spPr>
      </p:pic>
      <p:sp>
        <p:nvSpPr>
          <p:cNvPr id="139" name="Олена Кібенко,…"/>
          <p:cNvSpPr/>
          <p:nvPr/>
        </p:nvSpPr>
        <p:spPr>
          <a:xfrm>
            <a:off x="724631" y="2852336"/>
            <a:ext cx="11555538" cy="6416952"/>
          </a:xfrm>
          <a:prstGeom prst="rect">
            <a:avLst/>
          </a:prstGeom>
          <a:ln w="25400">
            <a:miter lim="400000"/>
          </a:ln>
          <a:extLst>
            <a:ext uri="{C572A759-6A51-4108-AA02-DFA0A04FC94B}">
              <ma14:wrappingTextBoxFlag xmlns:ma14="http://schemas.microsoft.com/office/mac/drawingml/2011/main" xmlns="" val="1"/>
            </a:ext>
          </a:extLst>
        </p:spPr>
        <p:txBody>
          <a:bodyPr lIns="150831" tIns="150831" rIns="150831" bIns="150831" anchor="ctr">
            <a:normAutofit fontScale="77500" lnSpcReduction="20000"/>
          </a:bodyPr>
          <a:lstStyle/>
          <a:p>
            <a:pPr algn="l">
              <a:spcBef>
                <a:spcPts val="600"/>
              </a:spcBef>
            </a:pPr>
            <a:r>
              <a:rPr lang="uk-UA" dirty="0" smtClean="0">
                <a:solidFill>
                  <a:schemeClr val="bg1"/>
                </a:solidFill>
                <a:latin typeface="Roboto Condensed Light" pitchFamily="2" charset="0"/>
                <a:ea typeface="Roboto Condensed Light" pitchFamily="2" charset="0"/>
              </a:rPr>
              <a:t>64.           ОСОБА_1 не просила суд призначити експертизу для визначення ринкової вартості частки, не надала жодного іншого доказу, який би свідчив про те що, частка відчужена за іншою ціною (висновок експерта, акт оцінки, листування між сторонами тощо). Натомість скаржниця у цій справі послідовно обстоювала позицію, що вона отримала частку у дар і її оплату не здійснювала.</a:t>
            </a:r>
          </a:p>
          <a:p>
            <a:pPr algn="l">
              <a:spcBef>
                <a:spcPts val="600"/>
              </a:spcBef>
            </a:pPr>
            <a:endParaRPr lang="uk-UA" dirty="0" smtClean="0">
              <a:solidFill>
                <a:schemeClr val="bg1"/>
              </a:solidFill>
              <a:latin typeface="Roboto Condensed Light" pitchFamily="2" charset="0"/>
              <a:ea typeface="Roboto Condensed Light" pitchFamily="2" charset="0"/>
            </a:endParaRPr>
          </a:p>
          <a:p>
            <a:pPr algn="l">
              <a:spcBef>
                <a:spcPts val="600"/>
              </a:spcBef>
            </a:pPr>
            <a:r>
              <a:rPr lang="uk-UA" dirty="0" smtClean="0">
                <a:solidFill>
                  <a:schemeClr val="bg1"/>
                </a:solidFill>
                <a:latin typeface="Roboto Condensed Light" pitchFamily="2" charset="0"/>
                <a:ea typeface="Roboto Condensed Light" pitchFamily="2" charset="0"/>
              </a:rPr>
              <a:t>65.          Єдиним доказом вартості частки, який є в матеріалах справи, є акт приймання-передачі частки, в якому зазначена її вартість 500,00 грн.  </a:t>
            </a:r>
          </a:p>
          <a:p>
            <a:pPr algn="l">
              <a:spcBef>
                <a:spcPts val="600"/>
              </a:spcBef>
            </a:pPr>
            <a:endParaRPr lang="uk-UA" dirty="0" smtClean="0">
              <a:solidFill>
                <a:schemeClr val="bg1"/>
              </a:solidFill>
              <a:latin typeface="Roboto Condensed Light" pitchFamily="2" charset="0"/>
              <a:ea typeface="Roboto Condensed Light" pitchFamily="2" charset="0"/>
            </a:endParaRPr>
          </a:p>
          <a:p>
            <a:pPr algn="l">
              <a:spcBef>
                <a:spcPts val="600"/>
              </a:spcBef>
              <a:buAutoNum type="arabicPeriod" startAt="66"/>
            </a:pPr>
            <a:r>
              <a:rPr lang="uk-UA" dirty="0" smtClean="0">
                <a:solidFill>
                  <a:schemeClr val="bg1"/>
                </a:solidFill>
                <a:latin typeface="Roboto Condensed Light" pitchFamily="2" charset="0"/>
                <a:ea typeface="Roboto Condensed Light" pitchFamily="2" charset="0"/>
              </a:rPr>
              <a:t>Отже, суди попередніх інстанцій дійшли правильного висновку про те, що сплаті підлягає сума в 500,00 грн, адже </a:t>
            </a:r>
            <a:r>
              <a:rPr lang="uk-UA" dirty="0" smtClean="0">
                <a:solidFill>
                  <a:srgbClr val="FF0000"/>
                </a:solidFill>
                <a:latin typeface="Roboto Condensed Light" pitchFamily="2" charset="0"/>
                <a:ea typeface="Roboto Condensed Light" pitchFamily="2" charset="0"/>
              </a:rPr>
              <a:t>скаржниця не надала суду жодних доказів, зокрема, договору купівлі-продажу, яким була б визначена інша вартість частки, що була відчужена на її користь.</a:t>
            </a:r>
          </a:p>
          <a:p>
            <a:pPr algn="l">
              <a:spcBef>
                <a:spcPts val="600"/>
              </a:spcBef>
              <a:buAutoNum type="arabicPeriod" startAt="66"/>
            </a:pPr>
            <a:endParaRPr lang="uk-UA" dirty="0" smtClean="0">
              <a:solidFill>
                <a:schemeClr val="bg1"/>
              </a:solidFill>
              <a:latin typeface="Roboto Condensed Light" pitchFamily="2" charset="0"/>
              <a:ea typeface="Roboto Condensed Light" pitchFamily="2" charset="0"/>
            </a:endParaRPr>
          </a:p>
          <a:p>
            <a:pPr algn="l">
              <a:spcBef>
                <a:spcPts val="600"/>
              </a:spcBef>
            </a:pPr>
            <a:r>
              <a:rPr lang="uk-UA" dirty="0" smtClean="0">
                <a:solidFill>
                  <a:schemeClr val="bg1"/>
                </a:solidFill>
                <a:latin typeface="Roboto Condensed Light" pitchFamily="2" charset="0"/>
                <a:ea typeface="Roboto Condensed Light" pitchFamily="2" charset="0"/>
              </a:rPr>
              <a:t>Постанова від 23.02.2023 </a:t>
            </a:r>
            <a:r>
              <a:rPr lang="uk-UA" dirty="0">
                <a:solidFill>
                  <a:schemeClr val="bg1"/>
                </a:solidFill>
                <a:latin typeface="Roboto Condensed Light" pitchFamily="2" charset="0"/>
                <a:ea typeface="Roboto Condensed Light" pitchFamily="2" charset="0"/>
              </a:rPr>
              <a:t>у справі №  </a:t>
            </a:r>
            <a:r>
              <a:rPr lang="uk-UA" dirty="0" smtClean="0">
                <a:solidFill>
                  <a:schemeClr val="bg1"/>
                </a:solidFill>
                <a:latin typeface="Roboto Condensed Light" pitchFamily="2" charset="0"/>
                <a:ea typeface="Roboto Condensed Light" pitchFamily="2" charset="0"/>
              </a:rPr>
              <a:t>922/2182/21 </a:t>
            </a:r>
            <a:endParaRPr lang="ru-RU" dirty="0" smtClean="0">
              <a:solidFill>
                <a:schemeClr val="bg1"/>
              </a:solidFill>
              <a:latin typeface="Roboto Condensed Light" pitchFamily="2" charset="0"/>
              <a:ea typeface="Roboto Condensed Light" pitchFamily="2" charset="0"/>
            </a:endParaRPr>
          </a:p>
        </p:txBody>
      </p:sp>
      <p:sp>
        <p:nvSpPr>
          <p:cNvPr id="11" name="Заголовок 10"/>
          <p:cNvSpPr>
            <a:spLocks noGrp="1"/>
          </p:cNvSpPr>
          <p:nvPr>
            <p:ph type="title"/>
          </p:nvPr>
        </p:nvSpPr>
        <p:spPr>
          <a:xfrm>
            <a:off x="2325936" y="1852464"/>
            <a:ext cx="10225136" cy="1592412"/>
          </a:xfrm>
        </p:spPr>
        <p:txBody>
          <a:bodyPr>
            <a:normAutofit fontScale="90000"/>
          </a:bodyPr>
          <a:lstStyle/>
          <a:p>
            <a:pPr algn="r"/>
            <a:r>
              <a:rPr lang="ru-RU" dirty="0"/>
              <a:t/>
            </a:r>
            <a:br>
              <a:rPr lang="ru-RU" dirty="0"/>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6000" dirty="0">
                <a:solidFill>
                  <a:schemeClr val="bg1"/>
                </a:solidFill>
              </a:rPr>
              <a:t>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4000" dirty="0"/>
              <a:t>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800" dirty="0">
                <a:solidFill>
                  <a:schemeClr val="bg1"/>
                </a:solidFill>
              </a:rPr>
              <a:t/>
            </a:r>
            <a:br>
              <a:rPr lang="ru-RU" sz="4800" dirty="0">
                <a:solidFill>
                  <a:schemeClr val="bg1"/>
                </a:solidFill>
              </a:rPr>
            </a:br>
            <a:r>
              <a:rPr lang="ru-RU" sz="4800" dirty="0">
                <a:solidFill>
                  <a:schemeClr val="bg1"/>
                </a:solidFill>
              </a:rPr>
              <a:t/>
            </a:r>
            <a:br>
              <a:rPr lang="ru-RU" sz="4800" dirty="0">
                <a:solidFill>
                  <a:schemeClr val="bg1"/>
                </a:solidFill>
              </a:rPr>
            </a:br>
            <a:r>
              <a:rPr lang="uk-UA" sz="6700" dirty="0">
                <a:solidFill>
                  <a:schemeClr val="bg1"/>
                </a:solidFill>
              </a:rPr>
              <a:t/>
            </a:r>
            <a:br>
              <a:rPr lang="uk-UA" sz="67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latin typeface="Roboto Condensed Light" pitchFamily="2" charset="0"/>
                <a:ea typeface="Roboto Condensed Light" pitchFamily="2" charset="0"/>
              </a:rPr>
              <a:t> </a:t>
            </a: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endParaRPr lang="uk-UA" sz="6000" dirty="0">
              <a:latin typeface="Roboto Condensed Light" pitchFamily="2" charset="0"/>
              <a:ea typeface="Roboto Condensed Light" pitchFamily="2" charset="0"/>
            </a:endParaRPr>
          </a:p>
        </p:txBody>
      </p:sp>
      <p:sp>
        <p:nvSpPr>
          <p:cNvPr id="15" name="Текст 11"/>
          <p:cNvSpPr txBox="1">
            <a:spLocks/>
          </p:cNvSpPr>
          <p:nvPr/>
        </p:nvSpPr>
        <p:spPr>
          <a:xfrm>
            <a:off x="2829992" y="1189474"/>
            <a:ext cx="8826890" cy="195913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Autofit/>
          </a:bodyPr>
          <a:lstStyle/>
          <a:p>
            <a:pPr marL="0" marR="0" lvl="0" indent="0" algn="r" defTabSz="584200" rtl="0" eaLnBrk="1" fontAlgn="auto" latinLnBrk="0" hangingPunct="1">
              <a:lnSpc>
                <a:spcPct val="100000"/>
              </a:lnSpc>
              <a:spcBef>
                <a:spcPts val="0"/>
              </a:spcBef>
              <a:spcAft>
                <a:spcPts val="0"/>
              </a:spcAft>
              <a:buClrTx/>
              <a:buSzTx/>
              <a:buFontTx/>
              <a:buNone/>
              <a:tabLst/>
              <a:defRPr/>
            </a:pPr>
            <a:r>
              <a:rPr lang="uk-UA" sz="4400" b="1" dirty="0" smtClean="0">
                <a:solidFill>
                  <a:schemeClr val="bg1"/>
                </a:solidFill>
                <a:latin typeface="Roboto Condensed Light" pitchFamily="2" charset="0"/>
                <a:ea typeface="Roboto Condensed Light" pitchFamily="2" charset="0"/>
              </a:rPr>
              <a:t>Як встановити вартість частки при удаваному договору дарування акцій? </a:t>
            </a:r>
            <a:endParaRPr lang="uk-UA" sz="4400" b="1"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319481866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1274E"/>
        </a:solidFill>
        <a:effectLst/>
      </p:bgPr>
    </p:bg>
    <p:spTree>
      <p:nvGrpSpPr>
        <p:cNvPr id="1" name=""/>
        <p:cNvGrpSpPr/>
        <p:nvPr/>
      </p:nvGrpSpPr>
      <p:grpSpPr>
        <a:xfrm>
          <a:off x="0" y="0"/>
          <a:ext cx="0" cy="0"/>
          <a:chOff x="0" y="0"/>
          <a:chExt cx="0" cy="0"/>
        </a:xfrm>
      </p:grpSpPr>
      <p:pic>
        <p:nvPicPr>
          <p:cNvPr id="137" name="ВС-Візитки-05.png" descr="ВС-Візитки-05.png"/>
          <p:cNvPicPr>
            <a:picLocks noChangeAspect="1"/>
          </p:cNvPicPr>
          <p:nvPr/>
        </p:nvPicPr>
        <p:blipFill>
          <a:blip r:embed="rId2" cstate="print"/>
          <a:stretch>
            <a:fillRect/>
          </a:stretch>
        </p:blipFill>
        <p:spPr>
          <a:xfrm>
            <a:off x="270657" y="605248"/>
            <a:ext cx="3143811" cy="2247087"/>
          </a:xfrm>
          <a:prstGeom prst="rect">
            <a:avLst/>
          </a:prstGeom>
          <a:ln w="12700">
            <a:miter lim="400000"/>
          </a:ln>
        </p:spPr>
      </p:pic>
      <p:sp>
        <p:nvSpPr>
          <p:cNvPr id="139" name="Олена Кібенко,…"/>
          <p:cNvSpPr/>
          <p:nvPr/>
        </p:nvSpPr>
        <p:spPr>
          <a:xfrm>
            <a:off x="724631" y="3148608"/>
            <a:ext cx="11555538" cy="6120679"/>
          </a:xfrm>
          <a:prstGeom prst="rect">
            <a:avLst/>
          </a:prstGeom>
          <a:ln w="25400">
            <a:miter lim="400000"/>
          </a:ln>
          <a:extLst>
            <a:ext uri="{C572A759-6A51-4108-AA02-DFA0A04FC94B}">
              <ma14:wrappingTextBoxFlag xmlns:ma14="http://schemas.microsoft.com/office/mac/drawingml/2011/main" xmlns="" val="1"/>
            </a:ext>
          </a:extLst>
        </p:spPr>
        <p:txBody>
          <a:bodyPr lIns="150831" tIns="150831" rIns="150831" bIns="150831" anchor="ctr">
            <a:normAutofit lnSpcReduction="10000"/>
          </a:bodyPr>
          <a:lstStyle/>
          <a:p>
            <a:pPr algn="l">
              <a:spcBef>
                <a:spcPts val="600"/>
              </a:spcBef>
            </a:pPr>
            <a:r>
              <a:rPr lang="uk-UA" dirty="0" smtClean="0">
                <a:solidFill>
                  <a:schemeClr val="bg1"/>
                </a:solidFill>
                <a:latin typeface="Roboto Condensed Light" pitchFamily="2" charset="0"/>
                <a:ea typeface="Roboto Condensed Light" pitchFamily="2" charset="0"/>
              </a:rPr>
              <a:t>Ухвала від 25.10.2023  у справі №910/1338/21 – справу передано на КП для відступу від правової позиції, що вартість частки при переведенні прав покупця визначається за номіналом, якщо відповідач не надав доказів її ринкової вартості. </a:t>
            </a:r>
          </a:p>
          <a:p>
            <a:pPr algn="l">
              <a:spcBef>
                <a:spcPts val="600"/>
              </a:spcBef>
            </a:pPr>
            <a:endParaRPr lang="uk-UA" dirty="0" smtClean="0">
              <a:solidFill>
                <a:schemeClr val="bg1"/>
              </a:solidFill>
              <a:latin typeface="Roboto Condensed Light" pitchFamily="2" charset="0"/>
              <a:ea typeface="Roboto Condensed Light" pitchFamily="2" charset="0"/>
            </a:endParaRPr>
          </a:p>
          <a:p>
            <a:pPr algn="l">
              <a:spcBef>
                <a:spcPts val="600"/>
              </a:spcBef>
            </a:pPr>
            <a:r>
              <a:rPr lang="uk-UA" dirty="0" smtClean="0">
                <a:solidFill>
                  <a:schemeClr val="bg1"/>
                </a:solidFill>
                <a:latin typeface="Roboto Condensed Light" pitchFamily="2" charset="0"/>
                <a:ea typeface="Roboto Condensed Light" pitchFamily="2" charset="0"/>
              </a:rPr>
              <a:t>Позивач має право вимагати переведення прав покупця за ринковою вартістю частки (тобто саме позивач, а не відповідач, має замовити і надати суду висновок незалежного оцінювача щодо ринкової вартості частки та </a:t>
            </a:r>
            <a:r>
              <a:rPr lang="uk-UA" dirty="0" err="1" smtClean="0">
                <a:solidFill>
                  <a:schemeClr val="bg1"/>
                </a:solidFill>
                <a:latin typeface="Roboto Condensed Light" pitchFamily="2" charset="0"/>
                <a:ea typeface="Roboto Condensed Light" pitchFamily="2" charset="0"/>
              </a:rPr>
              <a:t>внести</a:t>
            </a:r>
            <a:r>
              <a:rPr lang="uk-UA" dirty="0" smtClean="0">
                <a:solidFill>
                  <a:schemeClr val="bg1"/>
                </a:solidFill>
                <a:latin typeface="Roboto Condensed Light" pitchFamily="2" charset="0"/>
                <a:ea typeface="Roboto Condensed Light" pitchFamily="2" charset="0"/>
              </a:rPr>
              <a:t> відповідну суму на депозитний рахунок).  </a:t>
            </a:r>
          </a:p>
        </p:txBody>
      </p:sp>
      <p:sp>
        <p:nvSpPr>
          <p:cNvPr id="11" name="Заголовок 10"/>
          <p:cNvSpPr>
            <a:spLocks noGrp="1"/>
          </p:cNvSpPr>
          <p:nvPr>
            <p:ph type="title"/>
          </p:nvPr>
        </p:nvSpPr>
        <p:spPr>
          <a:xfrm>
            <a:off x="2325936" y="1852464"/>
            <a:ext cx="10225136" cy="1592412"/>
          </a:xfrm>
        </p:spPr>
        <p:txBody>
          <a:bodyPr>
            <a:normAutofit fontScale="90000"/>
          </a:bodyPr>
          <a:lstStyle/>
          <a:p>
            <a:pPr algn="r"/>
            <a:r>
              <a:rPr lang="ru-RU" dirty="0"/>
              <a:t/>
            </a:r>
            <a:br>
              <a:rPr lang="ru-RU" dirty="0"/>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4000" dirty="0">
                <a:solidFill>
                  <a:schemeClr val="bg1"/>
                </a:solidFill>
              </a:rPr>
              <a:t/>
            </a:r>
            <a:br>
              <a:rPr lang="ru-RU" sz="4000" dirty="0">
                <a:solidFill>
                  <a:schemeClr val="bg1"/>
                </a:solidFill>
              </a:rPr>
            </a:br>
            <a:r>
              <a:rPr lang="ru-RU" sz="6000" dirty="0">
                <a:solidFill>
                  <a:schemeClr val="bg1"/>
                </a:solidFill>
              </a:rPr>
              <a:t>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6000" dirty="0">
                <a:solidFill>
                  <a:schemeClr val="bg1"/>
                </a:solidFill>
              </a:rPr>
              <a:t/>
            </a:r>
            <a:br>
              <a:rPr lang="ru-RU" sz="6000" dirty="0">
                <a:solidFill>
                  <a:schemeClr val="bg1"/>
                </a:solidFill>
              </a:rPr>
            </a:br>
            <a:r>
              <a:rPr lang="ru-RU" sz="4000" dirty="0"/>
              <a:t>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000" dirty="0"/>
              <a:t/>
            </a:r>
            <a:br>
              <a:rPr lang="ru-RU" sz="4000" dirty="0"/>
            </a:br>
            <a:r>
              <a:rPr lang="ru-RU" sz="4800" dirty="0">
                <a:solidFill>
                  <a:schemeClr val="bg1"/>
                </a:solidFill>
              </a:rPr>
              <a:t/>
            </a:r>
            <a:br>
              <a:rPr lang="ru-RU" sz="4800" dirty="0">
                <a:solidFill>
                  <a:schemeClr val="bg1"/>
                </a:solidFill>
              </a:rPr>
            </a:br>
            <a:r>
              <a:rPr lang="ru-RU" sz="4800" dirty="0">
                <a:solidFill>
                  <a:schemeClr val="bg1"/>
                </a:solidFill>
              </a:rPr>
              <a:t/>
            </a:r>
            <a:br>
              <a:rPr lang="ru-RU" sz="4800" dirty="0">
                <a:solidFill>
                  <a:schemeClr val="bg1"/>
                </a:solidFill>
              </a:rPr>
            </a:br>
            <a:r>
              <a:rPr lang="uk-UA" sz="6700" dirty="0">
                <a:solidFill>
                  <a:schemeClr val="bg1"/>
                </a:solidFill>
              </a:rPr>
              <a:t/>
            </a:r>
            <a:br>
              <a:rPr lang="uk-UA" sz="67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latin typeface="Roboto Condensed Light" pitchFamily="2" charset="0"/>
                <a:ea typeface="Roboto Condensed Light" pitchFamily="2" charset="0"/>
              </a:rPr>
              <a:t> </a:t>
            </a: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t>
            </a:r>
            <a:br>
              <a:rPr lang="uk-UA" sz="4800" dirty="0">
                <a:solidFill>
                  <a:schemeClr val="bg1"/>
                </a:solidFill>
              </a:rPr>
            </a:br>
            <a:r>
              <a:rPr lang="uk-UA" sz="4800" dirty="0">
                <a:solidFill>
                  <a:schemeClr val="bg1"/>
                </a:solidFill>
              </a:rPr>
              <a:t/>
            </a:r>
            <a:br>
              <a:rPr lang="uk-UA" sz="4800" dirty="0">
                <a:solidFill>
                  <a:schemeClr val="bg1"/>
                </a:solidFill>
              </a:rPr>
            </a:br>
            <a:r>
              <a:rPr lang="uk-UA" sz="4800" dirty="0">
                <a:solidFill>
                  <a:schemeClr val="bg1"/>
                </a:solidFill>
              </a:rPr>
              <a:t/>
            </a:r>
            <a:br>
              <a:rPr lang="uk-UA" sz="4800" dirty="0">
                <a:solidFill>
                  <a:schemeClr val="bg1"/>
                </a:solidFill>
              </a:rPr>
            </a:br>
            <a:endParaRPr lang="uk-UA" sz="6000" dirty="0">
              <a:latin typeface="Roboto Condensed Light" pitchFamily="2" charset="0"/>
              <a:ea typeface="Roboto Condensed Light" pitchFamily="2" charset="0"/>
            </a:endParaRPr>
          </a:p>
        </p:txBody>
      </p:sp>
      <p:sp>
        <p:nvSpPr>
          <p:cNvPr id="15" name="Текст 11"/>
          <p:cNvSpPr txBox="1">
            <a:spLocks/>
          </p:cNvSpPr>
          <p:nvPr/>
        </p:nvSpPr>
        <p:spPr>
          <a:xfrm>
            <a:off x="2829992" y="1189474"/>
            <a:ext cx="8826890" cy="195913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Autofit/>
          </a:bodyPr>
          <a:lstStyle/>
          <a:p>
            <a:pPr marL="0" marR="0" lvl="0" indent="0" algn="r" defTabSz="584200" rtl="0" eaLnBrk="1" fontAlgn="auto" latinLnBrk="0" hangingPunct="1">
              <a:lnSpc>
                <a:spcPct val="100000"/>
              </a:lnSpc>
              <a:spcBef>
                <a:spcPts val="0"/>
              </a:spcBef>
              <a:spcAft>
                <a:spcPts val="0"/>
              </a:spcAft>
              <a:buClrTx/>
              <a:buSzTx/>
              <a:buFontTx/>
              <a:buNone/>
              <a:tabLst/>
              <a:defRPr/>
            </a:pPr>
            <a:r>
              <a:rPr lang="uk-UA" sz="4400" b="1" dirty="0" smtClean="0">
                <a:solidFill>
                  <a:schemeClr val="bg1"/>
                </a:solidFill>
                <a:latin typeface="Roboto Condensed Light" pitchFamily="2" charset="0"/>
                <a:ea typeface="Roboto Condensed Light" pitchFamily="2" charset="0"/>
              </a:rPr>
              <a:t>Як встановити вартість частки при удаваному договору дарування акцій? </a:t>
            </a:r>
            <a:endParaRPr lang="uk-UA" sz="4400" b="1" dirty="0">
              <a:solidFill>
                <a:schemeClr val="bg1"/>
              </a:solidFill>
              <a:latin typeface="Roboto Condensed Light" pitchFamily="2" charset="0"/>
              <a:ea typeface="Roboto Condensed Light" pitchFamily="2" charset="0"/>
            </a:endParaRPr>
          </a:p>
        </p:txBody>
      </p:sp>
    </p:spTree>
    <p:extLst>
      <p:ext uri="{BB962C8B-B14F-4D97-AF65-F5344CB8AC3E}">
        <p14:creationId xmlns:p14="http://schemas.microsoft.com/office/powerpoint/2010/main" val="3901944657"/>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18436</TotalTime>
  <Words>2367</Words>
  <Application>Microsoft Office PowerPoint</Application>
  <PresentationFormat>Довільний</PresentationFormat>
  <Paragraphs>110</Paragraphs>
  <Slides>18</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18</vt:i4>
      </vt:variant>
    </vt:vector>
  </HeadingPairs>
  <TitlesOfParts>
    <vt:vector size="24" baseType="lpstr">
      <vt:lpstr>Calibri</vt:lpstr>
      <vt:lpstr>Helvetica Light</vt:lpstr>
      <vt:lpstr>Helvetica Neue</vt:lpstr>
      <vt:lpstr>Muller Narrow Light</vt:lpstr>
      <vt:lpstr>Roboto Condensed Light</vt:lpstr>
      <vt:lpstr>White</vt:lpstr>
      <vt:lpstr>                         Актуальна судова практика у корпоративних спорах</vt:lpstr>
      <vt:lpstr>Презентація PowerPoint</vt:lpstr>
      <vt:lpstr>                                            </vt:lpstr>
      <vt:lpstr>                                            </vt:lpstr>
      <vt:lpstr>                                            </vt:lpstr>
      <vt:lpstr>                                            </vt:lpstr>
      <vt:lpstr>                                            </vt:lpstr>
      <vt:lpstr>                                            </vt:lpstr>
      <vt:lpstr>                                            </vt:lpstr>
      <vt:lpstr>                                            </vt:lpstr>
      <vt:lpstr>                                            </vt:lpstr>
      <vt:lpstr>                                            </vt:lpstr>
      <vt:lpstr>                                            </vt:lpstr>
      <vt:lpstr>                                            </vt:lpstr>
      <vt:lpstr>                                            </vt:lpstr>
      <vt:lpstr>                                            </vt:lpstr>
      <vt:lpstr>                                            </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Kibenko Olena</dc:creator>
  <cp:lastModifiedBy>Okibenko</cp:lastModifiedBy>
  <cp:revision>445</cp:revision>
  <dcterms:modified xsi:type="dcterms:W3CDTF">2023-11-16T06:22:36Z</dcterms:modified>
</cp:coreProperties>
</file>