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17"/>
  </p:notesMasterIdLst>
  <p:sldIdLst>
    <p:sldId id="256" r:id="rId2"/>
    <p:sldId id="316" r:id="rId3"/>
    <p:sldId id="314" r:id="rId4"/>
    <p:sldId id="317" r:id="rId5"/>
    <p:sldId id="318" r:id="rId6"/>
    <p:sldId id="319" r:id="rId7"/>
    <p:sldId id="320" r:id="rId8"/>
    <p:sldId id="321" r:id="rId9"/>
    <p:sldId id="322" r:id="rId10"/>
    <p:sldId id="323" r:id="rId11"/>
    <p:sldId id="324" r:id="rId12"/>
    <p:sldId id="325" r:id="rId13"/>
    <p:sldId id="326" r:id="rId14"/>
    <p:sldId id="327" r:id="rId15"/>
    <p:sldId id="270" r:id="rId16"/>
  </p:sldIdLst>
  <p:sldSz cx="12192000" cy="6858000"/>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1" roundtripDataSignature="AMtx7mhHl+n6FBxvR7HzquE96DPDXngrS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A7A5"/>
    <a:srgbClr val="0047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07" autoAdjust="0"/>
    <p:restoredTop sz="94660"/>
  </p:normalViewPr>
  <p:slideViewPr>
    <p:cSldViewPr snapToGrid="0">
      <p:cViewPr varScale="1">
        <p:scale>
          <a:sx n="114" d="100"/>
          <a:sy n="114" d="100"/>
        </p:scale>
        <p:origin x="858" y="114"/>
      </p:cViewPr>
      <p:guideLst>
        <p:guide orient="horz" pos="2160"/>
        <p:guide pos="3840"/>
      </p:guideLst>
    </p:cSldViewPr>
  </p:slideViewPr>
  <p:notesTextViewPr>
    <p:cViewPr>
      <p:scale>
        <a:sx n="1" d="1"/>
        <a:sy n="1" d="1"/>
      </p:scale>
      <p:origin x="0" y="0"/>
    </p:cViewPr>
  </p:notesTextViewPr>
  <p:sorterViewPr>
    <p:cViewPr varScale="1">
      <p:scale>
        <a:sx n="1" d="1"/>
        <a:sy n="1" d="1"/>
      </p:scale>
      <p:origin x="0" y="-55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51" Type="http://customschemas.google.com/relationships/presentationmetadata" Target="metadata"/><Relationship Id="rId3" Type="http://schemas.openxmlformats.org/officeDocument/2006/relationships/slide" Target="slides/slide2.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1"/>
            <a:ext cx="2945659" cy="498055"/>
          </a:xfrm>
          <a:prstGeom prst="rect">
            <a:avLst/>
          </a:prstGeom>
          <a:noFill/>
          <a:ln>
            <a:noFill/>
          </a:ln>
        </p:spPr>
        <p:txBody>
          <a:bodyPr spcFirstLastPara="1" wrap="square" lIns="92675" tIns="46325" rIns="92675" bIns="4632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0444" y="1"/>
            <a:ext cx="2945659" cy="498055"/>
          </a:xfrm>
          <a:prstGeom prst="rect">
            <a:avLst/>
          </a:prstGeom>
          <a:noFill/>
          <a:ln>
            <a:noFill/>
          </a:ln>
        </p:spPr>
        <p:txBody>
          <a:bodyPr spcFirstLastPara="1" wrap="square" lIns="92675" tIns="46325" rIns="92675" bIns="4632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777195"/>
            <a:ext cx="5438140" cy="3908613"/>
          </a:xfrm>
          <a:prstGeom prst="rect">
            <a:avLst/>
          </a:prstGeom>
          <a:noFill/>
          <a:ln>
            <a:noFill/>
          </a:ln>
        </p:spPr>
        <p:txBody>
          <a:bodyPr spcFirstLastPara="1" wrap="square" lIns="92675" tIns="46325" rIns="92675" bIns="4632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1" y="9428584"/>
            <a:ext cx="2945659" cy="498054"/>
          </a:xfrm>
          <a:prstGeom prst="rect">
            <a:avLst/>
          </a:prstGeom>
          <a:noFill/>
          <a:ln>
            <a:noFill/>
          </a:ln>
        </p:spPr>
        <p:txBody>
          <a:bodyPr spcFirstLastPara="1" wrap="square" lIns="92675" tIns="46325" rIns="92675" bIns="4632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0444" y="9428584"/>
            <a:ext cx="2945659" cy="498054"/>
          </a:xfrm>
          <a:prstGeom prst="rect">
            <a:avLst/>
          </a:prstGeom>
          <a:noFill/>
          <a:ln>
            <a:noFill/>
          </a:ln>
        </p:spPr>
        <p:txBody>
          <a:bodyPr spcFirstLastPara="1" wrap="square" lIns="92675" tIns="46325" rIns="92675" bIns="4632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3517161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79768" y="4777195"/>
            <a:ext cx="5438140" cy="3908613"/>
          </a:xfrm>
          <a:prstGeom prst="rect">
            <a:avLst/>
          </a:prstGeom>
        </p:spPr>
        <p:txBody>
          <a:bodyPr spcFirstLastPara="1" wrap="square" lIns="92675" tIns="46325" rIns="92675" bIns="46325" anchor="t" anchorCtr="0">
            <a:noAutofit/>
          </a:bodyPr>
          <a:lstStyle/>
          <a:p>
            <a:pPr marL="0" lvl="0" indent="0" algn="l" rtl="0">
              <a:spcBef>
                <a:spcPts val="0"/>
              </a:spcBef>
              <a:spcAft>
                <a:spcPts val="0"/>
              </a:spcAft>
              <a:buNone/>
            </a:pPr>
            <a:endParaRPr dirty="0"/>
          </a:p>
        </p:txBody>
      </p:sp>
      <p:sp>
        <p:nvSpPr>
          <p:cNvPr id="134" name="Google Shape;134;p1: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14462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6:notes"/>
          <p:cNvSpPr txBox="1">
            <a:spLocks noGrp="1"/>
          </p:cNvSpPr>
          <p:nvPr>
            <p:ph type="body" idx="1"/>
          </p:nvPr>
        </p:nvSpPr>
        <p:spPr>
          <a:xfrm>
            <a:off x="679768" y="4777195"/>
            <a:ext cx="5438140" cy="3908613"/>
          </a:xfrm>
          <a:prstGeom prst="rect">
            <a:avLst/>
          </a:prstGeom>
        </p:spPr>
        <p:txBody>
          <a:bodyPr spcFirstLastPara="1" wrap="square" lIns="92675" tIns="46325" rIns="92675" bIns="46325" anchor="t" anchorCtr="0">
            <a:noAutofit/>
          </a:bodyPr>
          <a:lstStyle/>
          <a:p>
            <a:pPr marL="0" lvl="0" indent="0" algn="l" rtl="0">
              <a:spcBef>
                <a:spcPts val="0"/>
              </a:spcBef>
              <a:spcAft>
                <a:spcPts val="0"/>
              </a:spcAft>
              <a:buNone/>
            </a:pPr>
            <a:endParaRPr/>
          </a:p>
        </p:txBody>
      </p:sp>
      <p:sp>
        <p:nvSpPr>
          <p:cNvPr id="272" name="Google Shape;272;p16: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34556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INFO@LCF.UA" TargetMode="External"/><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INFO@LCF.UA" TargetMode="External"/><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Титульний слайд">
    <p:bg>
      <p:bgPr>
        <a:solidFill>
          <a:srgbClr val="EBE8E3"/>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hasCustomPrompt="1"/>
          </p:nvPr>
        </p:nvSpPr>
        <p:spPr>
          <a:xfrm>
            <a:off x="1524000" y="1122363"/>
            <a:ext cx="9144000" cy="2387600"/>
          </a:xfrm>
        </p:spPr>
        <p:txBody>
          <a:bodyPr anchor="b">
            <a:noAutofit/>
          </a:bodyPr>
          <a:lstStyle>
            <a:lvl1pPr algn="ctr">
              <a:defRPr sz="6000" b="0">
                <a:solidFill>
                  <a:srgbClr val="134732"/>
                </a:solidFill>
                <a:latin typeface="Mabry Pro" panose="020D0303040002040303" pitchFamily="34" charset="0"/>
              </a:defRPr>
            </a:lvl1pPr>
          </a:lstStyle>
          <a:p>
            <a:r>
              <a:rPr lang="uk-UA" dirty="0"/>
              <a:t>ЗРАЗОК ЗАГОЛОВКА</a:t>
            </a:r>
            <a:endParaRPr lang="en-US" dirty="0"/>
          </a:p>
        </p:txBody>
      </p:sp>
      <p:sp>
        <p:nvSpPr>
          <p:cNvPr id="3" name="Підзаголовок 2"/>
          <p:cNvSpPr>
            <a:spLocks noGrp="1"/>
          </p:cNvSpPr>
          <p:nvPr>
            <p:ph type="subTitle" idx="1"/>
          </p:nvPr>
        </p:nvSpPr>
        <p:spPr>
          <a:xfrm>
            <a:off x="1524000" y="3602038"/>
            <a:ext cx="9144000" cy="1655762"/>
          </a:xfrm>
        </p:spPr>
        <p:txBody>
          <a:bodyPr>
            <a:noAutofit/>
          </a:bodyPr>
          <a:lstStyle>
            <a:lvl1pPr marL="0" indent="0" algn="ctr">
              <a:buNone/>
              <a:defRPr sz="2400">
                <a:solidFill>
                  <a:srgbClr val="134732"/>
                </a:solidFill>
                <a:latin typeface="Mabry Pro" panose="020D03030400020403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dirty="0"/>
              <a:t>Клацніть, щоб редагувати стиль зразка підзаголовка</a:t>
            </a:r>
            <a:endParaRPr lang="en-US" dirty="0"/>
          </a:p>
        </p:txBody>
      </p:sp>
      <p:pic>
        <p:nvPicPr>
          <p:cNvPr id="5" name="Рисунок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73318" y="774512"/>
            <a:ext cx="1018682" cy="616138"/>
          </a:xfrm>
          <a:prstGeom prst="rect">
            <a:avLst/>
          </a:prstGeom>
        </p:spPr>
      </p:pic>
    </p:spTree>
    <p:extLst>
      <p:ext uri="{BB962C8B-B14F-4D97-AF65-F5344CB8AC3E}">
        <p14:creationId xmlns:p14="http://schemas.microsoft.com/office/powerpoint/2010/main" val="716476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Сравнение">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861C91C9-B821-42EA-BFA2-3F403DFB90B2}"/>
              </a:ext>
            </a:extLst>
          </p:cNvPr>
          <p:cNvSpPr txBox="1"/>
          <p:nvPr userDrawn="1"/>
        </p:nvSpPr>
        <p:spPr>
          <a:xfrm>
            <a:off x="4262044" y="2455657"/>
            <a:ext cx="3667912" cy="1946687"/>
          </a:xfrm>
          <a:prstGeom prst="rect">
            <a:avLst/>
          </a:prstGeom>
          <a:noFill/>
        </p:spPr>
        <p:txBody>
          <a:bodyPr wrap="square" rtlCol="0">
            <a:spAutoFit/>
          </a:bodyPr>
          <a:lstStyle/>
          <a:p>
            <a:pPr algn="ctr">
              <a:spcBef>
                <a:spcPts val="300"/>
              </a:spcBef>
            </a:pPr>
            <a:r>
              <a:rPr lang="uk-UA" sz="1800" b="0">
                <a:solidFill>
                  <a:schemeClr val="tx1"/>
                </a:solidFill>
                <a:latin typeface="Mabry Pro" panose="020D0303040002040303" pitchFamily="34" charset="0"/>
              </a:rPr>
              <a:t>Юридична група </a:t>
            </a:r>
            <a:r>
              <a:rPr lang="en-US" sz="1800" b="0">
                <a:solidFill>
                  <a:schemeClr val="tx1"/>
                </a:solidFill>
                <a:latin typeface="Mabry Pro" panose="020D0303040002040303" pitchFamily="34" charset="0"/>
              </a:rPr>
              <a:t>LCF</a:t>
            </a:r>
          </a:p>
          <a:p>
            <a:pPr algn="ctr">
              <a:spcBef>
                <a:spcPts val="300"/>
              </a:spcBef>
            </a:pPr>
            <a:r>
              <a:rPr lang="uk-UA" sz="1800" b="0">
                <a:solidFill>
                  <a:schemeClr val="tx1"/>
                </a:solidFill>
                <a:latin typeface="Mabry Pro" panose="020D0303040002040303" pitchFamily="34" charset="0"/>
              </a:rPr>
              <a:t>Вул. Володимирська 47, офіс 3</a:t>
            </a:r>
            <a:endParaRPr lang="en-US" sz="1800" b="0">
              <a:solidFill>
                <a:schemeClr val="tx1"/>
              </a:solidFill>
              <a:latin typeface="Mabry Pro" panose="020D0303040002040303" pitchFamily="34" charset="0"/>
            </a:endParaRPr>
          </a:p>
          <a:p>
            <a:pPr algn="ctr">
              <a:spcBef>
                <a:spcPts val="300"/>
              </a:spcBef>
            </a:pPr>
            <a:r>
              <a:rPr lang="uk-UA" sz="1800" b="0">
                <a:solidFill>
                  <a:schemeClr val="tx1"/>
                </a:solidFill>
                <a:latin typeface="Mabry Pro" panose="020D0303040002040303" pitchFamily="34" charset="0"/>
              </a:rPr>
              <a:t>м. Київ, 01001, Україна</a:t>
            </a:r>
            <a:endParaRPr lang="en-US" sz="1800" b="0">
              <a:solidFill>
                <a:schemeClr val="tx1"/>
              </a:solidFill>
              <a:latin typeface="Mabry Pro" panose="020D0303040002040303" pitchFamily="34" charset="0"/>
            </a:endParaRPr>
          </a:p>
          <a:p>
            <a:pPr algn="ctr">
              <a:spcBef>
                <a:spcPts val="300"/>
              </a:spcBef>
            </a:pPr>
            <a:r>
              <a:rPr lang="en-US" sz="1800" b="0">
                <a:solidFill>
                  <a:schemeClr val="tx1"/>
                </a:solidFill>
                <a:latin typeface="Mabry Pro" panose="020D0303040002040303" pitchFamily="34" charset="0"/>
              </a:rPr>
              <a:t>+380 44 455 88 87</a:t>
            </a:r>
          </a:p>
          <a:p>
            <a:pPr algn="ctr">
              <a:spcBef>
                <a:spcPts val="300"/>
              </a:spcBef>
            </a:pPr>
            <a:r>
              <a:rPr lang="en-US" sz="1800" b="0">
                <a:solidFill>
                  <a:schemeClr val="tx1"/>
                </a:solidFill>
                <a:latin typeface="Mabry Pro" panose="020D0303040002040303" pitchFamily="34" charset="0"/>
                <a:hlinkClick r:id="rId2">
                  <a:extLst>
                    <a:ext uri="{A12FA001-AC4F-418D-AE19-62706E023703}">
                      <ahyp:hlinkClr xmlns:ahyp="http://schemas.microsoft.com/office/drawing/2018/hyperlinkcolor" val="tx"/>
                    </a:ext>
                  </a:extLst>
                </a:hlinkClick>
              </a:rPr>
              <a:t>info@lcf.ua</a:t>
            </a:r>
            <a:endParaRPr lang="en-US" sz="1800" b="0">
              <a:solidFill>
                <a:schemeClr val="tx1"/>
              </a:solidFill>
              <a:latin typeface="Mabry Pro" panose="020D0303040002040303" pitchFamily="34" charset="0"/>
            </a:endParaRPr>
          </a:p>
          <a:p>
            <a:pPr algn="ctr">
              <a:spcBef>
                <a:spcPts val="300"/>
              </a:spcBef>
            </a:pPr>
            <a:r>
              <a:rPr lang="en-US" sz="1800" b="0">
                <a:solidFill>
                  <a:schemeClr val="tx1"/>
                </a:solidFill>
                <a:latin typeface="Mabry Pro" panose="020D0303040002040303" pitchFamily="34" charset="0"/>
              </a:rPr>
              <a:t>lcf.ua</a:t>
            </a:r>
          </a:p>
        </p:txBody>
      </p:sp>
      <p:pic>
        <p:nvPicPr>
          <p:cNvPr id="2" name="Рисунок 1"/>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533033" y="5034011"/>
            <a:ext cx="1289785" cy="1289785"/>
          </a:xfrm>
          <a:prstGeom prst="rect">
            <a:avLst/>
          </a:prstGeom>
        </p:spPr>
      </p:pic>
      <p:pic>
        <p:nvPicPr>
          <p:cNvPr id="4" name="Рисунок 3"/>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4369183" y="5034011"/>
            <a:ext cx="1289786" cy="1289786"/>
          </a:xfrm>
          <a:prstGeom prst="rect">
            <a:avLst/>
          </a:prstGeom>
        </p:spPr>
      </p:pic>
      <p:pic>
        <p:nvPicPr>
          <p:cNvPr id="6" name="Рисунок 5"/>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73318" y="774512"/>
            <a:ext cx="1018682" cy="616138"/>
          </a:xfrm>
          <a:prstGeom prst="rect">
            <a:avLst/>
          </a:prstGeom>
        </p:spPr>
      </p:pic>
    </p:spTree>
    <p:extLst>
      <p:ext uri="{BB962C8B-B14F-4D97-AF65-F5344CB8AC3E}">
        <p14:creationId xmlns:p14="http://schemas.microsoft.com/office/powerpoint/2010/main" val="307959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Сравнение">
    <p:bg>
      <p:bgPr>
        <a:solidFill>
          <a:srgbClr val="EBE8E3"/>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861C91C9-B821-42EA-BFA2-3F403DFB90B2}"/>
              </a:ext>
            </a:extLst>
          </p:cNvPr>
          <p:cNvSpPr txBox="1"/>
          <p:nvPr userDrawn="1"/>
        </p:nvSpPr>
        <p:spPr>
          <a:xfrm>
            <a:off x="4369183" y="2455657"/>
            <a:ext cx="3453635" cy="1946687"/>
          </a:xfrm>
          <a:prstGeom prst="rect">
            <a:avLst/>
          </a:prstGeom>
          <a:noFill/>
        </p:spPr>
        <p:txBody>
          <a:bodyPr wrap="square" rtlCol="0">
            <a:spAutoFit/>
          </a:bodyPr>
          <a:lstStyle/>
          <a:p>
            <a:pPr algn="ctr">
              <a:spcBef>
                <a:spcPts val="300"/>
              </a:spcBef>
            </a:pPr>
            <a:r>
              <a:rPr lang="en-US" sz="1800" b="0">
                <a:solidFill>
                  <a:schemeClr val="tx1"/>
                </a:solidFill>
                <a:latin typeface="Mabry Pro" panose="020D0303040002040303" pitchFamily="34" charset="0"/>
              </a:rPr>
              <a:t>LCF</a:t>
            </a:r>
            <a:r>
              <a:rPr lang="uk-UA" sz="1800" b="0">
                <a:solidFill>
                  <a:schemeClr val="tx1"/>
                </a:solidFill>
                <a:latin typeface="Mabry Pro" panose="020D0303040002040303" pitchFamily="34" charset="0"/>
              </a:rPr>
              <a:t> </a:t>
            </a:r>
            <a:r>
              <a:rPr lang="en-US" sz="1800" b="0">
                <a:solidFill>
                  <a:schemeClr val="tx1"/>
                </a:solidFill>
                <a:latin typeface="Mabry Pro" panose="020D0303040002040303" pitchFamily="34" charset="0"/>
              </a:rPr>
              <a:t>Law Group</a:t>
            </a:r>
          </a:p>
          <a:p>
            <a:pPr algn="ctr">
              <a:spcBef>
                <a:spcPts val="300"/>
              </a:spcBef>
            </a:pPr>
            <a:r>
              <a:rPr lang="en-US" sz="1800" b="0" err="1">
                <a:solidFill>
                  <a:schemeClr val="tx1"/>
                </a:solidFill>
                <a:latin typeface="Mabry Pro" panose="020D0303040002040303" pitchFamily="34" charset="0"/>
              </a:rPr>
              <a:t>Volodymyrska</a:t>
            </a:r>
            <a:r>
              <a:rPr lang="en-US" sz="1800" b="0">
                <a:solidFill>
                  <a:schemeClr val="tx1"/>
                </a:solidFill>
                <a:latin typeface="Mabry Pro" panose="020D0303040002040303" pitchFamily="34" charset="0"/>
              </a:rPr>
              <a:t> </a:t>
            </a:r>
            <a:r>
              <a:rPr lang="uk-UA" sz="1800" b="0">
                <a:solidFill>
                  <a:schemeClr val="tx1"/>
                </a:solidFill>
                <a:latin typeface="Mabry Pro" panose="020D0303040002040303" pitchFamily="34" charset="0"/>
              </a:rPr>
              <a:t>47, </a:t>
            </a:r>
            <a:r>
              <a:rPr lang="en-US" sz="1800" b="0">
                <a:solidFill>
                  <a:schemeClr val="tx1"/>
                </a:solidFill>
                <a:latin typeface="Mabry Pro" panose="020D0303040002040303" pitchFamily="34" charset="0"/>
              </a:rPr>
              <a:t>of.</a:t>
            </a:r>
            <a:r>
              <a:rPr lang="uk-UA" sz="1800" b="0">
                <a:solidFill>
                  <a:schemeClr val="tx1"/>
                </a:solidFill>
                <a:latin typeface="Mabry Pro" panose="020D0303040002040303" pitchFamily="34" charset="0"/>
              </a:rPr>
              <a:t> 3</a:t>
            </a:r>
            <a:endParaRPr lang="en-US" sz="1800" b="0">
              <a:solidFill>
                <a:schemeClr val="tx1"/>
              </a:solidFill>
              <a:latin typeface="Mabry Pro" panose="020D0303040002040303" pitchFamily="34" charset="0"/>
            </a:endParaRPr>
          </a:p>
          <a:p>
            <a:pPr algn="ctr">
              <a:spcBef>
                <a:spcPts val="300"/>
              </a:spcBef>
            </a:pPr>
            <a:r>
              <a:rPr lang="en-US" sz="1800" b="0">
                <a:solidFill>
                  <a:schemeClr val="tx1"/>
                </a:solidFill>
                <a:latin typeface="Mabry Pro" panose="020D0303040002040303" pitchFamily="34" charset="0"/>
              </a:rPr>
              <a:t>Kyiv</a:t>
            </a:r>
            <a:r>
              <a:rPr lang="uk-UA" sz="1800" b="0">
                <a:solidFill>
                  <a:schemeClr val="tx1"/>
                </a:solidFill>
                <a:latin typeface="Mabry Pro" panose="020D0303040002040303" pitchFamily="34" charset="0"/>
              </a:rPr>
              <a:t>, </a:t>
            </a:r>
            <a:r>
              <a:rPr lang="en-US" sz="1800" b="0">
                <a:solidFill>
                  <a:schemeClr val="tx1"/>
                </a:solidFill>
                <a:latin typeface="Mabry Pro" panose="020D0303040002040303" pitchFamily="34" charset="0"/>
              </a:rPr>
              <a:t>Ukraine</a:t>
            </a:r>
            <a:r>
              <a:rPr lang="uk-UA" sz="1800" b="0">
                <a:solidFill>
                  <a:schemeClr val="tx1"/>
                </a:solidFill>
                <a:latin typeface="Mabry Pro" panose="020D0303040002040303" pitchFamily="34" charset="0"/>
              </a:rPr>
              <a:t>, 01001</a:t>
            </a:r>
            <a:endParaRPr lang="en-US" sz="1800" b="0">
              <a:solidFill>
                <a:schemeClr val="tx1"/>
              </a:solidFill>
              <a:latin typeface="Mabry Pro" panose="020D0303040002040303" pitchFamily="34" charset="0"/>
            </a:endParaRPr>
          </a:p>
          <a:p>
            <a:pPr algn="ctr">
              <a:spcBef>
                <a:spcPts val="300"/>
              </a:spcBef>
            </a:pPr>
            <a:r>
              <a:rPr lang="en-US" sz="1800" b="0">
                <a:solidFill>
                  <a:schemeClr val="tx1"/>
                </a:solidFill>
                <a:latin typeface="Mabry Pro" panose="020D0303040002040303" pitchFamily="34" charset="0"/>
              </a:rPr>
              <a:t>+380 44 455 88 87</a:t>
            </a:r>
          </a:p>
          <a:p>
            <a:pPr algn="ctr">
              <a:spcBef>
                <a:spcPts val="300"/>
              </a:spcBef>
            </a:pPr>
            <a:r>
              <a:rPr lang="en-US" sz="1800" b="0">
                <a:solidFill>
                  <a:schemeClr val="tx1"/>
                </a:solidFill>
                <a:latin typeface="Mabry Pro" panose="020D0303040002040303" pitchFamily="34" charset="0"/>
                <a:hlinkClick r:id="rId2">
                  <a:extLst>
                    <a:ext uri="{A12FA001-AC4F-418D-AE19-62706E023703}">
                      <ahyp:hlinkClr xmlns:ahyp="http://schemas.microsoft.com/office/drawing/2018/hyperlinkcolor" val="tx"/>
                    </a:ext>
                  </a:extLst>
                </a:hlinkClick>
              </a:rPr>
              <a:t>info@lcf.ua</a:t>
            </a:r>
            <a:endParaRPr lang="en-US" sz="1800" b="0">
              <a:solidFill>
                <a:schemeClr val="tx1"/>
              </a:solidFill>
              <a:latin typeface="Mabry Pro" panose="020D0303040002040303" pitchFamily="34" charset="0"/>
            </a:endParaRPr>
          </a:p>
          <a:p>
            <a:pPr algn="ctr">
              <a:spcBef>
                <a:spcPts val="300"/>
              </a:spcBef>
            </a:pPr>
            <a:r>
              <a:rPr lang="en-US" sz="1800" b="0">
                <a:solidFill>
                  <a:schemeClr val="tx1"/>
                </a:solidFill>
                <a:latin typeface="Mabry Pro" panose="020D0303040002040303" pitchFamily="34" charset="0"/>
              </a:rPr>
              <a:t>lcf.ua</a:t>
            </a:r>
          </a:p>
        </p:txBody>
      </p:sp>
      <p:pic>
        <p:nvPicPr>
          <p:cNvPr id="2" name="Рисунок 1"/>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533033" y="5034011"/>
            <a:ext cx="1289785" cy="1289785"/>
          </a:xfrm>
          <a:prstGeom prst="rect">
            <a:avLst/>
          </a:prstGeom>
        </p:spPr>
      </p:pic>
      <p:pic>
        <p:nvPicPr>
          <p:cNvPr id="4" name="Рисунок 3"/>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4369183" y="5034011"/>
            <a:ext cx="1289786" cy="1289786"/>
          </a:xfrm>
          <a:prstGeom prst="rect">
            <a:avLst/>
          </a:prstGeom>
        </p:spPr>
      </p:pic>
      <p:pic>
        <p:nvPicPr>
          <p:cNvPr id="6" name="Рисунок 5"/>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73318" y="774512"/>
            <a:ext cx="1018682" cy="616138"/>
          </a:xfrm>
          <a:prstGeom prst="rect">
            <a:avLst/>
          </a:prstGeom>
        </p:spPr>
      </p:pic>
    </p:spTree>
    <p:extLst>
      <p:ext uri="{BB962C8B-B14F-4D97-AF65-F5344CB8AC3E}">
        <p14:creationId xmlns:p14="http://schemas.microsoft.com/office/powerpoint/2010/main" val="286571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Текстовый слайд_3">
  <p:cSld name="Текстовый слайд_3">
    <p:spTree>
      <p:nvGrpSpPr>
        <p:cNvPr id="1" name="Shape 16"/>
        <p:cNvGrpSpPr/>
        <p:nvPr/>
      </p:nvGrpSpPr>
      <p:grpSpPr>
        <a:xfrm>
          <a:off x="0" y="0"/>
          <a:ext cx="0" cy="0"/>
          <a:chOff x="0" y="0"/>
          <a:chExt cx="0" cy="0"/>
        </a:xfrm>
      </p:grpSpPr>
      <p:sp>
        <p:nvSpPr>
          <p:cNvPr id="17" name="Google Shape;17;p18"/>
          <p:cNvSpPr txBox="1">
            <a:spLocks noGrp="1"/>
          </p:cNvSpPr>
          <p:nvPr>
            <p:ph type="body" idx="1"/>
          </p:nvPr>
        </p:nvSpPr>
        <p:spPr>
          <a:xfrm>
            <a:off x="2560197" y="2748480"/>
            <a:ext cx="6722952"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000"/>
              <a:buNone/>
              <a:defRPr sz="2000" cap="none">
                <a:solidFill>
                  <a:srgbClr val="888888"/>
                </a:solidFill>
                <a:latin typeface="Arial"/>
                <a:ea typeface="Arial"/>
                <a:cs typeface="Arial"/>
                <a:sym typeface="Aria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Tree>
    <p:extLst>
      <p:ext uri="{BB962C8B-B14F-4D97-AF65-F5344CB8AC3E}">
        <p14:creationId xmlns:p14="http://schemas.microsoft.com/office/powerpoint/2010/main" val="1460427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Заголовок и вертикальный текст">
    <p:spTree>
      <p:nvGrpSpPr>
        <p:cNvPr id="1" name="Shape 76"/>
        <p:cNvGrpSpPr/>
        <p:nvPr/>
      </p:nvGrpSpPr>
      <p:grpSpPr>
        <a:xfrm>
          <a:off x="0" y="0"/>
          <a:ext cx="0" cy="0"/>
          <a:chOff x="0" y="0"/>
          <a:chExt cx="0" cy="0"/>
        </a:xfrm>
      </p:grpSpPr>
      <p:sp>
        <p:nvSpPr>
          <p:cNvPr id="77" name="Google Shape;77;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28"/>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925237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7" name="Прямокутник 6"/>
          <p:cNvSpPr/>
          <p:nvPr userDrawn="1"/>
        </p:nvSpPr>
        <p:spPr>
          <a:xfrm>
            <a:off x="10922000" y="0"/>
            <a:ext cx="1270000" cy="6858000"/>
          </a:xfrm>
          <a:prstGeom prst="rect">
            <a:avLst/>
          </a:prstGeom>
          <a:solidFill>
            <a:srgbClr val="EBE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pic>
        <p:nvPicPr>
          <p:cNvPr id="4" name="Рисунок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73318" y="774512"/>
            <a:ext cx="1018682" cy="616138"/>
          </a:xfrm>
          <a:prstGeom prst="rect">
            <a:avLst/>
          </a:prstGeom>
        </p:spPr>
      </p:pic>
      <p:sp>
        <p:nvSpPr>
          <p:cNvPr id="2" name="Заголовок 1"/>
          <p:cNvSpPr>
            <a:spLocks noGrp="1"/>
          </p:cNvSpPr>
          <p:nvPr>
            <p:ph type="title"/>
          </p:nvPr>
        </p:nvSpPr>
        <p:spPr>
          <a:xfrm>
            <a:off x="838200" y="365125"/>
            <a:ext cx="9768840" cy="1325563"/>
          </a:xfrm>
        </p:spPr>
        <p:txBody>
          <a:bodyPr>
            <a:noAutofit/>
          </a:bodyPr>
          <a:lstStyle>
            <a:lvl1pPr>
              <a:defRPr sz="4000">
                <a:solidFill>
                  <a:srgbClr val="134732"/>
                </a:solidFill>
                <a:latin typeface="Mabry Pro" panose="020D0303040002040303" pitchFamily="34" charset="0"/>
              </a:defRPr>
            </a:lvl1pPr>
          </a:lstStyle>
          <a:p>
            <a:r>
              <a:rPr lang="uk-UA" dirty="0"/>
              <a:t>Зразок заголовка</a:t>
            </a:r>
            <a:endParaRPr lang="en-US" dirty="0"/>
          </a:p>
        </p:txBody>
      </p:sp>
      <p:sp>
        <p:nvSpPr>
          <p:cNvPr id="3" name="Місце для вмісту 2"/>
          <p:cNvSpPr>
            <a:spLocks noGrp="1"/>
          </p:cNvSpPr>
          <p:nvPr>
            <p:ph idx="1"/>
          </p:nvPr>
        </p:nvSpPr>
        <p:spPr>
          <a:xfrm>
            <a:off x="838200" y="1825625"/>
            <a:ext cx="9768840" cy="4351338"/>
          </a:xfrm>
        </p:spPr>
        <p:txBody>
          <a:bodyPr>
            <a:noAutofit/>
          </a:bodyPr>
          <a:lstStyle>
            <a:lvl1pPr marL="228600" indent="-228600">
              <a:buClr>
                <a:srgbClr val="0AA7A5"/>
              </a:buClr>
              <a:buFont typeface="Mabry Pro" panose="020D0303040002040303" pitchFamily="34" charset="0"/>
              <a:buChar char="–"/>
              <a:defRPr sz="2000">
                <a:latin typeface="Mabry Pro" panose="020D0303040002040303" pitchFamily="34" charset="0"/>
              </a:defRPr>
            </a:lvl1pPr>
            <a:lvl2pPr marL="685800" indent="-228600">
              <a:buClr>
                <a:srgbClr val="0AA7A5"/>
              </a:buClr>
              <a:buFont typeface="Mabry Pro" panose="020D0303040002040303" pitchFamily="34" charset="0"/>
              <a:buChar char="–"/>
              <a:defRPr sz="1800">
                <a:latin typeface="Mabry Pro" panose="020D0303040002040303" pitchFamily="34" charset="0"/>
              </a:defRPr>
            </a:lvl2pPr>
            <a:lvl3pPr marL="1143000" indent="-228600">
              <a:buClr>
                <a:srgbClr val="0AA7A5"/>
              </a:buClr>
              <a:buFont typeface="Mabry Pro" panose="020D0303040002040303" pitchFamily="34" charset="0"/>
              <a:buChar char="–"/>
              <a:defRPr sz="1600">
                <a:latin typeface="Mabry Pro" panose="020D0303040002040303" pitchFamily="34" charset="0"/>
              </a:defRPr>
            </a:lvl3pPr>
            <a:lvl4pPr marL="1600200" indent="-228600">
              <a:buClr>
                <a:srgbClr val="0AA7A5"/>
              </a:buClr>
              <a:buFont typeface="Mabry Pro" panose="020D0303040002040303" pitchFamily="34" charset="0"/>
              <a:buChar char="–"/>
              <a:defRPr sz="1400">
                <a:latin typeface="Mabry Pro" panose="020D0303040002040303" pitchFamily="34" charset="0"/>
              </a:defRPr>
            </a:lvl4pPr>
            <a:lvl5pPr marL="2057400" indent="-228600">
              <a:buClr>
                <a:srgbClr val="0AA7A5"/>
              </a:buClr>
              <a:buFont typeface="Mabry Pro" panose="020D0303040002040303" pitchFamily="34" charset="0"/>
              <a:buChar char="–"/>
              <a:defRPr sz="1400">
                <a:latin typeface="Mabry Pro" panose="020D0303040002040303" pitchFamily="34" charset="0"/>
              </a:defRPr>
            </a:lvl5pPr>
          </a:lstStyle>
          <a:p>
            <a:pPr lvl="0"/>
            <a:r>
              <a:rPr lang="uk-UA" dirty="0"/>
              <a:t>Редагувати стиль зразка тексту</a:t>
            </a:r>
          </a:p>
          <a:p>
            <a:pPr lvl="1"/>
            <a:r>
              <a:rPr lang="uk-UA" dirty="0"/>
              <a:t>Другий рівень</a:t>
            </a:r>
          </a:p>
          <a:p>
            <a:pPr lvl="2"/>
            <a:r>
              <a:rPr lang="uk-UA" dirty="0"/>
              <a:t>Третій рівень</a:t>
            </a:r>
          </a:p>
          <a:p>
            <a:pPr lvl="3"/>
            <a:r>
              <a:rPr lang="uk-UA" dirty="0"/>
              <a:t>Четвертий рівень</a:t>
            </a:r>
          </a:p>
          <a:p>
            <a:pPr lvl="4"/>
            <a:r>
              <a:rPr lang="uk-UA" dirty="0"/>
              <a:t>П’ятий рівень</a:t>
            </a:r>
            <a:endParaRPr lang="en-US" dirty="0"/>
          </a:p>
        </p:txBody>
      </p:sp>
      <p:sp>
        <p:nvSpPr>
          <p:cNvPr id="9" name="Місце для номера слайда 4"/>
          <p:cNvSpPr txBox="1">
            <a:spLocks/>
          </p:cNvSpPr>
          <p:nvPr userDrawn="1"/>
        </p:nvSpPr>
        <p:spPr>
          <a:xfrm>
            <a:off x="11019576" y="6187440"/>
            <a:ext cx="1074847" cy="592455"/>
          </a:xfrm>
          <a:prstGeom prst="rect">
            <a:avLst/>
          </a:prstGeom>
        </p:spPr>
        <p:txBody>
          <a:bodyPr vert="horz" lIns="91440" tIns="45720" rIns="91440" bIns="45720" rtlCol="0" anchor="ctr">
            <a:noAutofit/>
          </a:bodyPr>
          <a:lstStyle>
            <a:defPPr>
              <a:defRPr lang="ru-RU"/>
            </a:defPPr>
            <a:lvl1pPr marL="0" algn="r" defTabSz="914400" rtl="0" eaLnBrk="1" latinLnBrk="0" hangingPunct="1">
              <a:defRPr sz="1200" kern="1200">
                <a:solidFill>
                  <a:schemeClr val="tx1"/>
                </a:solidFill>
                <a:latin typeface="Mabry Pro" panose="020D03030400020403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D537714-83D7-4E8E-9136-52224DB53C12}" type="slidenum">
              <a:rPr lang="ru-RU" smtClean="0">
                <a:latin typeface="Mabry Pro" panose="020D0303040002040303" pitchFamily="34" charset="0"/>
              </a:rPr>
              <a:pPr/>
              <a:t>‹№›</a:t>
            </a:fld>
            <a:endParaRPr lang="ru-RU">
              <a:latin typeface="Mabry Pro" panose="020D0303040002040303" pitchFamily="34" charset="0"/>
            </a:endParaRPr>
          </a:p>
        </p:txBody>
      </p:sp>
      <p:cxnSp>
        <p:nvCxnSpPr>
          <p:cNvPr id="10" name="Пряма сполучна лінія 9"/>
          <p:cNvCxnSpPr>
            <a:stCxn id="9" idx="0"/>
          </p:cNvCxnSpPr>
          <p:nvPr userDrawn="1"/>
        </p:nvCxnSpPr>
        <p:spPr>
          <a:xfrm>
            <a:off x="11557000" y="6187440"/>
            <a:ext cx="635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1505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9" name="Прямокутник 8"/>
          <p:cNvSpPr/>
          <p:nvPr userDrawn="1"/>
        </p:nvSpPr>
        <p:spPr>
          <a:xfrm>
            <a:off x="10922000" y="0"/>
            <a:ext cx="1270000" cy="6858000"/>
          </a:xfrm>
          <a:prstGeom prst="rect">
            <a:avLst/>
          </a:prstGeom>
          <a:solidFill>
            <a:srgbClr val="EBE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Місце для номера слайда 4"/>
          <p:cNvSpPr>
            <a:spLocks noGrp="1"/>
          </p:cNvSpPr>
          <p:nvPr>
            <p:ph type="sldNum" sz="quarter" idx="12"/>
          </p:nvPr>
        </p:nvSpPr>
        <p:spPr>
          <a:xfrm>
            <a:off x="11019576" y="6187440"/>
            <a:ext cx="1074847" cy="592455"/>
          </a:xfrm>
        </p:spPr>
        <p:txBody>
          <a:bodyPr/>
          <a:lstStyle>
            <a:lvl1pPr>
              <a:defRPr>
                <a:solidFill>
                  <a:schemeClr val="tx1"/>
                </a:solidFill>
                <a:latin typeface="Mabry Pro" panose="020D0303040002040303" pitchFamily="34" charset="0"/>
              </a:defRPr>
            </a:lvl1pPr>
          </a:lstStyle>
          <a:p>
            <a:fld id="{FD537714-83D7-4E8E-9136-52224DB53C12}" type="slidenum">
              <a:rPr lang="ru-RU" smtClean="0"/>
              <a:pPr/>
              <a:t>‹№›</a:t>
            </a:fld>
            <a:endParaRPr lang="ru-RU"/>
          </a:p>
        </p:txBody>
      </p:sp>
      <p:cxnSp>
        <p:nvCxnSpPr>
          <p:cNvPr id="3" name="Пряма сполучна лінія 2"/>
          <p:cNvCxnSpPr>
            <a:stCxn id="10" idx="0"/>
          </p:cNvCxnSpPr>
          <p:nvPr userDrawn="1"/>
        </p:nvCxnSpPr>
        <p:spPr>
          <a:xfrm>
            <a:off x="11557000" y="6187440"/>
            <a:ext cx="635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Заголовок 1"/>
          <p:cNvSpPr>
            <a:spLocks noGrp="1"/>
          </p:cNvSpPr>
          <p:nvPr>
            <p:ph type="title"/>
          </p:nvPr>
        </p:nvSpPr>
        <p:spPr>
          <a:xfrm>
            <a:off x="838200" y="365125"/>
            <a:ext cx="9768840" cy="1325563"/>
          </a:xfrm>
        </p:spPr>
        <p:txBody>
          <a:bodyPr>
            <a:noAutofit/>
          </a:bodyPr>
          <a:lstStyle>
            <a:lvl1pPr>
              <a:defRPr sz="4000">
                <a:solidFill>
                  <a:srgbClr val="134732"/>
                </a:solidFill>
                <a:latin typeface="Mabry Pro" panose="020D0303040002040303" pitchFamily="34" charset="0"/>
              </a:defRPr>
            </a:lvl1pPr>
          </a:lstStyle>
          <a:p>
            <a:r>
              <a:rPr lang="uk-UA" dirty="0"/>
              <a:t>Зразок заголовка</a:t>
            </a:r>
            <a:endParaRPr lang="en-US" dirty="0"/>
          </a:p>
        </p:txBody>
      </p:sp>
      <p:pic>
        <p:nvPicPr>
          <p:cNvPr id="11" name="Рисунок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73318" y="774512"/>
            <a:ext cx="1018682" cy="616138"/>
          </a:xfrm>
          <a:prstGeom prst="rect">
            <a:avLst/>
          </a:prstGeom>
        </p:spPr>
      </p:pic>
    </p:spTree>
    <p:extLst>
      <p:ext uri="{BB962C8B-B14F-4D97-AF65-F5344CB8AC3E}">
        <p14:creationId xmlns:p14="http://schemas.microsoft.com/office/powerpoint/2010/main" val="2604044933"/>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4"/>
            <a:ext cx="9768840" cy="1325563"/>
          </a:xfrm>
        </p:spPr>
        <p:txBody>
          <a:bodyPr>
            <a:noAutofit/>
          </a:bodyPr>
          <a:lstStyle>
            <a:lvl1pPr>
              <a:defRPr sz="4000">
                <a:solidFill>
                  <a:srgbClr val="134732"/>
                </a:solidFill>
                <a:latin typeface="Mabry Pro" panose="020D0303040002040303" pitchFamily="34" charset="0"/>
              </a:defRPr>
            </a:lvl1pPr>
          </a:lstStyle>
          <a:p>
            <a:r>
              <a:rPr lang="uk-UA" dirty="0"/>
              <a:t>Зразок заголовка</a:t>
            </a:r>
            <a:endParaRPr lang="en-US" dirty="0"/>
          </a:p>
        </p:txBody>
      </p:sp>
      <p:sp>
        <p:nvSpPr>
          <p:cNvPr id="3" name="Місце для вмісту 2"/>
          <p:cNvSpPr>
            <a:spLocks noGrp="1"/>
          </p:cNvSpPr>
          <p:nvPr>
            <p:ph sz="half" idx="1"/>
          </p:nvPr>
        </p:nvSpPr>
        <p:spPr>
          <a:xfrm>
            <a:off x="838200" y="1825625"/>
            <a:ext cx="4638575" cy="4351338"/>
          </a:xfrm>
        </p:spPr>
        <p:txBody>
          <a:bodyPr>
            <a:noAutofit/>
          </a:bodyPr>
          <a:lstStyle>
            <a:lvl1pPr marL="228600" indent="-228600">
              <a:buClr>
                <a:srgbClr val="0AA7A5"/>
              </a:buClr>
              <a:buFont typeface="Mabry Pro" panose="020D0303040002040303" pitchFamily="34" charset="0"/>
              <a:buChar char="–"/>
              <a:defRPr sz="2000">
                <a:latin typeface="Mabry Pro" panose="020D0303040002040303" pitchFamily="34" charset="0"/>
              </a:defRPr>
            </a:lvl1pPr>
            <a:lvl2pPr marL="685800" indent="-228600">
              <a:buClr>
                <a:srgbClr val="0AA7A5"/>
              </a:buClr>
              <a:buFont typeface="Mabry Pro" panose="020D0303040002040303" pitchFamily="34" charset="0"/>
              <a:buChar char="–"/>
              <a:defRPr sz="1800">
                <a:latin typeface="Mabry Pro" panose="020D0303040002040303" pitchFamily="34" charset="0"/>
              </a:defRPr>
            </a:lvl2pPr>
            <a:lvl3pPr marL="1143000" indent="-228600">
              <a:buClr>
                <a:srgbClr val="0AA7A5"/>
              </a:buClr>
              <a:buFont typeface="Mabry Pro" panose="020D0303040002040303" pitchFamily="34" charset="0"/>
              <a:buChar char="–"/>
              <a:defRPr sz="1600">
                <a:latin typeface="Mabry Pro" panose="020D0303040002040303" pitchFamily="34" charset="0"/>
              </a:defRPr>
            </a:lvl3pPr>
            <a:lvl4pPr marL="1600200" indent="-228600">
              <a:buClr>
                <a:srgbClr val="0AA7A5"/>
              </a:buClr>
              <a:buFont typeface="Mabry Pro" panose="020D0303040002040303" pitchFamily="34" charset="0"/>
              <a:buChar char="–"/>
              <a:defRPr sz="1400">
                <a:latin typeface="Mabry Pro" panose="020D0303040002040303" pitchFamily="34" charset="0"/>
              </a:defRPr>
            </a:lvl4pPr>
            <a:lvl5pPr marL="2057400" indent="-228600">
              <a:buClr>
                <a:srgbClr val="0AA7A5"/>
              </a:buClr>
              <a:buFont typeface="Mabry Pro" panose="020D0303040002040303" pitchFamily="34" charset="0"/>
              <a:buChar char="–"/>
              <a:defRPr sz="1400">
                <a:latin typeface="Mabry Pro" panose="020D0303040002040303" pitchFamily="34" charset="0"/>
              </a:defRPr>
            </a:lvl5pPr>
          </a:lstStyle>
          <a:p>
            <a:pPr lvl="0"/>
            <a:r>
              <a:rPr lang="uk-UA" dirty="0"/>
              <a:t>Редагувати стиль зразка тексту</a:t>
            </a:r>
          </a:p>
          <a:p>
            <a:pPr lvl="1"/>
            <a:r>
              <a:rPr lang="uk-UA" dirty="0"/>
              <a:t>Другий рівень</a:t>
            </a:r>
          </a:p>
          <a:p>
            <a:pPr lvl="2"/>
            <a:r>
              <a:rPr lang="uk-UA" dirty="0"/>
              <a:t>Третій рівень</a:t>
            </a:r>
          </a:p>
          <a:p>
            <a:pPr lvl="3"/>
            <a:r>
              <a:rPr lang="uk-UA" dirty="0"/>
              <a:t>Четвертий рівень</a:t>
            </a:r>
          </a:p>
          <a:p>
            <a:pPr lvl="4"/>
            <a:r>
              <a:rPr lang="uk-UA" dirty="0"/>
              <a:t>П’ятий рівень</a:t>
            </a:r>
            <a:endParaRPr lang="en-US" dirty="0"/>
          </a:p>
        </p:txBody>
      </p:sp>
      <p:sp>
        <p:nvSpPr>
          <p:cNvPr id="4" name="Місце для вмісту 3"/>
          <p:cNvSpPr>
            <a:spLocks noGrp="1"/>
          </p:cNvSpPr>
          <p:nvPr>
            <p:ph sz="half" idx="2"/>
          </p:nvPr>
        </p:nvSpPr>
        <p:spPr>
          <a:xfrm>
            <a:off x="5659655" y="1825625"/>
            <a:ext cx="4947385" cy="4351338"/>
          </a:xfrm>
        </p:spPr>
        <p:txBody>
          <a:bodyPr>
            <a:noAutofit/>
          </a:bodyPr>
          <a:lstStyle>
            <a:lvl1pPr marL="228600" indent="-228600">
              <a:buClr>
                <a:srgbClr val="0AA7A5"/>
              </a:buClr>
              <a:buFont typeface="Mabry Pro" panose="020D0303040002040303" pitchFamily="34" charset="0"/>
              <a:buChar char="–"/>
              <a:defRPr sz="2000">
                <a:latin typeface="Mabry Pro" panose="020D0303040002040303" pitchFamily="34" charset="0"/>
              </a:defRPr>
            </a:lvl1pPr>
            <a:lvl2pPr marL="685800" indent="-228600">
              <a:buClr>
                <a:srgbClr val="0AA7A5"/>
              </a:buClr>
              <a:buFont typeface="Mabry Pro" panose="020D0303040002040303" pitchFamily="34" charset="0"/>
              <a:buChar char="–"/>
              <a:defRPr sz="1800">
                <a:latin typeface="Mabry Pro" panose="020D0303040002040303" pitchFamily="34" charset="0"/>
              </a:defRPr>
            </a:lvl2pPr>
            <a:lvl3pPr marL="1143000" indent="-228600">
              <a:buClr>
                <a:srgbClr val="0AA7A5"/>
              </a:buClr>
              <a:buFont typeface="Mabry Pro" panose="020D0303040002040303" pitchFamily="34" charset="0"/>
              <a:buChar char="–"/>
              <a:defRPr sz="1600">
                <a:latin typeface="Mabry Pro" panose="020D0303040002040303" pitchFamily="34" charset="0"/>
              </a:defRPr>
            </a:lvl3pPr>
            <a:lvl4pPr marL="1600200" indent="-228600">
              <a:buClr>
                <a:srgbClr val="0AA7A5"/>
              </a:buClr>
              <a:buFont typeface="Mabry Pro" panose="020D0303040002040303" pitchFamily="34" charset="0"/>
              <a:buChar char="–"/>
              <a:defRPr sz="1400">
                <a:latin typeface="Mabry Pro" panose="020D0303040002040303" pitchFamily="34" charset="0"/>
              </a:defRPr>
            </a:lvl4pPr>
            <a:lvl5pPr marL="2057400" indent="-228600">
              <a:buClr>
                <a:srgbClr val="0AA7A5"/>
              </a:buClr>
              <a:buFont typeface="Mabry Pro" panose="020D0303040002040303" pitchFamily="34" charset="0"/>
              <a:buChar char="–"/>
              <a:defRPr sz="1400">
                <a:latin typeface="Mabry Pro" panose="020D0303040002040303" pitchFamily="34" charset="0"/>
              </a:defRPr>
            </a:lvl5pPr>
          </a:lstStyle>
          <a:p>
            <a:pPr lvl="0"/>
            <a:r>
              <a:rPr lang="uk-UA" dirty="0"/>
              <a:t>Редагувати стиль зразка тексту</a:t>
            </a:r>
          </a:p>
          <a:p>
            <a:pPr lvl="1"/>
            <a:r>
              <a:rPr lang="uk-UA" dirty="0"/>
              <a:t>Другий рівень</a:t>
            </a:r>
          </a:p>
          <a:p>
            <a:pPr lvl="2"/>
            <a:r>
              <a:rPr lang="uk-UA" dirty="0"/>
              <a:t>Третій рівень</a:t>
            </a:r>
          </a:p>
          <a:p>
            <a:pPr lvl="3"/>
            <a:r>
              <a:rPr lang="uk-UA" dirty="0"/>
              <a:t>Четвертий рівень</a:t>
            </a:r>
          </a:p>
          <a:p>
            <a:pPr lvl="4"/>
            <a:r>
              <a:rPr lang="uk-UA" dirty="0"/>
              <a:t>П’ятий рівень</a:t>
            </a:r>
            <a:endParaRPr lang="en-US" dirty="0"/>
          </a:p>
        </p:txBody>
      </p:sp>
      <p:sp>
        <p:nvSpPr>
          <p:cNvPr id="8" name="Прямокутник 7"/>
          <p:cNvSpPr/>
          <p:nvPr userDrawn="1"/>
        </p:nvSpPr>
        <p:spPr>
          <a:xfrm>
            <a:off x="10922000" y="0"/>
            <a:ext cx="1270000" cy="6858000"/>
          </a:xfrm>
          <a:prstGeom prst="rect">
            <a:avLst/>
          </a:prstGeom>
          <a:solidFill>
            <a:srgbClr val="EBE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Місце для номера слайда 4"/>
          <p:cNvSpPr txBox="1">
            <a:spLocks/>
          </p:cNvSpPr>
          <p:nvPr userDrawn="1"/>
        </p:nvSpPr>
        <p:spPr>
          <a:xfrm>
            <a:off x="11019576" y="6187440"/>
            <a:ext cx="1074847" cy="592455"/>
          </a:xfrm>
          <a:prstGeom prst="rect">
            <a:avLst/>
          </a:prstGeom>
        </p:spPr>
        <p:txBody>
          <a:bodyPr vert="horz" lIns="91440" tIns="45720" rIns="91440" bIns="45720" rtlCol="0" anchor="ctr">
            <a:noAutofit/>
          </a:bodyPr>
          <a:lstStyle>
            <a:defPPr>
              <a:defRPr lang="ru-RU"/>
            </a:defPPr>
            <a:lvl1pPr marL="0" algn="r" defTabSz="914400" rtl="0" eaLnBrk="1" latinLnBrk="0" hangingPunct="1">
              <a:defRPr sz="1200" kern="1200">
                <a:solidFill>
                  <a:schemeClr val="tx1"/>
                </a:solidFill>
                <a:latin typeface="Mabry Pro" panose="020D03030400020403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D537714-83D7-4E8E-9136-52224DB53C12}" type="slidenum">
              <a:rPr lang="ru-RU" smtClean="0">
                <a:latin typeface="Mabry Pro" panose="020D0303040002040303" pitchFamily="34" charset="0"/>
              </a:rPr>
              <a:pPr/>
              <a:t>‹№›</a:t>
            </a:fld>
            <a:endParaRPr lang="ru-RU">
              <a:latin typeface="Mabry Pro" panose="020D0303040002040303" pitchFamily="34" charset="0"/>
            </a:endParaRPr>
          </a:p>
        </p:txBody>
      </p:sp>
      <p:cxnSp>
        <p:nvCxnSpPr>
          <p:cNvPr id="11" name="Пряма сполучна лінія 10"/>
          <p:cNvCxnSpPr>
            <a:stCxn id="10" idx="0"/>
          </p:cNvCxnSpPr>
          <p:nvPr userDrawn="1"/>
        </p:nvCxnSpPr>
        <p:spPr>
          <a:xfrm>
            <a:off x="11557000" y="6187440"/>
            <a:ext cx="635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Рисунок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73318" y="774512"/>
            <a:ext cx="1018682" cy="616138"/>
          </a:xfrm>
          <a:prstGeom prst="rect">
            <a:avLst/>
          </a:prstGeom>
        </p:spPr>
      </p:pic>
    </p:spTree>
    <p:extLst>
      <p:ext uri="{BB962C8B-B14F-4D97-AF65-F5344CB8AC3E}">
        <p14:creationId xmlns:p14="http://schemas.microsoft.com/office/powerpoint/2010/main" val="2145324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9767252" cy="1325563"/>
          </a:xfrm>
        </p:spPr>
        <p:txBody>
          <a:bodyPr>
            <a:noAutofit/>
          </a:bodyPr>
          <a:lstStyle>
            <a:lvl1pPr>
              <a:defRPr sz="4000">
                <a:solidFill>
                  <a:srgbClr val="134732"/>
                </a:solidFill>
                <a:latin typeface="Mabry Pro" panose="020D0303040002040303" pitchFamily="34" charset="0"/>
              </a:defRPr>
            </a:lvl1pPr>
          </a:lstStyle>
          <a:p>
            <a:r>
              <a:rPr lang="uk-UA" dirty="0"/>
              <a:t>Зразок заголовка</a:t>
            </a:r>
            <a:endParaRPr lang="en-US" dirty="0"/>
          </a:p>
        </p:txBody>
      </p:sp>
      <p:sp>
        <p:nvSpPr>
          <p:cNvPr id="3" name="Місце для тексту 2"/>
          <p:cNvSpPr>
            <a:spLocks noGrp="1"/>
          </p:cNvSpPr>
          <p:nvPr>
            <p:ph type="body" idx="1"/>
          </p:nvPr>
        </p:nvSpPr>
        <p:spPr>
          <a:xfrm>
            <a:off x="839789" y="1681163"/>
            <a:ext cx="4712662" cy="823912"/>
          </a:xfrm>
        </p:spPr>
        <p:txBody>
          <a:bodyPr anchor="ctr">
            <a:noAutofit/>
          </a:bodyPr>
          <a:lstStyle>
            <a:lvl1pPr marL="0" indent="0">
              <a:buNone/>
              <a:defRPr sz="2400" b="1">
                <a:solidFill>
                  <a:srgbClr val="134732"/>
                </a:solidFill>
                <a:latin typeface="Mabry Pro" panose="020D03030400020403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dirty="0"/>
              <a:t>Редагувати стиль зразка тексту</a:t>
            </a:r>
          </a:p>
        </p:txBody>
      </p:sp>
      <p:sp>
        <p:nvSpPr>
          <p:cNvPr id="4" name="Місце для вмісту 3"/>
          <p:cNvSpPr>
            <a:spLocks noGrp="1"/>
          </p:cNvSpPr>
          <p:nvPr>
            <p:ph sz="half" idx="2"/>
          </p:nvPr>
        </p:nvSpPr>
        <p:spPr>
          <a:xfrm>
            <a:off x="839788" y="2505075"/>
            <a:ext cx="4712663" cy="3684588"/>
          </a:xfrm>
        </p:spPr>
        <p:txBody>
          <a:bodyPr>
            <a:noAutofit/>
          </a:bodyPr>
          <a:lstStyle>
            <a:lvl1pPr marL="228600" indent="-228600">
              <a:buClr>
                <a:srgbClr val="0AA7A5"/>
              </a:buClr>
              <a:buFont typeface="Calibri" panose="020F0502020204030204" pitchFamily="34" charset="0"/>
              <a:buChar char="–"/>
              <a:defRPr sz="2000">
                <a:latin typeface="Mabry Pro" panose="020D0303040002040303" pitchFamily="34" charset="0"/>
              </a:defRPr>
            </a:lvl1pPr>
            <a:lvl2pPr marL="685800" indent="-228600">
              <a:buClr>
                <a:srgbClr val="0AA7A5"/>
              </a:buClr>
              <a:buFont typeface="Calibri" panose="020F0502020204030204" pitchFamily="34" charset="0"/>
              <a:buChar char="–"/>
              <a:defRPr sz="1800">
                <a:latin typeface="Mabry Pro" panose="020D0303040002040303" pitchFamily="34" charset="0"/>
              </a:defRPr>
            </a:lvl2pPr>
            <a:lvl3pPr marL="1143000" indent="-228600">
              <a:buClr>
                <a:srgbClr val="0AA7A5"/>
              </a:buClr>
              <a:buFont typeface="Calibri" panose="020F0502020204030204" pitchFamily="34" charset="0"/>
              <a:buChar char="–"/>
              <a:defRPr sz="1600">
                <a:latin typeface="Mabry Pro" panose="020D0303040002040303" pitchFamily="34" charset="0"/>
              </a:defRPr>
            </a:lvl3pPr>
            <a:lvl4pPr marL="1600200" indent="-228600">
              <a:buClr>
                <a:srgbClr val="0AA7A5"/>
              </a:buClr>
              <a:buFont typeface="Calibri" panose="020F0502020204030204" pitchFamily="34" charset="0"/>
              <a:buChar char="–"/>
              <a:defRPr sz="1400">
                <a:latin typeface="Mabry Pro" panose="020D0303040002040303" pitchFamily="34" charset="0"/>
              </a:defRPr>
            </a:lvl4pPr>
            <a:lvl5pPr marL="2057400" indent="-228600">
              <a:buClr>
                <a:srgbClr val="0AA7A5"/>
              </a:buClr>
              <a:buFont typeface="Calibri" panose="020F0502020204030204" pitchFamily="34" charset="0"/>
              <a:buChar char="–"/>
              <a:defRPr sz="1400">
                <a:latin typeface="Mabry Pro" panose="020D0303040002040303" pitchFamily="34" charset="0"/>
              </a:defRPr>
            </a:lvl5pPr>
          </a:lstStyle>
          <a:p>
            <a:pPr lvl="0"/>
            <a:r>
              <a:rPr lang="uk-UA" dirty="0"/>
              <a:t>Редагувати стиль зразка тексту</a:t>
            </a:r>
          </a:p>
          <a:p>
            <a:pPr lvl="1"/>
            <a:r>
              <a:rPr lang="uk-UA" dirty="0"/>
              <a:t>Другий рівень</a:t>
            </a:r>
          </a:p>
          <a:p>
            <a:pPr lvl="2"/>
            <a:r>
              <a:rPr lang="uk-UA" dirty="0"/>
              <a:t>Третій рівень</a:t>
            </a:r>
          </a:p>
          <a:p>
            <a:pPr lvl="3"/>
            <a:r>
              <a:rPr lang="uk-UA" dirty="0"/>
              <a:t>Четвертий рівень</a:t>
            </a:r>
          </a:p>
          <a:p>
            <a:pPr lvl="4"/>
            <a:r>
              <a:rPr lang="uk-UA" dirty="0"/>
              <a:t>П’ятий рівень</a:t>
            </a:r>
            <a:endParaRPr lang="en-US" dirty="0"/>
          </a:p>
        </p:txBody>
      </p:sp>
      <p:sp>
        <p:nvSpPr>
          <p:cNvPr id="5" name="Місце для тексту 4"/>
          <p:cNvSpPr>
            <a:spLocks noGrp="1"/>
          </p:cNvSpPr>
          <p:nvPr>
            <p:ph type="body" sz="quarter" idx="3"/>
          </p:nvPr>
        </p:nvSpPr>
        <p:spPr>
          <a:xfrm>
            <a:off x="6014199" y="1681163"/>
            <a:ext cx="4592841" cy="823912"/>
          </a:xfrm>
        </p:spPr>
        <p:txBody>
          <a:bodyPr anchor="ctr">
            <a:noAutofit/>
          </a:bodyPr>
          <a:lstStyle>
            <a:lvl1pPr marL="0" indent="0">
              <a:buNone/>
              <a:defRPr sz="2400" b="1">
                <a:solidFill>
                  <a:srgbClr val="134732"/>
                </a:solidFill>
                <a:latin typeface="Mabry Pro" panose="020D03030400020403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6" name="Місце для вмісту 5"/>
          <p:cNvSpPr>
            <a:spLocks noGrp="1"/>
          </p:cNvSpPr>
          <p:nvPr>
            <p:ph sz="quarter" idx="4"/>
          </p:nvPr>
        </p:nvSpPr>
        <p:spPr>
          <a:xfrm>
            <a:off x="6014199" y="2505075"/>
            <a:ext cx="4592841" cy="3684588"/>
          </a:xfrm>
        </p:spPr>
        <p:txBody>
          <a:bodyPr>
            <a:noAutofit/>
          </a:bodyPr>
          <a:lstStyle>
            <a:lvl1pPr marL="228600" indent="-228600">
              <a:buClr>
                <a:srgbClr val="0AA7A5"/>
              </a:buClr>
              <a:buFont typeface="Calibri" panose="020F0502020204030204" pitchFamily="34" charset="0"/>
              <a:buChar char="–"/>
              <a:defRPr sz="2000">
                <a:latin typeface="Mabry Pro" panose="020D0303040002040303" pitchFamily="34" charset="0"/>
              </a:defRPr>
            </a:lvl1pPr>
            <a:lvl2pPr marL="685800" indent="-228600">
              <a:buClr>
                <a:srgbClr val="0AA7A5"/>
              </a:buClr>
              <a:buFont typeface="Calibri" panose="020F0502020204030204" pitchFamily="34" charset="0"/>
              <a:buChar char="–"/>
              <a:defRPr sz="1800">
                <a:latin typeface="Mabry Pro" panose="020D0303040002040303" pitchFamily="34" charset="0"/>
              </a:defRPr>
            </a:lvl2pPr>
            <a:lvl3pPr marL="1143000" indent="-228600">
              <a:buClr>
                <a:srgbClr val="0AA7A5"/>
              </a:buClr>
              <a:buFont typeface="Calibri" panose="020F0502020204030204" pitchFamily="34" charset="0"/>
              <a:buChar char="–"/>
              <a:defRPr sz="1600">
                <a:latin typeface="Mabry Pro" panose="020D0303040002040303" pitchFamily="34" charset="0"/>
              </a:defRPr>
            </a:lvl3pPr>
            <a:lvl4pPr marL="1600200" indent="-228600">
              <a:buClr>
                <a:srgbClr val="0AA7A5"/>
              </a:buClr>
              <a:buFont typeface="Calibri" panose="020F0502020204030204" pitchFamily="34" charset="0"/>
              <a:buChar char="–"/>
              <a:defRPr sz="1400">
                <a:latin typeface="Mabry Pro" panose="020D0303040002040303" pitchFamily="34" charset="0"/>
              </a:defRPr>
            </a:lvl4pPr>
            <a:lvl5pPr marL="2057400" indent="-228600">
              <a:buClr>
                <a:srgbClr val="0AA7A5"/>
              </a:buClr>
              <a:buFont typeface="Calibri" panose="020F0502020204030204" pitchFamily="34" charset="0"/>
              <a:buChar char="–"/>
              <a:defRPr sz="1400">
                <a:latin typeface="Mabry Pro" panose="020D0303040002040303" pitchFamily="34" charset="0"/>
              </a:defRPr>
            </a:lvl5pPr>
          </a:lstStyle>
          <a:p>
            <a:pPr lvl="0"/>
            <a:r>
              <a:rPr lang="uk-UA" dirty="0"/>
              <a:t>Редагувати стиль зразка тексту</a:t>
            </a:r>
          </a:p>
          <a:p>
            <a:pPr lvl="1"/>
            <a:r>
              <a:rPr lang="uk-UA" dirty="0"/>
              <a:t>Другий рівень</a:t>
            </a:r>
          </a:p>
          <a:p>
            <a:pPr lvl="2"/>
            <a:r>
              <a:rPr lang="uk-UA" dirty="0"/>
              <a:t>Третій рівень</a:t>
            </a:r>
          </a:p>
          <a:p>
            <a:pPr lvl="3"/>
            <a:r>
              <a:rPr lang="uk-UA" dirty="0"/>
              <a:t>Четвертий рівень</a:t>
            </a:r>
          </a:p>
          <a:p>
            <a:pPr lvl="4"/>
            <a:r>
              <a:rPr lang="uk-UA" dirty="0"/>
              <a:t>П’ятий рівень</a:t>
            </a:r>
            <a:endParaRPr lang="en-US" dirty="0"/>
          </a:p>
        </p:txBody>
      </p:sp>
      <p:sp>
        <p:nvSpPr>
          <p:cNvPr id="10" name="Прямокутник 9"/>
          <p:cNvSpPr/>
          <p:nvPr userDrawn="1"/>
        </p:nvSpPr>
        <p:spPr>
          <a:xfrm>
            <a:off x="10922000" y="0"/>
            <a:ext cx="1270000" cy="6858000"/>
          </a:xfrm>
          <a:prstGeom prst="rect">
            <a:avLst/>
          </a:prstGeom>
          <a:solidFill>
            <a:srgbClr val="EBE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Рисунок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73318" y="774512"/>
            <a:ext cx="1018682" cy="616138"/>
          </a:xfrm>
          <a:prstGeom prst="rect">
            <a:avLst/>
          </a:prstGeom>
        </p:spPr>
      </p:pic>
      <p:sp>
        <p:nvSpPr>
          <p:cNvPr id="12" name="Місце для номера слайда 4"/>
          <p:cNvSpPr txBox="1">
            <a:spLocks/>
          </p:cNvSpPr>
          <p:nvPr userDrawn="1"/>
        </p:nvSpPr>
        <p:spPr>
          <a:xfrm>
            <a:off x="11019576" y="6187440"/>
            <a:ext cx="1074847" cy="592455"/>
          </a:xfrm>
          <a:prstGeom prst="rect">
            <a:avLst/>
          </a:prstGeom>
        </p:spPr>
        <p:txBody>
          <a:bodyPr vert="horz" lIns="91440" tIns="45720" rIns="91440" bIns="45720" rtlCol="0" anchor="ctr">
            <a:noAutofit/>
          </a:bodyPr>
          <a:lstStyle>
            <a:defPPr>
              <a:defRPr lang="ru-RU"/>
            </a:defPPr>
            <a:lvl1pPr marL="0" algn="r" defTabSz="914400" rtl="0" eaLnBrk="1" latinLnBrk="0" hangingPunct="1">
              <a:defRPr sz="1200" kern="1200">
                <a:solidFill>
                  <a:schemeClr val="tx1"/>
                </a:solidFill>
                <a:latin typeface="Mabry Pro" panose="020D03030400020403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D537714-83D7-4E8E-9136-52224DB53C12}" type="slidenum">
              <a:rPr lang="ru-RU" smtClean="0">
                <a:latin typeface="Mabry Pro" panose="020D0303040002040303" pitchFamily="34" charset="0"/>
              </a:rPr>
              <a:pPr/>
              <a:t>‹№›</a:t>
            </a:fld>
            <a:endParaRPr lang="ru-RU">
              <a:latin typeface="Mabry Pro" panose="020D0303040002040303" pitchFamily="34" charset="0"/>
            </a:endParaRPr>
          </a:p>
        </p:txBody>
      </p:sp>
      <p:cxnSp>
        <p:nvCxnSpPr>
          <p:cNvPr id="13" name="Пряма сполучна лінія 12"/>
          <p:cNvCxnSpPr>
            <a:stCxn id="12" idx="0"/>
          </p:cNvCxnSpPr>
          <p:nvPr userDrawn="1"/>
        </p:nvCxnSpPr>
        <p:spPr>
          <a:xfrm>
            <a:off x="11557000" y="6187440"/>
            <a:ext cx="635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757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9767252" cy="1325563"/>
          </a:xfrm>
        </p:spPr>
        <p:txBody>
          <a:bodyPr>
            <a:noAutofit/>
          </a:bodyPr>
          <a:lstStyle>
            <a:lvl1pPr>
              <a:defRPr sz="4000">
                <a:solidFill>
                  <a:srgbClr val="134732"/>
                </a:solidFill>
                <a:latin typeface="Mabry Pro" panose="020D0303040002040303" pitchFamily="34" charset="0"/>
              </a:defRPr>
            </a:lvl1pPr>
          </a:lstStyle>
          <a:p>
            <a:r>
              <a:rPr lang="uk-UA" dirty="0"/>
              <a:t>Зразок заголовка</a:t>
            </a:r>
            <a:endParaRPr lang="en-US" dirty="0"/>
          </a:p>
        </p:txBody>
      </p:sp>
      <p:sp>
        <p:nvSpPr>
          <p:cNvPr id="3" name="Місце для тексту 2"/>
          <p:cNvSpPr>
            <a:spLocks noGrp="1"/>
          </p:cNvSpPr>
          <p:nvPr>
            <p:ph type="body" idx="1"/>
          </p:nvPr>
        </p:nvSpPr>
        <p:spPr>
          <a:xfrm>
            <a:off x="839788" y="1681163"/>
            <a:ext cx="9767251" cy="823912"/>
          </a:xfrm>
        </p:spPr>
        <p:txBody>
          <a:bodyPr anchor="ctr">
            <a:noAutofit/>
          </a:bodyPr>
          <a:lstStyle>
            <a:lvl1pPr marL="0" indent="0">
              <a:buNone/>
              <a:defRPr sz="2400" b="1">
                <a:solidFill>
                  <a:srgbClr val="134732"/>
                </a:solidFill>
                <a:latin typeface="Mabry Pro" panose="020D03030400020403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dirty="0"/>
              <a:t>Редагувати стиль зразка тексту</a:t>
            </a:r>
          </a:p>
        </p:txBody>
      </p:sp>
      <p:sp>
        <p:nvSpPr>
          <p:cNvPr id="4" name="Місце для вмісту 3"/>
          <p:cNvSpPr>
            <a:spLocks noGrp="1"/>
          </p:cNvSpPr>
          <p:nvPr>
            <p:ph sz="half" idx="2"/>
          </p:nvPr>
        </p:nvSpPr>
        <p:spPr>
          <a:xfrm>
            <a:off x="839788" y="2505075"/>
            <a:ext cx="4712663" cy="3684588"/>
          </a:xfrm>
        </p:spPr>
        <p:txBody>
          <a:bodyPr>
            <a:noAutofit/>
          </a:bodyPr>
          <a:lstStyle>
            <a:lvl1pPr marL="228600" indent="-228600">
              <a:buClr>
                <a:srgbClr val="0AA7A5"/>
              </a:buClr>
              <a:buFont typeface="Calibri" panose="020F0502020204030204" pitchFamily="34" charset="0"/>
              <a:buChar char="–"/>
              <a:defRPr sz="2000">
                <a:latin typeface="Mabry Pro" panose="020D0303040002040303" pitchFamily="34" charset="0"/>
              </a:defRPr>
            </a:lvl1pPr>
            <a:lvl2pPr marL="685800" indent="-228600">
              <a:buClr>
                <a:srgbClr val="0AA7A5"/>
              </a:buClr>
              <a:buFont typeface="Calibri" panose="020F0502020204030204" pitchFamily="34" charset="0"/>
              <a:buChar char="–"/>
              <a:defRPr sz="1800">
                <a:latin typeface="Mabry Pro" panose="020D0303040002040303" pitchFamily="34" charset="0"/>
              </a:defRPr>
            </a:lvl2pPr>
            <a:lvl3pPr marL="1143000" indent="-228600">
              <a:buClr>
                <a:srgbClr val="0AA7A5"/>
              </a:buClr>
              <a:buFont typeface="Calibri" panose="020F0502020204030204" pitchFamily="34" charset="0"/>
              <a:buChar char="–"/>
              <a:defRPr sz="1600">
                <a:latin typeface="Mabry Pro" panose="020D0303040002040303" pitchFamily="34" charset="0"/>
              </a:defRPr>
            </a:lvl3pPr>
            <a:lvl4pPr marL="1600200" indent="-228600">
              <a:buClr>
                <a:srgbClr val="0AA7A5"/>
              </a:buClr>
              <a:buFont typeface="Calibri" panose="020F0502020204030204" pitchFamily="34" charset="0"/>
              <a:buChar char="–"/>
              <a:defRPr sz="1400">
                <a:latin typeface="Mabry Pro" panose="020D0303040002040303" pitchFamily="34" charset="0"/>
              </a:defRPr>
            </a:lvl4pPr>
            <a:lvl5pPr marL="2057400" indent="-228600">
              <a:buClr>
                <a:srgbClr val="0AA7A5"/>
              </a:buClr>
              <a:buFont typeface="Calibri" panose="020F0502020204030204" pitchFamily="34" charset="0"/>
              <a:buChar char="–"/>
              <a:defRPr sz="1400">
                <a:latin typeface="Mabry Pro" panose="020D0303040002040303" pitchFamily="34" charset="0"/>
              </a:defRPr>
            </a:lvl5pPr>
          </a:lstStyle>
          <a:p>
            <a:pPr lvl="0"/>
            <a:r>
              <a:rPr lang="uk-UA" dirty="0"/>
              <a:t>Редагувати стиль зразка тексту</a:t>
            </a:r>
          </a:p>
          <a:p>
            <a:pPr lvl="1"/>
            <a:r>
              <a:rPr lang="uk-UA" dirty="0"/>
              <a:t>Другий рівень</a:t>
            </a:r>
          </a:p>
          <a:p>
            <a:pPr lvl="2"/>
            <a:r>
              <a:rPr lang="uk-UA" dirty="0"/>
              <a:t>Третій рівень</a:t>
            </a:r>
          </a:p>
          <a:p>
            <a:pPr lvl="3"/>
            <a:r>
              <a:rPr lang="uk-UA" dirty="0"/>
              <a:t>Четвертий рівень</a:t>
            </a:r>
          </a:p>
          <a:p>
            <a:pPr lvl="4"/>
            <a:r>
              <a:rPr lang="uk-UA" dirty="0"/>
              <a:t>П’ятий рівень</a:t>
            </a:r>
            <a:endParaRPr lang="en-US" dirty="0"/>
          </a:p>
        </p:txBody>
      </p:sp>
      <p:sp>
        <p:nvSpPr>
          <p:cNvPr id="6" name="Місце для вмісту 5"/>
          <p:cNvSpPr>
            <a:spLocks noGrp="1"/>
          </p:cNvSpPr>
          <p:nvPr>
            <p:ph sz="quarter" idx="4"/>
          </p:nvPr>
        </p:nvSpPr>
        <p:spPr>
          <a:xfrm>
            <a:off x="6014199" y="2505075"/>
            <a:ext cx="4592841" cy="3684588"/>
          </a:xfrm>
        </p:spPr>
        <p:txBody>
          <a:bodyPr>
            <a:noAutofit/>
          </a:bodyPr>
          <a:lstStyle>
            <a:lvl1pPr marL="228600" indent="-228600">
              <a:buClr>
                <a:srgbClr val="0AA7A5"/>
              </a:buClr>
              <a:buFont typeface="Calibri" panose="020F0502020204030204" pitchFamily="34" charset="0"/>
              <a:buChar char="–"/>
              <a:defRPr sz="2000">
                <a:latin typeface="Mabry Pro" panose="020D0303040002040303" pitchFamily="34" charset="0"/>
              </a:defRPr>
            </a:lvl1pPr>
            <a:lvl2pPr marL="685800" indent="-228600">
              <a:buClr>
                <a:srgbClr val="0AA7A5"/>
              </a:buClr>
              <a:buFont typeface="Calibri" panose="020F0502020204030204" pitchFamily="34" charset="0"/>
              <a:buChar char="–"/>
              <a:defRPr sz="1800">
                <a:latin typeface="Mabry Pro" panose="020D0303040002040303" pitchFamily="34" charset="0"/>
              </a:defRPr>
            </a:lvl2pPr>
            <a:lvl3pPr marL="1143000" indent="-228600">
              <a:buClr>
                <a:srgbClr val="0AA7A5"/>
              </a:buClr>
              <a:buFont typeface="Calibri" panose="020F0502020204030204" pitchFamily="34" charset="0"/>
              <a:buChar char="–"/>
              <a:defRPr sz="1600">
                <a:latin typeface="Mabry Pro" panose="020D0303040002040303" pitchFamily="34" charset="0"/>
              </a:defRPr>
            </a:lvl3pPr>
            <a:lvl4pPr marL="1600200" indent="-228600">
              <a:buClr>
                <a:srgbClr val="0AA7A5"/>
              </a:buClr>
              <a:buFont typeface="Calibri" panose="020F0502020204030204" pitchFamily="34" charset="0"/>
              <a:buChar char="–"/>
              <a:defRPr sz="1400">
                <a:latin typeface="Mabry Pro" panose="020D0303040002040303" pitchFamily="34" charset="0"/>
              </a:defRPr>
            </a:lvl4pPr>
            <a:lvl5pPr marL="2057400" indent="-228600">
              <a:buClr>
                <a:srgbClr val="0AA7A5"/>
              </a:buClr>
              <a:buFont typeface="Calibri" panose="020F0502020204030204" pitchFamily="34" charset="0"/>
              <a:buChar char="–"/>
              <a:defRPr sz="1400">
                <a:latin typeface="Mabry Pro" panose="020D0303040002040303" pitchFamily="34" charset="0"/>
              </a:defRPr>
            </a:lvl5pPr>
          </a:lstStyle>
          <a:p>
            <a:pPr lvl="0"/>
            <a:r>
              <a:rPr lang="uk-UA" dirty="0"/>
              <a:t>Редагувати стиль зразка тексту</a:t>
            </a:r>
          </a:p>
          <a:p>
            <a:pPr lvl="1"/>
            <a:r>
              <a:rPr lang="uk-UA" dirty="0"/>
              <a:t>Другий рівень</a:t>
            </a:r>
          </a:p>
          <a:p>
            <a:pPr lvl="2"/>
            <a:r>
              <a:rPr lang="uk-UA" dirty="0"/>
              <a:t>Третій рівень</a:t>
            </a:r>
          </a:p>
          <a:p>
            <a:pPr lvl="3"/>
            <a:r>
              <a:rPr lang="uk-UA" dirty="0"/>
              <a:t>Четвертий рівень</a:t>
            </a:r>
          </a:p>
          <a:p>
            <a:pPr lvl="4"/>
            <a:r>
              <a:rPr lang="uk-UA" dirty="0"/>
              <a:t>П’ятий рівень</a:t>
            </a:r>
            <a:endParaRPr lang="en-US" dirty="0"/>
          </a:p>
        </p:txBody>
      </p:sp>
      <p:sp>
        <p:nvSpPr>
          <p:cNvPr id="10" name="Прямокутник 9"/>
          <p:cNvSpPr/>
          <p:nvPr userDrawn="1"/>
        </p:nvSpPr>
        <p:spPr>
          <a:xfrm>
            <a:off x="10922000" y="0"/>
            <a:ext cx="1270000" cy="6858000"/>
          </a:xfrm>
          <a:prstGeom prst="rect">
            <a:avLst/>
          </a:prstGeom>
          <a:solidFill>
            <a:srgbClr val="EBE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12" name="Місце для номера слайда 4"/>
          <p:cNvSpPr txBox="1">
            <a:spLocks/>
          </p:cNvSpPr>
          <p:nvPr userDrawn="1"/>
        </p:nvSpPr>
        <p:spPr>
          <a:xfrm>
            <a:off x="11019576" y="6187440"/>
            <a:ext cx="1074847" cy="592455"/>
          </a:xfrm>
          <a:prstGeom prst="rect">
            <a:avLst/>
          </a:prstGeom>
        </p:spPr>
        <p:txBody>
          <a:bodyPr vert="horz" lIns="91440" tIns="45720" rIns="91440" bIns="45720" rtlCol="0" anchor="ctr">
            <a:noAutofit/>
          </a:bodyPr>
          <a:lstStyle>
            <a:defPPr>
              <a:defRPr lang="ru-RU"/>
            </a:defPPr>
            <a:lvl1pPr marL="0" algn="r" defTabSz="914400" rtl="0" eaLnBrk="1" latinLnBrk="0" hangingPunct="1">
              <a:defRPr sz="1200" kern="1200">
                <a:solidFill>
                  <a:schemeClr val="tx1"/>
                </a:solidFill>
                <a:latin typeface="Mabry Pro" panose="020D03030400020403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D537714-83D7-4E8E-9136-52224DB53C12}" type="slidenum">
              <a:rPr lang="ru-RU" smtClean="0">
                <a:latin typeface="Mabry Pro" panose="020D0303040002040303" pitchFamily="34" charset="0"/>
              </a:rPr>
              <a:pPr/>
              <a:t>‹№›</a:t>
            </a:fld>
            <a:endParaRPr lang="ru-RU">
              <a:latin typeface="Mabry Pro" panose="020D0303040002040303" pitchFamily="34" charset="0"/>
            </a:endParaRPr>
          </a:p>
        </p:txBody>
      </p:sp>
      <p:cxnSp>
        <p:nvCxnSpPr>
          <p:cNvPr id="13" name="Пряма сполучна лінія 12"/>
          <p:cNvCxnSpPr>
            <a:stCxn id="12" idx="0"/>
          </p:cNvCxnSpPr>
          <p:nvPr userDrawn="1"/>
        </p:nvCxnSpPr>
        <p:spPr>
          <a:xfrm>
            <a:off x="11557000" y="6187440"/>
            <a:ext cx="635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Рисунок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73318" y="774512"/>
            <a:ext cx="1018682" cy="616138"/>
          </a:xfrm>
          <a:prstGeom prst="rect">
            <a:avLst/>
          </a:prstGeom>
        </p:spPr>
      </p:pic>
    </p:spTree>
    <p:extLst>
      <p:ext uri="{BB962C8B-B14F-4D97-AF65-F5344CB8AC3E}">
        <p14:creationId xmlns:p14="http://schemas.microsoft.com/office/powerpoint/2010/main" val="855858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Прямокутник 6"/>
          <p:cNvSpPr/>
          <p:nvPr userDrawn="1"/>
        </p:nvSpPr>
        <p:spPr>
          <a:xfrm>
            <a:off x="10922000" y="0"/>
            <a:ext cx="1270000" cy="6858000"/>
          </a:xfrm>
          <a:prstGeom prst="rect">
            <a:avLst/>
          </a:prstGeom>
          <a:solidFill>
            <a:srgbClr val="EBE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Місце для номера слайда 4"/>
          <p:cNvSpPr>
            <a:spLocks noGrp="1"/>
          </p:cNvSpPr>
          <p:nvPr>
            <p:ph type="sldNum" sz="quarter" idx="12"/>
          </p:nvPr>
        </p:nvSpPr>
        <p:spPr>
          <a:xfrm>
            <a:off x="11019576" y="6187440"/>
            <a:ext cx="1074847" cy="592455"/>
          </a:xfrm>
        </p:spPr>
        <p:txBody>
          <a:bodyPr/>
          <a:lstStyle>
            <a:lvl1pPr>
              <a:defRPr>
                <a:solidFill>
                  <a:schemeClr val="tx1"/>
                </a:solidFill>
                <a:latin typeface="Mabry Pro" panose="020D0303040002040303" pitchFamily="34" charset="0"/>
              </a:defRPr>
            </a:lvl1pPr>
          </a:lstStyle>
          <a:p>
            <a:fld id="{FD537714-83D7-4E8E-9136-52224DB53C12}" type="slidenum">
              <a:rPr lang="ru-RU" smtClean="0"/>
              <a:pPr/>
              <a:t>‹№›</a:t>
            </a:fld>
            <a:endParaRPr lang="ru-RU"/>
          </a:p>
        </p:txBody>
      </p:sp>
      <p:cxnSp>
        <p:nvCxnSpPr>
          <p:cNvPr id="11" name="Пряма сполучна лінія 10"/>
          <p:cNvCxnSpPr>
            <a:stCxn id="10" idx="0"/>
          </p:cNvCxnSpPr>
          <p:nvPr userDrawn="1"/>
        </p:nvCxnSpPr>
        <p:spPr>
          <a:xfrm>
            <a:off x="11557000" y="6187440"/>
            <a:ext cx="635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Рисунок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73318" y="774512"/>
            <a:ext cx="1018682" cy="616138"/>
          </a:xfrm>
          <a:prstGeom prst="rect">
            <a:avLst/>
          </a:prstGeom>
        </p:spPr>
      </p:pic>
    </p:spTree>
    <p:extLst>
      <p:ext uri="{BB962C8B-B14F-4D97-AF65-F5344CB8AC3E}">
        <p14:creationId xmlns:p14="http://schemas.microsoft.com/office/powerpoint/2010/main" val="3261586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Пользовательский макет">
    <p:spTree>
      <p:nvGrpSpPr>
        <p:cNvPr id="1" name=""/>
        <p:cNvGrpSpPr/>
        <p:nvPr/>
      </p:nvGrpSpPr>
      <p:grpSpPr>
        <a:xfrm>
          <a:off x="0" y="0"/>
          <a:ext cx="0" cy="0"/>
          <a:chOff x="0" y="0"/>
          <a:chExt cx="0" cy="0"/>
        </a:xfrm>
      </p:grpSpPr>
      <p:sp>
        <p:nvSpPr>
          <p:cNvPr id="19" name="Місце для вмісту 2"/>
          <p:cNvSpPr>
            <a:spLocks noGrp="1"/>
          </p:cNvSpPr>
          <p:nvPr>
            <p:ph idx="13" hasCustomPrompt="1"/>
          </p:nvPr>
        </p:nvSpPr>
        <p:spPr>
          <a:xfrm>
            <a:off x="0" y="656406"/>
            <a:ext cx="3983644" cy="5545189"/>
          </a:xfrm>
        </p:spPr>
        <p:txBody>
          <a:bodyPr>
            <a:noAutofit/>
          </a:bodyPr>
          <a:lstStyle>
            <a:lvl1pPr marL="0" marR="0" indent="0" algn="l" defTabSz="914400" rtl="0" eaLnBrk="1" fontAlgn="auto" latinLnBrk="0" hangingPunct="1">
              <a:lnSpc>
                <a:spcPct val="90000"/>
              </a:lnSpc>
              <a:spcBef>
                <a:spcPts val="1000"/>
              </a:spcBef>
              <a:spcAft>
                <a:spcPts val="0"/>
              </a:spcAft>
              <a:buClr>
                <a:srgbClr val="0AA7A5"/>
              </a:buClr>
              <a:buSzTx/>
              <a:buFont typeface="Mabry Pro" panose="020D0303040002040303" pitchFamily="34" charset="0"/>
              <a:buNone/>
              <a:tabLst/>
              <a:defRPr sz="1050" baseline="0">
                <a:solidFill>
                  <a:schemeClr val="tx1"/>
                </a:solidFill>
                <a:latin typeface="Mabry Pro" panose="020D0303040002040303" pitchFamily="34" charset="0"/>
              </a:defRPr>
            </a:lvl1pPr>
            <a:lvl2pPr marL="685800" indent="-228600">
              <a:buClr>
                <a:srgbClr val="0AA7A5"/>
              </a:buClr>
              <a:buFont typeface="Mabry Pro" panose="020D0303040002040303" pitchFamily="34" charset="0"/>
              <a:buChar char="–"/>
              <a:defRPr>
                <a:latin typeface="Mabry Pro" panose="020D0303040002040303" pitchFamily="34" charset="0"/>
              </a:defRPr>
            </a:lvl2pPr>
            <a:lvl3pPr marL="1143000" indent="-228600">
              <a:buClr>
                <a:srgbClr val="0AA7A5"/>
              </a:buClr>
              <a:buFont typeface="Mabry Pro" panose="020D0303040002040303" pitchFamily="34" charset="0"/>
              <a:buChar char="–"/>
              <a:defRPr>
                <a:latin typeface="Mabry Pro" panose="020D0303040002040303" pitchFamily="34" charset="0"/>
              </a:defRPr>
            </a:lvl3pPr>
            <a:lvl4pPr marL="1600200" indent="-228600">
              <a:buClr>
                <a:srgbClr val="0AA7A5"/>
              </a:buClr>
              <a:buFont typeface="Mabry Pro" panose="020D0303040002040303" pitchFamily="34" charset="0"/>
              <a:buChar char="–"/>
              <a:defRPr>
                <a:latin typeface="Mabry Pro" panose="020D0303040002040303" pitchFamily="34" charset="0"/>
              </a:defRPr>
            </a:lvl4pPr>
            <a:lvl5pPr marL="2057400" indent="-228600">
              <a:buClr>
                <a:srgbClr val="0AA7A5"/>
              </a:buClr>
              <a:buFont typeface="Mabry Pro" panose="020D0303040002040303" pitchFamily="34" charset="0"/>
              <a:buChar char="–"/>
              <a:defRPr>
                <a:latin typeface="Mabry Pro" panose="020D0303040002040303" pitchFamily="34" charset="0"/>
              </a:defRPr>
            </a:lvl5pPr>
          </a:lstStyle>
          <a:p>
            <a:pPr marL="0" marR="0" lvl="0" indent="0" algn="l" defTabSz="914400" rtl="0" eaLnBrk="1" fontAlgn="auto" latinLnBrk="0" hangingPunct="1">
              <a:lnSpc>
                <a:spcPct val="90000"/>
              </a:lnSpc>
              <a:spcBef>
                <a:spcPts val="1000"/>
              </a:spcBef>
              <a:spcAft>
                <a:spcPts val="0"/>
              </a:spcAft>
              <a:buClr>
                <a:srgbClr val="0AA7A5"/>
              </a:buClr>
              <a:buSzTx/>
              <a:buFont typeface="Mabry Pro" panose="020D0303040002040303" pitchFamily="34" charset="0"/>
              <a:buNone/>
              <a:tabLst/>
              <a:defRPr/>
            </a:pPr>
            <a:r>
              <a:rPr lang="uk-UA" dirty="0"/>
              <a:t>МІСЦЕ ДЛЯ ФОТО</a:t>
            </a:r>
          </a:p>
          <a:p>
            <a:pPr lvl="0"/>
            <a:endParaRPr lang="uk-UA" dirty="0"/>
          </a:p>
        </p:txBody>
      </p:sp>
      <p:sp>
        <p:nvSpPr>
          <p:cNvPr id="11" name="Заголовок 1"/>
          <p:cNvSpPr>
            <a:spLocks noGrp="1"/>
          </p:cNvSpPr>
          <p:nvPr>
            <p:ph type="title" hasCustomPrompt="1"/>
          </p:nvPr>
        </p:nvSpPr>
        <p:spPr>
          <a:xfrm>
            <a:off x="4312118" y="336249"/>
            <a:ext cx="6294922" cy="1325563"/>
          </a:xfrm>
        </p:spPr>
        <p:txBody>
          <a:bodyPr>
            <a:normAutofit/>
          </a:bodyPr>
          <a:lstStyle>
            <a:lvl1pPr>
              <a:defRPr sz="4000">
                <a:solidFill>
                  <a:srgbClr val="134732"/>
                </a:solidFill>
                <a:latin typeface="Mabry Pro" panose="020D0303040002040303" pitchFamily="34" charset="0"/>
              </a:defRPr>
            </a:lvl1pPr>
          </a:lstStyle>
          <a:p>
            <a:r>
              <a:rPr lang="uk-UA" dirty="0"/>
              <a:t>ІМ’Я ПРІЗВИЩЕ</a:t>
            </a:r>
            <a:endParaRPr lang="en-US" dirty="0"/>
          </a:p>
        </p:txBody>
      </p:sp>
      <p:sp>
        <p:nvSpPr>
          <p:cNvPr id="12" name="Місце для вмісту 2"/>
          <p:cNvSpPr>
            <a:spLocks noGrp="1"/>
          </p:cNvSpPr>
          <p:nvPr>
            <p:ph idx="1" hasCustomPrompt="1"/>
          </p:nvPr>
        </p:nvSpPr>
        <p:spPr>
          <a:xfrm>
            <a:off x="4312116" y="1775818"/>
            <a:ext cx="6294924" cy="243807"/>
          </a:xfrm>
        </p:spPr>
        <p:txBody>
          <a:bodyPr>
            <a:noAutofit/>
          </a:bodyPr>
          <a:lstStyle>
            <a:lvl1pPr marL="0" indent="0">
              <a:buClr>
                <a:srgbClr val="0AA7A5"/>
              </a:buClr>
              <a:buFont typeface="Mabry Pro" panose="020D0303040002040303" pitchFamily="34" charset="0"/>
              <a:buNone/>
              <a:defRPr sz="1050" baseline="0">
                <a:solidFill>
                  <a:srgbClr val="134732"/>
                </a:solidFill>
                <a:latin typeface="Mabry Pro" panose="020D0303040002040303" pitchFamily="34" charset="0"/>
              </a:defRPr>
            </a:lvl1pPr>
            <a:lvl2pPr marL="685800" indent="-228600">
              <a:buClr>
                <a:srgbClr val="0AA7A5"/>
              </a:buClr>
              <a:buFont typeface="Mabry Pro" panose="020D0303040002040303" pitchFamily="34" charset="0"/>
              <a:buChar char="–"/>
              <a:defRPr>
                <a:latin typeface="Mabry Pro" panose="020D0303040002040303" pitchFamily="34" charset="0"/>
              </a:defRPr>
            </a:lvl2pPr>
            <a:lvl3pPr marL="1143000" indent="-228600">
              <a:buClr>
                <a:srgbClr val="0AA7A5"/>
              </a:buClr>
              <a:buFont typeface="Mabry Pro" panose="020D0303040002040303" pitchFamily="34" charset="0"/>
              <a:buChar char="–"/>
              <a:defRPr>
                <a:latin typeface="Mabry Pro" panose="020D0303040002040303" pitchFamily="34" charset="0"/>
              </a:defRPr>
            </a:lvl3pPr>
            <a:lvl4pPr marL="1600200" indent="-228600">
              <a:buClr>
                <a:srgbClr val="0AA7A5"/>
              </a:buClr>
              <a:buFont typeface="Mabry Pro" panose="020D0303040002040303" pitchFamily="34" charset="0"/>
              <a:buChar char="–"/>
              <a:defRPr>
                <a:latin typeface="Mabry Pro" panose="020D0303040002040303" pitchFamily="34" charset="0"/>
              </a:defRPr>
            </a:lvl4pPr>
            <a:lvl5pPr marL="2057400" indent="-228600">
              <a:buClr>
                <a:srgbClr val="0AA7A5"/>
              </a:buClr>
              <a:buFont typeface="Mabry Pro" panose="020D0303040002040303" pitchFamily="34" charset="0"/>
              <a:buChar char="–"/>
              <a:defRPr>
                <a:latin typeface="Mabry Pro" panose="020D0303040002040303" pitchFamily="34" charset="0"/>
              </a:defRPr>
            </a:lvl5pPr>
          </a:lstStyle>
          <a:p>
            <a:pPr lvl="0"/>
            <a:r>
              <a:rPr lang="uk-UA" dirty="0"/>
              <a:t>Посада</a:t>
            </a:r>
          </a:p>
        </p:txBody>
      </p:sp>
      <p:sp>
        <p:nvSpPr>
          <p:cNvPr id="16" name="Місце для вмісту 2"/>
          <p:cNvSpPr>
            <a:spLocks noGrp="1"/>
          </p:cNvSpPr>
          <p:nvPr>
            <p:ph idx="10" hasCustomPrompt="1"/>
          </p:nvPr>
        </p:nvSpPr>
        <p:spPr>
          <a:xfrm>
            <a:off x="4312116" y="2133631"/>
            <a:ext cx="6294924" cy="899450"/>
          </a:xfrm>
        </p:spPr>
        <p:txBody>
          <a:bodyPr>
            <a:noAutofit/>
          </a:bodyPr>
          <a:lstStyle>
            <a:lvl1pPr marL="0" indent="0">
              <a:buClr>
                <a:srgbClr val="0AA7A5"/>
              </a:buClr>
              <a:buFont typeface="Mabry Pro" panose="020D0303040002040303" pitchFamily="34" charset="0"/>
              <a:buNone/>
              <a:defRPr sz="1050" baseline="0">
                <a:solidFill>
                  <a:srgbClr val="0AA7A5"/>
                </a:solidFill>
                <a:latin typeface="Mabry Pro" panose="020D0303040002040303" pitchFamily="34" charset="0"/>
              </a:defRPr>
            </a:lvl1pPr>
            <a:lvl2pPr marL="685800" indent="-228600">
              <a:buClr>
                <a:srgbClr val="0AA7A5"/>
              </a:buClr>
              <a:buFont typeface="Mabry Pro" panose="020D0303040002040303" pitchFamily="34" charset="0"/>
              <a:buChar char="–"/>
              <a:defRPr>
                <a:latin typeface="Mabry Pro" panose="020D0303040002040303" pitchFamily="34" charset="0"/>
              </a:defRPr>
            </a:lvl2pPr>
            <a:lvl3pPr marL="1143000" indent="-228600">
              <a:buClr>
                <a:srgbClr val="0AA7A5"/>
              </a:buClr>
              <a:buFont typeface="Mabry Pro" panose="020D0303040002040303" pitchFamily="34" charset="0"/>
              <a:buChar char="–"/>
              <a:defRPr>
                <a:latin typeface="Mabry Pro" panose="020D0303040002040303" pitchFamily="34" charset="0"/>
              </a:defRPr>
            </a:lvl3pPr>
            <a:lvl4pPr marL="1600200" indent="-228600">
              <a:buClr>
                <a:srgbClr val="0AA7A5"/>
              </a:buClr>
              <a:buFont typeface="Mabry Pro" panose="020D0303040002040303" pitchFamily="34" charset="0"/>
              <a:buChar char="–"/>
              <a:defRPr>
                <a:latin typeface="Mabry Pro" panose="020D0303040002040303" pitchFamily="34" charset="0"/>
              </a:defRPr>
            </a:lvl4pPr>
            <a:lvl5pPr marL="2057400" indent="-228600">
              <a:buClr>
                <a:srgbClr val="0AA7A5"/>
              </a:buClr>
              <a:buFont typeface="Mabry Pro" panose="020D0303040002040303" pitchFamily="34" charset="0"/>
              <a:buChar char="–"/>
              <a:defRPr>
                <a:latin typeface="Mabry Pro" panose="020D0303040002040303" pitchFamily="34" charset="0"/>
              </a:defRPr>
            </a:lvl5pPr>
          </a:lstStyle>
          <a:p>
            <a:pPr lvl="0"/>
            <a:r>
              <a:rPr lang="uk-UA" dirty="0"/>
              <a:t>Членства</a:t>
            </a:r>
          </a:p>
        </p:txBody>
      </p:sp>
      <p:sp>
        <p:nvSpPr>
          <p:cNvPr id="17" name="Місце для вмісту 2"/>
          <p:cNvSpPr>
            <a:spLocks noGrp="1"/>
          </p:cNvSpPr>
          <p:nvPr>
            <p:ph idx="11" hasCustomPrompt="1"/>
          </p:nvPr>
        </p:nvSpPr>
        <p:spPr>
          <a:xfrm>
            <a:off x="4312116" y="3129332"/>
            <a:ext cx="6294924" cy="1538921"/>
          </a:xfrm>
        </p:spPr>
        <p:txBody>
          <a:bodyPr>
            <a:noAutofit/>
          </a:bodyPr>
          <a:lstStyle>
            <a:lvl1pPr marL="0" indent="0">
              <a:buClr>
                <a:srgbClr val="0AA7A5"/>
              </a:buClr>
              <a:buFont typeface="Mabry Pro" panose="020D0303040002040303" pitchFamily="34" charset="0"/>
              <a:buNone/>
              <a:defRPr sz="1050" baseline="0">
                <a:solidFill>
                  <a:schemeClr val="tx1"/>
                </a:solidFill>
                <a:latin typeface="Mabry Pro" panose="020D0303040002040303" pitchFamily="34" charset="0"/>
              </a:defRPr>
            </a:lvl1pPr>
            <a:lvl2pPr marL="685800" indent="-228600">
              <a:buClr>
                <a:srgbClr val="0AA7A5"/>
              </a:buClr>
              <a:buFont typeface="Mabry Pro" panose="020D0303040002040303" pitchFamily="34" charset="0"/>
              <a:buChar char="–"/>
              <a:defRPr>
                <a:latin typeface="Mabry Pro" panose="020D0303040002040303" pitchFamily="34" charset="0"/>
              </a:defRPr>
            </a:lvl2pPr>
            <a:lvl3pPr marL="1143000" indent="-228600">
              <a:buClr>
                <a:srgbClr val="0AA7A5"/>
              </a:buClr>
              <a:buFont typeface="Mabry Pro" panose="020D0303040002040303" pitchFamily="34" charset="0"/>
              <a:buChar char="–"/>
              <a:defRPr>
                <a:latin typeface="Mabry Pro" panose="020D0303040002040303" pitchFamily="34" charset="0"/>
              </a:defRPr>
            </a:lvl3pPr>
            <a:lvl4pPr marL="1600200" indent="-228600">
              <a:buClr>
                <a:srgbClr val="0AA7A5"/>
              </a:buClr>
              <a:buFont typeface="Mabry Pro" panose="020D0303040002040303" pitchFamily="34" charset="0"/>
              <a:buChar char="–"/>
              <a:defRPr>
                <a:latin typeface="Mabry Pro" panose="020D0303040002040303" pitchFamily="34" charset="0"/>
              </a:defRPr>
            </a:lvl4pPr>
            <a:lvl5pPr marL="2057400" indent="-228600">
              <a:buClr>
                <a:srgbClr val="0AA7A5"/>
              </a:buClr>
              <a:buFont typeface="Mabry Pro" panose="020D0303040002040303" pitchFamily="34" charset="0"/>
              <a:buChar char="–"/>
              <a:defRPr>
                <a:latin typeface="Mabry Pro" panose="020D0303040002040303" pitchFamily="34" charset="0"/>
              </a:defRPr>
            </a:lvl5pPr>
          </a:lstStyle>
          <a:p>
            <a:pPr lvl="0"/>
            <a:r>
              <a:rPr lang="uk-UA" dirty="0" err="1"/>
              <a:t>Біо</a:t>
            </a:r>
            <a:endParaRPr lang="uk-UA" dirty="0"/>
          </a:p>
        </p:txBody>
      </p:sp>
      <p:sp>
        <p:nvSpPr>
          <p:cNvPr id="18" name="Місце для вмісту 2"/>
          <p:cNvSpPr>
            <a:spLocks noGrp="1"/>
          </p:cNvSpPr>
          <p:nvPr>
            <p:ph idx="12" hasCustomPrompt="1"/>
          </p:nvPr>
        </p:nvSpPr>
        <p:spPr>
          <a:xfrm>
            <a:off x="4312116" y="4764504"/>
            <a:ext cx="6294924" cy="1433095"/>
          </a:xfrm>
        </p:spPr>
        <p:txBody>
          <a:bodyPr>
            <a:noAutofit/>
          </a:bodyPr>
          <a:lstStyle>
            <a:lvl1pPr marL="0" marR="0" indent="0" algn="l" defTabSz="914400" rtl="0" eaLnBrk="1" fontAlgn="auto" latinLnBrk="0" hangingPunct="1">
              <a:lnSpc>
                <a:spcPct val="90000"/>
              </a:lnSpc>
              <a:spcBef>
                <a:spcPts val="1000"/>
              </a:spcBef>
              <a:spcAft>
                <a:spcPts val="0"/>
              </a:spcAft>
              <a:buClr>
                <a:srgbClr val="0AA7A5"/>
              </a:buClr>
              <a:buSzTx/>
              <a:buFont typeface="Mabry Pro" panose="020D0303040002040303" pitchFamily="34" charset="0"/>
              <a:buNone/>
              <a:tabLst/>
              <a:defRPr sz="1050" baseline="0">
                <a:solidFill>
                  <a:schemeClr val="tx1"/>
                </a:solidFill>
                <a:latin typeface="Mabry Pro" panose="020D0303040002040303" pitchFamily="34" charset="0"/>
              </a:defRPr>
            </a:lvl1pPr>
            <a:lvl2pPr marL="685800" indent="-228600">
              <a:buClr>
                <a:srgbClr val="0AA7A5"/>
              </a:buClr>
              <a:buFont typeface="Mabry Pro" panose="020D0303040002040303" pitchFamily="34" charset="0"/>
              <a:buChar char="–"/>
              <a:defRPr>
                <a:latin typeface="Mabry Pro" panose="020D0303040002040303" pitchFamily="34" charset="0"/>
              </a:defRPr>
            </a:lvl2pPr>
            <a:lvl3pPr marL="1143000" indent="-228600">
              <a:buClr>
                <a:srgbClr val="0AA7A5"/>
              </a:buClr>
              <a:buFont typeface="Mabry Pro" panose="020D0303040002040303" pitchFamily="34" charset="0"/>
              <a:buChar char="–"/>
              <a:defRPr>
                <a:latin typeface="Mabry Pro" panose="020D0303040002040303" pitchFamily="34" charset="0"/>
              </a:defRPr>
            </a:lvl3pPr>
            <a:lvl4pPr marL="1600200" indent="-228600">
              <a:buClr>
                <a:srgbClr val="0AA7A5"/>
              </a:buClr>
              <a:buFont typeface="Mabry Pro" panose="020D0303040002040303" pitchFamily="34" charset="0"/>
              <a:buChar char="–"/>
              <a:defRPr>
                <a:latin typeface="Mabry Pro" panose="020D0303040002040303" pitchFamily="34" charset="0"/>
              </a:defRPr>
            </a:lvl4pPr>
            <a:lvl5pPr marL="2057400" indent="-228600">
              <a:buClr>
                <a:srgbClr val="0AA7A5"/>
              </a:buClr>
              <a:buFont typeface="Mabry Pro" panose="020D0303040002040303" pitchFamily="34" charset="0"/>
              <a:buChar char="–"/>
              <a:defRPr>
                <a:latin typeface="Mabry Pro" panose="020D0303040002040303" pitchFamily="34" charset="0"/>
              </a:defRPr>
            </a:lvl5pPr>
          </a:lstStyle>
          <a:p>
            <a:pPr marL="0" marR="0" lvl="0" indent="0" algn="l" defTabSz="914400" rtl="0" eaLnBrk="1" fontAlgn="auto" latinLnBrk="0" hangingPunct="1">
              <a:lnSpc>
                <a:spcPct val="90000"/>
              </a:lnSpc>
              <a:spcBef>
                <a:spcPts val="1000"/>
              </a:spcBef>
              <a:spcAft>
                <a:spcPts val="0"/>
              </a:spcAft>
              <a:buClr>
                <a:srgbClr val="0AA7A5"/>
              </a:buClr>
              <a:buSzTx/>
              <a:buFont typeface="Mabry Pro" panose="020D0303040002040303" pitchFamily="34" charset="0"/>
              <a:buNone/>
              <a:tabLst/>
              <a:defRPr/>
            </a:pPr>
            <a:r>
              <a:rPr lang="uk-UA" dirty="0"/>
              <a:t>ВИЗНАННЯ</a:t>
            </a:r>
          </a:p>
          <a:p>
            <a:pPr marL="0" marR="0" lvl="0" indent="0" algn="l" defTabSz="914400" rtl="0" eaLnBrk="1" fontAlgn="auto" latinLnBrk="0" hangingPunct="1">
              <a:lnSpc>
                <a:spcPct val="90000"/>
              </a:lnSpc>
              <a:spcBef>
                <a:spcPts val="1000"/>
              </a:spcBef>
              <a:spcAft>
                <a:spcPts val="0"/>
              </a:spcAft>
              <a:buClr>
                <a:srgbClr val="0AA7A5"/>
              </a:buClr>
              <a:buSzTx/>
              <a:buFont typeface="Mabry Pro" panose="020D0303040002040303" pitchFamily="34" charset="0"/>
              <a:buNone/>
              <a:tabLst/>
              <a:defRPr/>
            </a:pPr>
            <a:r>
              <a:rPr lang="uk-UA" dirty="0"/>
              <a:t>Рейтинг – визнання</a:t>
            </a:r>
          </a:p>
          <a:p>
            <a:pPr lvl="0"/>
            <a:endParaRPr lang="uk-UA" dirty="0"/>
          </a:p>
        </p:txBody>
      </p:sp>
      <p:pic>
        <p:nvPicPr>
          <p:cNvPr id="9" name="Рисунок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73318" y="774512"/>
            <a:ext cx="1018682" cy="616138"/>
          </a:xfrm>
          <a:prstGeom prst="rect">
            <a:avLst/>
          </a:prstGeom>
        </p:spPr>
      </p:pic>
    </p:spTree>
    <p:extLst>
      <p:ext uri="{BB962C8B-B14F-4D97-AF65-F5344CB8AC3E}">
        <p14:creationId xmlns:p14="http://schemas.microsoft.com/office/powerpoint/2010/main" val="123699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Пользовательский макет">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id="{353DA995-5030-4746-8102-86A90BA5B76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27095" t="7112" r="14308"/>
          <a:stretch/>
        </p:blipFill>
        <p:spPr>
          <a:xfrm>
            <a:off x="0" y="384175"/>
            <a:ext cx="4900700" cy="6089650"/>
          </a:xfrm>
          <a:prstGeom prst="rect">
            <a:avLst/>
          </a:prstGeom>
        </p:spPr>
      </p:pic>
      <p:pic>
        <p:nvPicPr>
          <p:cNvPr id="10" name="Рисунок 9">
            <a:extLst>
              <a:ext uri="{FF2B5EF4-FFF2-40B4-BE49-F238E27FC236}">
                <a16:creationId xmlns:a16="http://schemas.microsoft.com/office/drawing/2014/main" id="{1002426C-DC0E-4198-BD12-CA4ACB9B261A}"/>
              </a:ext>
            </a:extLst>
          </p:cNvPr>
          <p:cNvPicPr>
            <a:picLocks noChangeAspect="1"/>
          </p:cNvPicPr>
          <p:nvPr userDrawn="1"/>
        </p:nvPicPr>
        <p:blipFill>
          <a:blip r:embed="rId3"/>
          <a:stretch>
            <a:fillRect/>
          </a:stretch>
        </p:blipFill>
        <p:spPr>
          <a:xfrm>
            <a:off x="3879360" y="5831840"/>
            <a:ext cx="1021340" cy="641985"/>
          </a:xfrm>
          <a:prstGeom prst="rect">
            <a:avLst/>
          </a:prstGeom>
        </p:spPr>
      </p:pic>
      <p:sp>
        <p:nvSpPr>
          <p:cNvPr id="3" name="Прямокутник 2"/>
          <p:cNvSpPr/>
          <p:nvPr userDrawn="1"/>
        </p:nvSpPr>
        <p:spPr>
          <a:xfrm>
            <a:off x="5281692" y="384175"/>
            <a:ext cx="5069016" cy="646331"/>
          </a:xfrm>
          <a:prstGeom prst="rect">
            <a:avLst/>
          </a:prstGeom>
        </p:spPr>
        <p:txBody>
          <a:bodyPr wrap="none">
            <a:spAutoFit/>
          </a:bodyPr>
          <a:lstStyle/>
          <a:p>
            <a:pPr lvl="0"/>
            <a:r>
              <a:rPr lang="ru-RU" sz="3600" b="1">
                <a:solidFill>
                  <a:schemeClr val="tx1"/>
                </a:solidFill>
                <a:latin typeface="Mabry Pro" panose="020D0303040002040303" pitchFamily="34" charset="0"/>
              </a:rPr>
              <a:t>ОЛЕНА ВОЛЯНСЬКА</a:t>
            </a:r>
          </a:p>
        </p:txBody>
      </p:sp>
      <p:sp>
        <p:nvSpPr>
          <p:cNvPr id="27" name="Прямокутник 26"/>
          <p:cNvSpPr/>
          <p:nvPr userDrawn="1"/>
        </p:nvSpPr>
        <p:spPr>
          <a:xfrm>
            <a:off x="5281692" y="1413520"/>
            <a:ext cx="6096000" cy="707886"/>
          </a:xfrm>
          <a:prstGeom prst="rect">
            <a:avLst/>
          </a:prstGeom>
        </p:spPr>
        <p:txBody>
          <a:bodyPr>
            <a:spAutoFit/>
          </a:bodyPr>
          <a:lstStyle/>
          <a:p>
            <a:pPr lvl="0"/>
            <a:r>
              <a:rPr lang="ru-RU" sz="2000" err="1">
                <a:latin typeface="Mabry Pro" panose="020D0303040002040303" pitchFamily="34" charset="0"/>
              </a:rPr>
              <a:t>Партнерка</a:t>
            </a:r>
            <a:r>
              <a:rPr lang="ru-RU" sz="2000">
                <a:latin typeface="Mabry Pro" panose="020D0303040002040303" pitchFamily="34" charset="0"/>
              </a:rPr>
              <a:t>, </a:t>
            </a:r>
            <a:r>
              <a:rPr lang="ru-RU" sz="2000" err="1">
                <a:latin typeface="Mabry Pro" panose="020D0303040002040303" pitchFamily="34" charset="0"/>
              </a:rPr>
              <a:t>керівниця</a:t>
            </a:r>
            <a:r>
              <a:rPr lang="ru-RU" sz="2000">
                <a:latin typeface="Mabry Pro" panose="020D0303040002040303" pitchFamily="34" charset="0"/>
              </a:rPr>
              <a:t> практики </a:t>
            </a:r>
            <a:r>
              <a:rPr lang="ru-RU" sz="2000" err="1">
                <a:latin typeface="Mabry Pro" panose="020D0303040002040303" pitchFamily="34" charset="0"/>
              </a:rPr>
              <a:t>банкрутства</a:t>
            </a:r>
            <a:endParaRPr lang="ru-RU" sz="2000">
              <a:latin typeface="Mabry Pro" panose="020D0303040002040303" pitchFamily="34" charset="0"/>
            </a:endParaRPr>
          </a:p>
          <a:p>
            <a:pPr lvl="0"/>
            <a:r>
              <a:rPr lang="ru-RU" sz="2000">
                <a:latin typeface="Mabry Pro" panose="020D0303040002040303" pitchFamily="34" charset="0"/>
              </a:rPr>
              <a:t>та </a:t>
            </a:r>
            <a:r>
              <a:rPr lang="ru-RU" sz="2000" err="1">
                <a:latin typeface="Mabry Pro" panose="020D0303040002040303" pitchFamily="34" charset="0"/>
              </a:rPr>
              <a:t>реструктуризації</a:t>
            </a:r>
            <a:r>
              <a:rPr lang="ru-RU" sz="2000">
                <a:latin typeface="Mabry Pro" panose="020D0303040002040303" pitchFamily="34" charset="0"/>
              </a:rPr>
              <a:t>, </a:t>
            </a:r>
            <a:r>
              <a:rPr lang="ru-RU" sz="2000" err="1">
                <a:latin typeface="Mabry Pro" panose="020D0303040002040303" pitchFamily="34" charset="0"/>
              </a:rPr>
              <a:t>адвокатка</a:t>
            </a:r>
            <a:r>
              <a:rPr lang="ru-RU" sz="2000">
                <a:latin typeface="Mabry Pro" panose="020D0303040002040303" pitchFamily="34" charset="0"/>
              </a:rPr>
              <a:t>, </a:t>
            </a:r>
            <a:r>
              <a:rPr lang="ru-RU" sz="2000" err="1">
                <a:latin typeface="Mabry Pro" panose="020D0303040002040303" pitchFamily="34" charset="0"/>
              </a:rPr>
              <a:t>арбітражна</a:t>
            </a:r>
            <a:r>
              <a:rPr lang="ru-RU" sz="2000">
                <a:latin typeface="Mabry Pro" panose="020D0303040002040303" pitchFamily="34" charset="0"/>
              </a:rPr>
              <a:t> </a:t>
            </a:r>
            <a:r>
              <a:rPr lang="ru-RU" sz="2000" err="1">
                <a:latin typeface="Mabry Pro" panose="020D0303040002040303" pitchFamily="34" charset="0"/>
              </a:rPr>
              <a:t>керуюч</a:t>
            </a:r>
            <a:r>
              <a:rPr lang="uk-UA" sz="2000">
                <a:latin typeface="Mabry Pro" panose="020D0303040002040303" pitchFamily="34" charset="0"/>
              </a:rPr>
              <a:t>а</a:t>
            </a:r>
            <a:endParaRPr lang="ru-RU" sz="2000">
              <a:latin typeface="Mabry Pro" panose="020D0303040002040303" pitchFamily="34" charset="0"/>
            </a:endParaRPr>
          </a:p>
        </p:txBody>
      </p:sp>
      <p:pic>
        <p:nvPicPr>
          <p:cNvPr id="4" name="Рисунок 3"/>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5281692" y="2504420"/>
            <a:ext cx="1258808" cy="1258808"/>
          </a:xfrm>
          <a:prstGeom prst="rect">
            <a:avLst/>
          </a:prstGeom>
        </p:spPr>
      </p:pic>
    </p:spTree>
    <p:extLst>
      <p:ext uri="{BB962C8B-B14F-4D97-AF65-F5344CB8AC3E}">
        <p14:creationId xmlns:p14="http://schemas.microsoft.com/office/powerpoint/2010/main" val="1439270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57A87E-CC54-47AE-BB71-DB0B5D4FA4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9F4F7892-041C-4CDB-89A6-3319AFE0B0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D829D61-3365-42E6-8FE1-7796CF06CB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EB959-2291-44D6-B9DE-C186E90C330F}" type="datetime1">
              <a:rPr lang="ru-RU" smtClean="0"/>
              <a:t>15.11.2023</a:t>
            </a:fld>
            <a:endParaRPr lang="ru-RU"/>
          </a:p>
        </p:txBody>
      </p:sp>
      <p:sp>
        <p:nvSpPr>
          <p:cNvPr id="5" name="Нижний колонтитул 4">
            <a:extLst>
              <a:ext uri="{FF2B5EF4-FFF2-40B4-BE49-F238E27FC236}">
                <a16:creationId xmlns:a16="http://schemas.microsoft.com/office/drawing/2014/main" id="{DE9E2287-0EEA-468F-9070-36EDCD22B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7CC3AD0A-4635-414A-9BC8-A49AADEA5D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537714-83D7-4E8E-9136-52224DB53C12}" type="slidenum">
              <a:rPr lang="ru-RU" smtClean="0"/>
              <a:t>‹№›</a:t>
            </a:fld>
            <a:endParaRPr lang="ru-RU"/>
          </a:p>
        </p:txBody>
      </p:sp>
    </p:spTree>
    <p:extLst>
      <p:ext uri="{BB962C8B-B14F-4D97-AF65-F5344CB8AC3E}">
        <p14:creationId xmlns:p14="http://schemas.microsoft.com/office/powerpoint/2010/main" val="4079685360"/>
      </p:ext>
    </p:extLst>
  </p:cSld>
  <p:clrMap bg1="lt1" tx1="dk1" bg2="lt2" tx2="dk2" accent1="accent1" accent2="accent2" accent3="accent3" accent4="accent4" accent5="accent5" accent6="accent6" hlink="hlink" folHlink="folHlink"/>
  <p:sldLayoutIdLst>
    <p:sldLayoutId id="2147483689"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90" r:id="rId11"/>
    <p:sldLayoutId id="2147483687" r:id="rId12"/>
    <p:sldLayoutId id="2147483688"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kobets@lcf.ua"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https://www.linkedin.com/in/iryna-kobets-b67210161/"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2" name="Заголовок 1"/>
          <p:cNvSpPr>
            <a:spLocks noGrp="1"/>
          </p:cNvSpPr>
          <p:nvPr>
            <p:ph type="ctrTitle"/>
          </p:nvPr>
        </p:nvSpPr>
        <p:spPr>
          <a:xfrm>
            <a:off x="1524000" y="2534701"/>
            <a:ext cx="9144000" cy="1007396"/>
          </a:xfrm>
        </p:spPr>
        <p:txBody>
          <a:bodyPr anchor="ctr"/>
          <a:lstStyle/>
          <a:p>
            <a:pPr lvl="0">
              <a:spcBef>
                <a:spcPts val="0"/>
              </a:spcBef>
            </a:pPr>
            <a:r>
              <a:rPr lang="uk-UA" dirty="0">
                <a:latin typeface="Mabry Pro" panose="020D0503040002040303" pitchFamily="34" charset="0"/>
                <a:ea typeface="Calibri"/>
                <a:cs typeface="Calibri"/>
                <a:sym typeface="Calibri"/>
              </a:rPr>
              <a:t>ХІІ Судовий форум АПУ</a:t>
            </a:r>
            <a:endParaRPr lang="en-US" dirty="0">
              <a:latin typeface="Mabry Pro" panose="020D0503040002040303" pitchFamily="34" charset="0"/>
              <a:ea typeface="Calibri"/>
              <a:cs typeface="Calibri"/>
              <a:sym typeface="Calibri"/>
            </a:endParaRPr>
          </a:p>
        </p:txBody>
      </p:sp>
      <p:sp>
        <p:nvSpPr>
          <p:cNvPr id="137" name="Google Shape;137;p1"/>
          <p:cNvSpPr txBox="1">
            <a:spLocks noGrp="1"/>
          </p:cNvSpPr>
          <p:nvPr>
            <p:ph type="subTitle" idx="1"/>
          </p:nvPr>
        </p:nvSpPr>
        <p:spPr>
          <a:xfrm>
            <a:off x="1524000" y="3542097"/>
            <a:ext cx="9144000" cy="1164657"/>
          </a:xfrm>
          <a:prstGeom prst="rect">
            <a:avLst/>
          </a:prstGeom>
          <a:noFill/>
          <a:ln>
            <a:noFill/>
          </a:ln>
        </p:spPr>
        <p:txBody>
          <a:bodyPr spcFirstLastPara="1" wrap="square" lIns="91425" tIns="45700" rIns="91425" bIns="45700" anchor="t" anchorCtr="0">
            <a:normAutofit/>
          </a:bodyPr>
          <a:lstStyle/>
          <a:p>
            <a:r>
              <a:rPr lang="uk-UA" sz="3200" dirty="0"/>
              <a:t>Спори щодо повернення земель у державну</a:t>
            </a:r>
          </a:p>
          <a:p>
            <a:pPr>
              <a:spcBef>
                <a:spcPts val="0"/>
              </a:spcBef>
            </a:pPr>
            <a:r>
              <a:rPr lang="uk-UA" sz="3200" dirty="0"/>
              <a:t>та комунальну власність</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err="1"/>
              <a:t>Наслідки</a:t>
            </a:r>
            <a:r>
              <a:rPr lang="ru-RU" sz="3600" dirty="0"/>
              <a:t> </a:t>
            </a:r>
            <a:r>
              <a:rPr lang="ru-RU" sz="3600" dirty="0" err="1"/>
              <a:t>помилки</a:t>
            </a:r>
            <a:r>
              <a:rPr lang="ru-RU" sz="3600" dirty="0"/>
              <a:t> </a:t>
            </a:r>
            <a:r>
              <a:rPr lang="ru-RU" sz="3600" dirty="0" err="1"/>
              <a:t>держави</a:t>
            </a:r>
            <a:r>
              <a:rPr lang="ru-RU" sz="3600" dirty="0"/>
              <a:t>.</a:t>
            </a:r>
            <a:br>
              <a:rPr lang="ru-RU" sz="3600" dirty="0"/>
            </a:br>
            <a:r>
              <a:rPr lang="ru-RU" sz="3600" dirty="0"/>
              <a:t>Принцип </a:t>
            </a:r>
            <a:r>
              <a:rPr lang="ru-RU" sz="3600" dirty="0" err="1"/>
              <a:t>належного</a:t>
            </a:r>
            <a:r>
              <a:rPr lang="ru-RU" sz="3600" dirty="0"/>
              <a:t> </a:t>
            </a:r>
            <a:r>
              <a:rPr lang="ru-RU" sz="3600" dirty="0" err="1"/>
              <a:t>урядування</a:t>
            </a:r>
            <a:endParaRPr lang="uk-UA" sz="3600" dirty="0"/>
          </a:p>
        </p:txBody>
      </p:sp>
      <p:sp>
        <p:nvSpPr>
          <p:cNvPr id="3" name="Місце для вмісту 2"/>
          <p:cNvSpPr>
            <a:spLocks noGrp="1"/>
          </p:cNvSpPr>
          <p:nvPr>
            <p:ph idx="1"/>
          </p:nvPr>
        </p:nvSpPr>
        <p:spPr/>
        <p:txBody>
          <a:bodyPr/>
          <a:lstStyle/>
          <a:p>
            <a:pPr marL="0" indent="0" algn="just">
              <a:spcBef>
                <a:spcPts val="1200"/>
              </a:spcBef>
              <a:buNone/>
            </a:pPr>
            <a:r>
              <a:rPr lang="uk-UA" sz="1600" dirty="0"/>
              <a:t>Принцип «належного урядування», як правило, не повинен перешкоджати державним органам виправляти випадкові помилки, навіть ті, причиною яких є їхня власна недбалість (рішення у справі </a:t>
            </a:r>
            <a:r>
              <a:rPr lang="en-US" sz="1600" dirty="0" err="1"/>
              <a:t>Moskal</a:t>
            </a:r>
            <a:r>
              <a:rPr lang="en-US" sz="1600" dirty="0"/>
              <a:t> v. Poland, </a:t>
            </a:r>
            <a:r>
              <a:rPr lang="uk-UA" sz="1600" dirty="0"/>
              <a:t>заява №10373/05, пункт 73). </a:t>
            </a:r>
          </a:p>
          <a:p>
            <a:pPr marL="0" indent="0" algn="just">
              <a:spcBef>
                <a:spcPts val="1200"/>
              </a:spcBef>
              <a:buNone/>
            </a:pPr>
            <a:r>
              <a:rPr lang="uk-UA" sz="1600" dirty="0"/>
              <a:t>З іншого боку, потреба виправити минулу «помилку» </a:t>
            </a:r>
            <a:r>
              <a:rPr lang="uk-UA" sz="1600" b="1" dirty="0"/>
              <a:t>не повинна непропорційним чином втручатися в нове право, набуте особою, яка покладалася на легітимність добросовісних дій державного органу </a:t>
            </a:r>
            <a:r>
              <a:rPr lang="uk-UA" sz="1600" dirty="0"/>
              <a:t>(рішення у справі </a:t>
            </a:r>
            <a:r>
              <a:rPr lang="en-US" sz="1600" dirty="0" err="1"/>
              <a:t>Pincova</a:t>
            </a:r>
            <a:r>
              <a:rPr lang="en-US" sz="1600" dirty="0"/>
              <a:t> and Pine v. the Czech Republic, </a:t>
            </a:r>
            <a:r>
              <a:rPr lang="uk-UA" sz="1600" dirty="0"/>
              <a:t>заява №36548/97, пункт 58). </a:t>
            </a:r>
          </a:p>
          <a:p>
            <a:pPr marL="0" indent="0" algn="just">
              <a:spcBef>
                <a:spcPts val="1200"/>
              </a:spcBef>
              <a:buNone/>
            </a:pPr>
            <a:r>
              <a:rPr lang="uk-UA" sz="1600" dirty="0"/>
              <a:t>У контексті скасування помилково наданого права на майно принцип «належного урядування» може не лише покладати на державні органи обов`язок діяти невідкладно, виправляючи свою помилку (наприклад, рішення у справі </a:t>
            </a:r>
            <a:r>
              <a:rPr lang="en-US" sz="1600" dirty="0" err="1"/>
              <a:t>Moskal</a:t>
            </a:r>
            <a:r>
              <a:rPr lang="en-US" sz="1600" dirty="0"/>
              <a:t> v. Poland, </a:t>
            </a:r>
            <a:r>
              <a:rPr lang="uk-UA" sz="1600" dirty="0"/>
              <a:t>пункту 69), а й потребувати </a:t>
            </a:r>
            <a:r>
              <a:rPr lang="uk-UA" sz="1600" b="1" dirty="0"/>
              <a:t>виплати відповідної компенсації чи іншого виду належного відшкодування колишньому добросовісному власникові </a:t>
            </a:r>
            <a:r>
              <a:rPr lang="uk-UA" sz="1600" dirty="0"/>
              <a:t>(зазначені вище рішення у справах </a:t>
            </a:r>
            <a:r>
              <a:rPr lang="en-US" sz="1600" dirty="0" err="1"/>
              <a:t>Pincova</a:t>
            </a:r>
            <a:r>
              <a:rPr lang="en-US" sz="1600" dirty="0"/>
              <a:t> and Pine v. the Czech Republic, </a:t>
            </a:r>
            <a:r>
              <a:rPr lang="uk-UA" sz="1600" dirty="0"/>
              <a:t>пункт 53 та </a:t>
            </a:r>
            <a:r>
              <a:rPr lang="en-US" sz="1600" dirty="0" err="1"/>
              <a:t>Toscuta</a:t>
            </a:r>
            <a:r>
              <a:rPr lang="en-US" sz="1600" dirty="0"/>
              <a:t> and Others v. Romania, </a:t>
            </a:r>
            <a:r>
              <a:rPr lang="uk-UA" sz="1600" dirty="0"/>
              <a:t>пункт 38).</a:t>
            </a:r>
          </a:p>
        </p:txBody>
      </p:sp>
    </p:spTree>
    <p:extLst>
      <p:ext uri="{BB962C8B-B14F-4D97-AF65-F5344CB8AC3E}">
        <p14:creationId xmlns:p14="http://schemas.microsoft.com/office/powerpoint/2010/main" val="2405784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err="1"/>
              <a:t>Добросовісність</a:t>
            </a:r>
            <a:r>
              <a:rPr lang="ru-RU" sz="3600" dirty="0"/>
              <a:t> </a:t>
            </a:r>
            <a:r>
              <a:rPr lang="ru-RU" sz="3600" dirty="0" err="1"/>
              <a:t>кінцевого</a:t>
            </a:r>
            <a:r>
              <a:rPr lang="ru-RU" sz="3600" dirty="0"/>
              <a:t> </a:t>
            </a:r>
            <a:r>
              <a:rPr lang="ru-RU" sz="3600" dirty="0" err="1"/>
              <a:t>набувача</a:t>
            </a:r>
            <a:r>
              <a:rPr lang="ru-RU" sz="3600" dirty="0"/>
              <a:t>.</a:t>
            </a:r>
            <a:br>
              <a:rPr lang="ru-RU" sz="3600" dirty="0"/>
            </a:br>
            <a:r>
              <a:rPr lang="ru-RU" sz="3600" dirty="0" err="1"/>
              <a:t>Чи</a:t>
            </a:r>
            <a:r>
              <a:rPr lang="ru-RU" sz="3600" dirty="0"/>
              <a:t> </a:t>
            </a:r>
            <a:r>
              <a:rPr lang="ru-RU" sz="3600" dirty="0" err="1"/>
              <a:t>має</a:t>
            </a:r>
            <a:r>
              <a:rPr lang="ru-RU" sz="3600" dirty="0"/>
              <a:t> </a:t>
            </a:r>
            <a:r>
              <a:rPr lang="ru-RU" sz="3600" dirty="0" err="1"/>
              <a:t>правове</a:t>
            </a:r>
            <a:r>
              <a:rPr lang="ru-RU" sz="3600" dirty="0"/>
              <a:t> </a:t>
            </a:r>
            <a:r>
              <a:rPr lang="ru-RU" sz="3600" dirty="0" err="1"/>
              <a:t>значення</a:t>
            </a:r>
            <a:endParaRPr lang="uk-UA" sz="3600" dirty="0"/>
          </a:p>
        </p:txBody>
      </p:sp>
      <p:sp>
        <p:nvSpPr>
          <p:cNvPr id="3" name="Місце для вмісту 2"/>
          <p:cNvSpPr>
            <a:spLocks noGrp="1"/>
          </p:cNvSpPr>
          <p:nvPr>
            <p:ph idx="1"/>
          </p:nvPr>
        </p:nvSpPr>
        <p:spPr/>
        <p:txBody>
          <a:bodyPr/>
          <a:lstStyle/>
          <a:p>
            <a:pPr marL="0" indent="0">
              <a:buNone/>
            </a:pPr>
            <a:r>
              <a:rPr lang="uk-UA" sz="1800" b="1" dirty="0"/>
              <a:t>Не може вважатися добросовісною особа, яка знала чи мала знати про набуття нею майна всупереч закону</a:t>
            </a:r>
          </a:p>
          <a:p>
            <a:pPr marL="0" indent="0">
              <a:buNone/>
            </a:pPr>
            <a:endParaRPr lang="uk-UA" sz="1800" dirty="0"/>
          </a:p>
          <a:p>
            <a:pPr marL="0" indent="0" algn="just">
              <a:buNone/>
            </a:pPr>
            <a:r>
              <a:rPr lang="uk-UA" sz="1800" dirty="0"/>
              <a:t>258.</a:t>
            </a:r>
            <a:r>
              <a:rPr lang="uk-UA" sz="1800" b="1" dirty="0"/>
              <a:t> </a:t>
            </a:r>
            <a:r>
              <a:rPr lang="uk-UA" sz="1800" dirty="0"/>
              <a:t>Велика Палата Верховного Суду зауважує, що зазначені вище гарантії (прим. щодо гарантій принципу «належного урядування») стосуються випадків, коли, діючи добросовісно, особа набула майнове право, зокрема право власності, від держави чи територіальної громади, які діяли під впливом помилки. Тоді як недобросовісна поведінка набувача майна у приватну власність чи як його, так і </a:t>
            </a:r>
            <a:r>
              <a:rPr lang="uk-UA" sz="1800" dirty="0" err="1"/>
              <a:t>відчужувача</a:t>
            </a:r>
            <a:r>
              <a:rPr lang="uk-UA" sz="1800" dirty="0"/>
              <a:t> відповідного майна, не є набуттям права приватної власності під впливом помилки органу влади та не зумовлює таке набуття. Більше того, повернення власникові майна від недобросовісної особи не може становити для останньої індивідуальний і надмірний тягар.</a:t>
            </a:r>
          </a:p>
          <a:p>
            <a:pPr marL="0" indent="0" algn="just">
              <a:buNone/>
            </a:pPr>
            <a:endParaRPr lang="uk-UA" sz="1800" dirty="0"/>
          </a:p>
          <a:p>
            <a:pPr marL="0" indent="0" algn="r">
              <a:buNone/>
            </a:pPr>
            <a:r>
              <a:rPr lang="uk-UA" sz="1800" dirty="0"/>
              <a:t>Постанова ВП ВС віл 12.09.2023 у справі </a:t>
            </a:r>
            <a:r>
              <a:rPr lang="en-US" sz="1800" dirty="0"/>
              <a:t>№ 910/8413/21</a:t>
            </a:r>
          </a:p>
        </p:txBody>
      </p:sp>
    </p:spTree>
    <p:extLst>
      <p:ext uri="{BB962C8B-B14F-4D97-AF65-F5344CB8AC3E}">
        <p14:creationId xmlns:p14="http://schemas.microsoft.com/office/powerpoint/2010/main" val="2536109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err="1"/>
              <a:t>Приклади</a:t>
            </a:r>
            <a:r>
              <a:rPr lang="ru-RU" sz="3600" dirty="0"/>
              <a:t> </a:t>
            </a:r>
            <a:r>
              <a:rPr lang="ru-RU" sz="3600" dirty="0" err="1"/>
              <a:t>недобросовісності</a:t>
            </a:r>
            <a:r>
              <a:rPr lang="ru-RU" sz="3600" dirty="0"/>
              <a:t> </a:t>
            </a:r>
            <a:r>
              <a:rPr lang="ru-RU" sz="3600" dirty="0" err="1"/>
              <a:t>кінцевого</a:t>
            </a:r>
            <a:r>
              <a:rPr lang="ru-RU" sz="3600" dirty="0"/>
              <a:t> </a:t>
            </a:r>
            <a:r>
              <a:rPr lang="ru-RU" sz="3600" dirty="0" err="1"/>
              <a:t>набувача</a:t>
            </a:r>
            <a:endParaRPr lang="uk-UA" sz="3600" dirty="0"/>
          </a:p>
        </p:txBody>
      </p:sp>
      <p:sp>
        <p:nvSpPr>
          <p:cNvPr id="3" name="Місце для вмісту 2"/>
          <p:cNvSpPr>
            <a:spLocks noGrp="1"/>
          </p:cNvSpPr>
          <p:nvPr>
            <p:ph idx="1"/>
          </p:nvPr>
        </p:nvSpPr>
        <p:spPr/>
        <p:txBody>
          <a:bodyPr/>
          <a:lstStyle/>
          <a:p>
            <a:pPr marL="0" indent="0" algn="just">
              <a:buNone/>
            </a:pPr>
            <a:r>
              <a:rPr lang="uk-UA" sz="1800" dirty="0"/>
              <a:t>Особи, яким були відчужені земельні ділянки рішенням Сільради, проявивши розумну обачність, не могли не знати про незаконність набуття ними цих земельних ділянок, які були заліснені. Тому ці особи не можуть вважатися такими, які покладалися на легітимність добросовісних дій органу місцевого самоврядування. </a:t>
            </a:r>
          </a:p>
          <a:p>
            <a:pPr marL="0" indent="0" algn="r">
              <a:buNone/>
            </a:pPr>
            <a:r>
              <a:rPr lang="uk-UA" sz="1800" dirty="0"/>
              <a:t>Постанова ВП ВС від 23.11.2021 у справі № 359/3373/16-ц</a:t>
            </a:r>
          </a:p>
          <a:p>
            <a:pPr marL="0" indent="0">
              <a:buNone/>
            </a:pPr>
            <a:endParaRPr lang="uk-UA" sz="1800" dirty="0"/>
          </a:p>
          <a:p>
            <a:pPr marL="0" indent="0">
              <a:buNone/>
            </a:pPr>
            <a:endParaRPr lang="uk-UA" sz="1800" dirty="0"/>
          </a:p>
          <a:p>
            <a:pPr marL="0" indent="0" algn="just">
              <a:buNone/>
            </a:pPr>
            <a:r>
              <a:rPr lang="uk-UA" sz="1800" dirty="0"/>
              <a:t>Отже, немає жодних підстав вважати, що перед тим, як вчиняти правочини, спрямовані на придбання садиби Терещенків, у відповідача-1 були перешкоди ознайомитися із зазначеними вище вимогами законодавства та зробити висновки щодо режиму цього об`єкта та неможливості набуття на нього права приватної власності.</a:t>
            </a:r>
          </a:p>
          <a:p>
            <a:pPr marL="0" indent="0" algn="r">
              <a:buNone/>
            </a:pPr>
            <a:r>
              <a:rPr lang="uk-UA" sz="1800" dirty="0"/>
              <a:t>Постанова ВП ВС від 12.09.2023 у справі № 910/8413/21</a:t>
            </a:r>
          </a:p>
        </p:txBody>
      </p:sp>
    </p:spTree>
    <p:extLst>
      <p:ext uri="{BB962C8B-B14F-4D97-AF65-F5344CB8AC3E}">
        <p14:creationId xmlns:p14="http://schemas.microsoft.com/office/powerpoint/2010/main" val="2802906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38200" y="3909397"/>
            <a:ext cx="3962400" cy="555853"/>
          </a:xfrm>
        </p:spPr>
        <p:txBody>
          <a:bodyPr/>
          <a:lstStyle/>
          <a:p>
            <a:pPr marL="342900" lvl="0" indent="-342900">
              <a:buFont typeface="+mj-lt"/>
              <a:buAutoNum type="arabicPeriod" startAt="5"/>
            </a:pPr>
            <a:r>
              <a:rPr lang="uk-UA" sz="1400" dirty="0"/>
              <a:t>Незастосування позовної давності для </a:t>
            </a:r>
            <a:r>
              <a:rPr lang="uk-UA" sz="1400" dirty="0" err="1"/>
              <a:t>негаторних</a:t>
            </a:r>
            <a:r>
              <a:rPr lang="uk-UA" sz="1400" dirty="0"/>
              <a:t> позовів. Можливість визнання поважними причин пропуску позовної давності для </a:t>
            </a:r>
            <a:r>
              <a:rPr lang="uk-UA" sz="1400" dirty="0" err="1"/>
              <a:t>віндикаційних</a:t>
            </a:r>
            <a:r>
              <a:rPr lang="uk-UA" sz="1400" dirty="0"/>
              <a:t> позовів.</a:t>
            </a:r>
            <a:endParaRPr lang="en-US" sz="1400" dirty="0"/>
          </a:p>
        </p:txBody>
      </p:sp>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t="31456" b="32915"/>
          <a:stretch/>
        </p:blipFill>
        <p:spPr>
          <a:xfrm>
            <a:off x="2675001" y="4343400"/>
            <a:ext cx="6095238" cy="2171700"/>
          </a:xfrm>
          <a:prstGeom prst="rect">
            <a:avLst/>
          </a:prstGeom>
        </p:spPr>
      </p:pic>
      <p:sp>
        <p:nvSpPr>
          <p:cNvPr id="5" name="Прямокутник 4"/>
          <p:cNvSpPr/>
          <p:nvPr/>
        </p:nvSpPr>
        <p:spPr>
          <a:xfrm>
            <a:off x="838200" y="407303"/>
            <a:ext cx="3962400" cy="523220"/>
          </a:xfrm>
          <a:prstGeom prst="rect">
            <a:avLst/>
          </a:prstGeom>
        </p:spPr>
        <p:txBody>
          <a:bodyPr wrap="square">
            <a:spAutoFit/>
          </a:bodyPr>
          <a:lstStyle/>
          <a:p>
            <a:pPr marL="342900" lvl="0" indent="-342900">
              <a:buClr>
                <a:srgbClr val="0AA7A5"/>
              </a:buClr>
              <a:buFont typeface="+mj-lt"/>
              <a:buAutoNum type="arabicPeriod"/>
            </a:pPr>
            <a:r>
              <a:rPr lang="uk-UA" kern="1200" dirty="0">
                <a:solidFill>
                  <a:schemeClr val="tx1"/>
                </a:solidFill>
                <a:latin typeface="Mabry Pro" panose="020D0303040002040303" pitchFamily="34" charset="0"/>
                <a:ea typeface="+mn-ea"/>
                <a:cs typeface="+mn-cs"/>
              </a:rPr>
              <a:t>Правоохоронні органи як учасники приватноправових процесів.</a:t>
            </a:r>
            <a:endParaRPr lang="en-US" kern="1200" dirty="0">
              <a:solidFill>
                <a:schemeClr val="tx1"/>
              </a:solidFill>
              <a:latin typeface="Mabry Pro" panose="020D0303040002040303" pitchFamily="34" charset="0"/>
              <a:ea typeface="+mn-ea"/>
              <a:cs typeface="+mn-cs"/>
            </a:endParaRPr>
          </a:p>
        </p:txBody>
      </p:sp>
      <p:sp>
        <p:nvSpPr>
          <p:cNvPr id="6" name="Прямокутник 5"/>
          <p:cNvSpPr/>
          <p:nvPr/>
        </p:nvSpPr>
        <p:spPr>
          <a:xfrm>
            <a:off x="2527299" y="1013522"/>
            <a:ext cx="3687233" cy="1169551"/>
          </a:xfrm>
          <a:prstGeom prst="rect">
            <a:avLst/>
          </a:prstGeom>
        </p:spPr>
        <p:txBody>
          <a:bodyPr wrap="square">
            <a:spAutoFit/>
          </a:bodyPr>
          <a:lstStyle/>
          <a:p>
            <a:pPr marL="342900" indent="-342900">
              <a:buClr>
                <a:srgbClr val="0AA7A5"/>
              </a:buClr>
              <a:buFont typeface="+mj-lt"/>
              <a:buAutoNum type="arabicPeriod" startAt="2"/>
            </a:pPr>
            <a:r>
              <a:rPr lang="uk-UA" kern="1200" dirty="0">
                <a:solidFill>
                  <a:schemeClr val="tx1"/>
                </a:solidFill>
                <a:latin typeface="Mabry Pro" panose="020D0303040002040303" pitchFamily="34" charset="0"/>
                <a:ea typeface="+mn-ea"/>
                <a:cs typeface="+mn-cs"/>
              </a:rPr>
              <a:t>Відсутність необхідності </a:t>
            </a:r>
            <a:r>
              <a:rPr lang="uk-UA" kern="1200" dirty="0" err="1">
                <a:solidFill>
                  <a:schemeClr val="tx1"/>
                </a:solidFill>
                <a:latin typeface="Mabry Pro" panose="020D0303040002040303" pitchFamily="34" charset="0"/>
                <a:ea typeface="+mn-ea"/>
                <a:cs typeface="+mn-cs"/>
              </a:rPr>
              <a:t>заявлення</a:t>
            </a:r>
            <a:r>
              <a:rPr lang="uk-UA" kern="1200" dirty="0">
                <a:solidFill>
                  <a:schemeClr val="tx1"/>
                </a:solidFill>
                <a:latin typeface="Mabry Pro" panose="020D0303040002040303" pitchFamily="34" charset="0"/>
                <a:ea typeface="+mn-ea"/>
                <a:cs typeface="+mn-cs"/>
              </a:rPr>
              <a:t> позовної вимоги про незаконність акту органу ДВ або МВ, на підставі якого земельна ділянка вибула з державної або комунальної власності.</a:t>
            </a:r>
            <a:endParaRPr lang="en-US" kern="1200" dirty="0">
              <a:solidFill>
                <a:schemeClr val="tx1"/>
              </a:solidFill>
              <a:latin typeface="Mabry Pro" panose="020D0303040002040303" pitchFamily="34" charset="0"/>
              <a:ea typeface="+mn-ea"/>
              <a:cs typeface="+mn-cs"/>
            </a:endParaRPr>
          </a:p>
        </p:txBody>
      </p:sp>
      <p:sp>
        <p:nvSpPr>
          <p:cNvPr id="7" name="Прямокутник 6"/>
          <p:cNvSpPr/>
          <p:nvPr/>
        </p:nvSpPr>
        <p:spPr>
          <a:xfrm>
            <a:off x="838200" y="2266072"/>
            <a:ext cx="3962400" cy="954107"/>
          </a:xfrm>
          <a:prstGeom prst="rect">
            <a:avLst/>
          </a:prstGeom>
        </p:spPr>
        <p:txBody>
          <a:bodyPr wrap="square">
            <a:spAutoFit/>
          </a:bodyPr>
          <a:lstStyle/>
          <a:p>
            <a:pPr marL="342900" lvl="0" indent="-342900">
              <a:buClr>
                <a:srgbClr val="0AA7A5"/>
              </a:buClr>
              <a:buFont typeface="+mj-lt"/>
              <a:buAutoNum type="arabicPeriod" startAt="3"/>
            </a:pPr>
            <a:r>
              <a:rPr lang="uk-UA" kern="1200" dirty="0">
                <a:solidFill>
                  <a:schemeClr val="tx1"/>
                </a:solidFill>
                <a:latin typeface="Mabry Pro" panose="020D0303040002040303" pitchFamily="34" charset="0"/>
                <a:ea typeface="+mn-ea"/>
                <a:cs typeface="+mn-cs"/>
              </a:rPr>
              <a:t>Тягар доказування законності – на кінцевому володільцеві, щодо якого акт органу ДВ або МВ міг навіть не прийматись.</a:t>
            </a:r>
            <a:endParaRPr lang="en-US" kern="1200" dirty="0">
              <a:solidFill>
                <a:schemeClr val="tx1"/>
              </a:solidFill>
              <a:latin typeface="Mabry Pro" panose="020D0303040002040303" pitchFamily="34" charset="0"/>
              <a:ea typeface="+mn-ea"/>
              <a:cs typeface="+mn-cs"/>
            </a:endParaRPr>
          </a:p>
        </p:txBody>
      </p:sp>
      <p:sp>
        <p:nvSpPr>
          <p:cNvPr id="8" name="Прямокутник 7"/>
          <p:cNvSpPr/>
          <p:nvPr/>
        </p:nvSpPr>
        <p:spPr>
          <a:xfrm>
            <a:off x="2527300" y="3303178"/>
            <a:ext cx="3606800" cy="523220"/>
          </a:xfrm>
          <a:prstGeom prst="rect">
            <a:avLst/>
          </a:prstGeom>
        </p:spPr>
        <p:txBody>
          <a:bodyPr wrap="square">
            <a:spAutoFit/>
          </a:bodyPr>
          <a:lstStyle/>
          <a:p>
            <a:pPr marL="342900" lvl="0" indent="-342900">
              <a:buClr>
                <a:srgbClr val="0AA7A5"/>
              </a:buClr>
              <a:buFont typeface="+mj-lt"/>
              <a:buAutoNum type="arabicPeriod" startAt="4"/>
            </a:pPr>
            <a:r>
              <a:rPr lang="uk-UA" kern="1200" dirty="0">
                <a:solidFill>
                  <a:schemeClr val="tx1"/>
                </a:solidFill>
                <a:latin typeface="Mabry Pro" panose="020D0303040002040303" pitchFamily="34" charset="0"/>
                <a:ea typeface="+mn-ea"/>
                <a:cs typeface="+mn-cs"/>
              </a:rPr>
              <a:t>Відсутність в реєстрах відомостей про речові права на земельні ділянки.</a:t>
            </a:r>
            <a:endParaRPr lang="en-US" kern="1200" dirty="0">
              <a:solidFill>
                <a:schemeClr val="tx1"/>
              </a:solidFill>
              <a:latin typeface="Mabry Pro" panose="020D0303040002040303" pitchFamily="34" charset="0"/>
              <a:ea typeface="+mn-ea"/>
              <a:cs typeface="+mn-cs"/>
            </a:endParaRPr>
          </a:p>
        </p:txBody>
      </p:sp>
    </p:spTree>
    <p:extLst>
      <p:ext uri="{BB962C8B-B14F-4D97-AF65-F5344CB8AC3E}">
        <p14:creationId xmlns:p14="http://schemas.microsoft.com/office/powerpoint/2010/main" val="3864930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825" y="1948955"/>
            <a:ext cx="2113024" cy="2762718"/>
          </a:xfrm>
          <a:prstGeom prst="rect">
            <a:avLst/>
          </a:prstGeom>
        </p:spPr>
      </p:pic>
      <p:sp>
        <p:nvSpPr>
          <p:cNvPr id="5" name="Текст 4">
            <a:extLst>
              <a:ext uri="{FF2B5EF4-FFF2-40B4-BE49-F238E27FC236}">
                <a16:creationId xmlns:a16="http://schemas.microsoft.com/office/drawing/2014/main" id="{16D09EB0-0CD3-45AA-A545-2D547ECFA1F5}"/>
              </a:ext>
            </a:extLst>
          </p:cNvPr>
          <p:cNvSpPr>
            <a:spLocks noGrp="1"/>
          </p:cNvSpPr>
          <p:nvPr>
            <p:ph idx="1"/>
          </p:nvPr>
        </p:nvSpPr>
        <p:spPr>
          <a:xfrm>
            <a:off x="3314700" y="1939952"/>
            <a:ext cx="7292340" cy="4351338"/>
          </a:xfrm>
        </p:spPr>
        <p:txBody>
          <a:bodyPr anchor="t">
            <a:noAutofit/>
          </a:bodyPr>
          <a:lstStyle/>
          <a:p>
            <a:pPr marL="0" indent="0">
              <a:lnSpc>
                <a:spcPct val="100000"/>
              </a:lnSpc>
              <a:spcBef>
                <a:spcPts val="0"/>
              </a:spcBef>
              <a:buNone/>
              <a:defRPr/>
            </a:pPr>
            <a:r>
              <a:rPr lang="uk-UA" sz="1200" b="1" dirty="0">
                <a:solidFill>
                  <a:srgbClr val="004A32"/>
                </a:solidFill>
              </a:rPr>
              <a:t>ПАРТНЕРКА</a:t>
            </a:r>
            <a:r>
              <a:rPr lang="en-US" sz="1200" b="1" dirty="0">
                <a:solidFill>
                  <a:srgbClr val="004A32"/>
                </a:solidFill>
              </a:rPr>
              <a:t>, </a:t>
            </a:r>
            <a:r>
              <a:rPr lang="uk-UA" sz="1200" b="1" dirty="0">
                <a:solidFill>
                  <a:srgbClr val="004A32"/>
                </a:solidFill>
              </a:rPr>
              <a:t>КЕРІВНИЦЯ СУДОВОЇ ПРАКТИКИ, АДВОКАТКА</a:t>
            </a:r>
            <a:endParaRPr lang="en-US" sz="1200" b="1" dirty="0">
              <a:solidFill>
                <a:srgbClr val="004A32"/>
              </a:solidFill>
            </a:endParaRPr>
          </a:p>
          <a:p>
            <a:pPr marL="0" indent="0">
              <a:lnSpc>
                <a:spcPct val="100000"/>
              </a:lnSpc>
              <a:spcBef>
                <a:spcPts val="0"/>
              </a:spcBef>
              <a:buNone/>
            </a:pPr>
            <a:endParaRPr lang="ru-RU" sz="1200" b="1" cap="none" dirty="0">
              <a:solidFill>
                <a:srgbClr val="134732"/>
              </a:solidFill>
            </a:endParaRPr>
          </a:p>
          <a:p>
            <a:pPr marL="0" indent="0" algn="just">
              <a:lnSpc>
                <a:spcPct val="100000"/>
              </a:lnSpc>
              <a:spcBef>
                <a:spcPts val="0"/>
              </a:spcBef>
              <a:buNone/>
            </a:pPr>
            <a:r>
              <a:rPr lang="en-US" sz="1200" dirty="0">
                <a:solidFill>
                  <a:srgbClr val="004A32"/>
                </a:solidFill>
                <a:hlinkClick r:id="rId3"/>
              </a:rPr>
              <a:t>KOBETS@LCF.UA</a:t>
            </a:r>
            <a:r>
              <a:rPr lang="en-US" sz="1200" dirty="0">
                <a:solidFill>
                  <a:srgbClr val="004A32"/>
                </a:solidFill>
              </a:rPr>
              <a:t> </a:t>
            </a:r>
          </a:p>
          <a:p>
            <a:pPr marL="0" indent="0" algn="just">
              <a:lnSpc>
                <a:spcPct val="100000"/>
              </a:lnSpc>
              <a:spcBef>
                <a:spcPts val="0"/>
              </a:spcBef>
              <a:buNone/>
            </a:pPr>
            <a:r>
              <a:rPr lang="en-US" sz="1200" dirty="0">
                <a:solidFill>
                  <a:srgbClr val="004A32"/>
                </a:solidFill>
                <a:hlinkClick r:id="rId4"/>
              </a:rPr>
              <a:t>LINKEDIN</a:t>
            </a:r>
            <a:r>
              <a:rPr lang="en-US" sz="1200" dirty="0">
                <a:solidFill>
                  <a:srgbClr val="004A32"/>
                </a:solidFill>
              </a:rPr>
              <a:t> </a:t>
            </a:r>
            <a:endParaRPr lang="ru-RU" sz="1200" dirty="0">
              <a:solidFill>
                <a:srgbClr val="004A32"/>
              </a:solidFill>
            </a:endParaRPr>
          </a:p>
          <a:p>
            <a:pPr marL="0" indent="0" algn="just">
              <a:lnSpc>
                <a:spcPct val="100000"/>
              </a:lnSpc>
              <a:spcBef>
                <a:spcPts val="0"/>
              </a:spcBef>
              <a:buNone/>
            </a:pPr>
            <a:endParaRPr lang="uk-UA" sz="1200" dirty="0">
              <a:solidFill>
                <a:srgbClr val="0AA7A5"/>
              </a:solidFill>
            </a:endParaRPr>
          </a:p>
          <a:p>
            <a:pPr marL="0" indent="0">
              <a:lnSpc>
                <a:spcPct val="100000"/>
              </a:lnSpc>
              <a:spcBef>
                <a:spcPts val="0"/>
              </a:spcBef>
              <a:spcAft>
                <a:spcPts val="600"/>
              </a:spcAft>
              <a:buNone/>
              <a:defRPr/>
            </a:pPr>
            <a:r>
              <a:rPr lang="uk-UA" sz="1200" cap="all" dirty="0">
                <a:solidFill>
                  <a:srgbClr val="0AA7A5"/>
                </a:solidFill>
              </a:rPr>
              <a:t>ЧЛЕНКИНЯ АСОЦІАЦІЇ ПРАВНИКІВ УКРАЇНИ</a:t>
            </a:r>
            <a:endParaRPr lang="en-US" sz="1200" cap="all" dirty="0">
              <a:solidFill>
                <a:srgbClr val="0AA7A5"/>
              </a:solidFill>
            </a:endParaRPr>
          </a:p>
          <a:p>
            <a:pPr marL="0" indent="0">
              <a:lnSpc>
                <a:spcPct val="100000"/>
              </a:lnSpc>
              <a:spcBef>
                <a:spcPts val="0"/>
              </a:spcBef>
              <a:spcAft>
                <a:spcPts val="600"/>
              </a:spcAft>
              <a:buNone/>
              <a:defRPr/>
            </a:pPr>
            <a:r>
              <a:rPr lang="uk-UA" sz="1200" cap="all" dirty="0">
                <a:solidFill>
                  <a:srgbClr val="0AA7A5"/>
                </a:solidFill>
              </a:rPr>
              <a:t>ЧЛЕНКИНЯ РАДИ КОМІТЕТУ АПУ З ПРОЦЕСУАЛЬНОГО ПРАВА </a:t>
            </a:r>
            <a:endParaRPr lang="ru-RU" sz="1200" cap="all" dirty="0">
              <a:solidFill>
                <a:srgbClr val="0AA7A5"/>
              </a:solidFill>
            </a:endParaRPr>
          </a:p>
          <a:p>
            <a:pPr marL="0" indent="0">
              <a:lnSpc>
                <a:spcPct val="100000"/>
              </a:lnSpc>
              <a:spcBef>
                <a:spcPts val="0"/>
              </a:spcBef>
              <a:buNone/>
            </a:pPr>
            <a:endParaRPr lang="uk-UA" sz="1200" dirty="0">
              <a:solidFill>
                <a:srgbClr val="0AA7A5"/>
              </a:solidFill>
            </a:endParaRPr>
          </a:p>
          <a:p>
            <a:pPr marL="0" indent="0" algn="just">
              <a:lnSpc>
                <a:spcPct val="100000"/>
              </a:lnSpc>
              <a:spcBef>
                <a:spcPts val="0"/>
              </a:spcBef>
              <a:spcAft>
                <a:spcPts val="600"/>
              </a:spcAft>
              <a:buClrTx/>
              <a:buNone/>
            </a:pPr>
            <a:r>
              <a:rPr lang="uk-UA" sz="1200" dirty="0"/>
              <a:t>Ірина регулярно представляє клієнтів у складних спорах перед українськими судами, включаючи гучні справи, які змінили судову практику. </a:t>
            </a:r>
            <a:r>
              <a:rPr lang="uk-UA" sz="1200" dirty="0" err="1"/>
              <a:t>Проєкти</a:t>
            </a:r>
            <a:r>
              <a:rPr lang="uk-UA" sz="1200" dirty="0"/>
              <a:t>, над якими працювала Ірина, охоплюють такі галузі, як енергетика та природні ресурси, інфраструктура та транспорт, фінансові послуги, фармацевтика, агробізнес та страхування.</a:t>
            </a:r>
            <a:endParaRPr lang="en-US" sz="1200" dirty="0"/>
          </a:p>
          <a:p>
            <a:pPr marL="0" indent="0">
              <a:lnSpc>
                <a:spcPct val="100000"/>
              </a:lnSpc>
              <a:spcBef>
                <a:spcPts val="0"/>
              </a:spcBef>
              <a:spcAft>
                <a:spcPts val="600"/>
              </a:spcAft>
              <a:buClrTx/>
              <a:buNone/>
            </a:pPr>
            <a:endParaRPr lang="uk-UA" sz="1200" dirty="0"/>
          </a:p>
          <a:p>
            <a:pPr marL="0" indent="0">
              <a:lnSpc>
                <a:spcPct val="100000"/>
              </a:lnSpc>
              <a:spcBef>
                <a:spcPts val="0"/>
              </a:spcBef>
              <a:spcAft>
                <a:spcPts val="600"/>
              </a:spcAft>
              <a:buClrTx/>
              <a:buNone/>
            </a:pPr>
            <a:r>
              <a:rPr lang="uk-UA" sz="1200" dirty="0" err="1">
                <a:solidFill>
                  <a:srgbClr val="0AA7A5"/>
                </a:solidFill>
              </a:rPr>
              <a:t>Best</a:t>
            </a:r>
            <a:r>
              <a:rPr lang="uk-UA" sz="1200" dirty="0">
                <a:solidFill>
                  <a:srgbClr val="0AA7A5"/>
                </a:solidFill>
              </a:rPr>
              <a:t> </a:t>
            </a:r>
            <a:r>
              <a:rPr lang="uk-UA" sz="1200" dirty="0" err="1">
                <a:solidFill>
                  <a:srgbClr val="0AA7A5"/>
                </a:solidFill>
              </a:rPr>
              <a:t>Lawyers</a:t>
            </a:r>
            <a:r>
              <a:rPr lang="uk-UA" sz="1200" dirty="0">
                <a:solidFill>
                  <a:srgbClr val="0AA7A5"/>
                </a:solidFill>
              </a:rPr>
              <a:t> 2022 </a:t>
            </a:r>
            <a:r>
              <a:rPr lang="uk-UA" sz="1200" b="1" dirty="0">
                <a:solidFill>
                  <a:srgbClr val="134732"/>
                </a:solidFill>
              </a:rPr>
              <a:t>– </a:t>
            </a:r>
            <a:r>
              <a:rPr lang="uk-UA" sz="1200" dirty="0"/>
              <a:t>рекомендована юристка у практиці банківського та фінансового права</a:t>
            </a:r>
          </a:p>
          <a:p>
            <a:pPr marL="0" indent="0">
              <a:lnSpc>
                <a:spcPct val="100000"/>
              </a:lnSpc>
              <a:spcBef>
                <a:spcPts val="0"/>
              </a:spcBef>
              <a:spcAft>
                <a:spcPts val="600"/>
              </a:spcAft>
              <a:buClrTx/>
              <a:buNone/>
            </a:pPr>
            <a:r>
              <a:rPr lang="uk-UA" sz="1200" dirty="0">
                <a:solidFill>
                  <a:srgbClr val="0AA7A5"/>
                </a:solidFill>
              </a:rPr>
              <a:t>Юридична премія 2021 </a:t>
            </a:r>
            <a:r>
              <a:rPr lang="uk-UA" sz="1200" b="1" dirty="0">
                <a:solidFill>
                  <a:srgbClr val="134732"/>
                </a:solidFill>
              </a:rPr>
              <a:t>– </a:t>
            </a:r>
            <a:r>
              <a:rPr lang="uk-UA" sz="1200" dirty="0"/>
              <a:t>увійшла до </a:t>
            </a:r>
            <a:r>
              <a:rPr lang="uk-UA" sz="1200" dirty="0" err="1"/>
              <a:t>шортлисту</a:t>
            </a:r>
            <a:r>
              <a:rPr lang="uk-UA" sz="1200" dirty="0"/>
              <a:t> в номінації Юрист року з роботи з проблемною заборгованістю </a:t>
            </a:r>
          </a:p>
          <a:p>
            <a:pPr marL="0" indent="0">
              <a:lnSpc>
                <a:spcPct val="100000"/>
              </a:lnSpc>
              <a:spcBef>
                <a:spcPts val="0"/>
              </a:spcBef>
              <a:spcAft>
                <a:spcPts val="600"/>
              </a:spcAft>
              <a:buClrTx/>
              <a:buNone/>
            </a:pPr>
            <a:r>
              <a:rPr lang="uk-UA" sz="1200" dirty="0" err="1">
                <a:solidFill>
                  <a:srgbClr val="0AA7A5"/>
                </a:solidFill>
              </a:rPr>
              <a:t>Ukrainian</a:t>
            </a:r>
            <a:r>
              <a:rPr lang="uk-UA" sz="1200" dirty="0">
                <a:solidFill>
                  <a:srgbClr val="0AA7A5"/>
                </a:solidFill>
              </a:rPr>
              <a:t> </a:t>
            </a:r>
            <a:r>
              <a:rPr lang="uk-UA" sz="1200" dirty="0" err="1">
                <a:solidFill>
                  <a:srgbClr val="0AA7A5"/>
                </a:solidFill>
              </a:rPr>
              <a:t>Law</a:t>
            </a:r>
            <a:r>
              <a:rPr lang="uk-UA" sz="1200" dirty="0">
                <a:solidFill>
                  <a:srgbClr val="0AA7A5"/>
                </a:solidFill>
              </a:rPr>
              <a:t> </a:t>
            </a:r>
            <a:r>
              <a:rPr lang="uk-UA" sz="1200" dirty="0" err="1">
                <a:solidFill>
                  <a:srgbClr val="0AA7A5"/>
                </a:solidFill>
              </a:rPr>
              <a:t>Firms</a:t>
            </a:r>
            <a:r>
              <a:rPr lang="uk-UA" sz="1200" dirty="0">
                <a:solidFill>
                  <a:srgbClr val="0AA7A5"/>
                </a:solidFill>
              </a:rPr>
              <a:t>. A </a:t>
            </a:r>
            <a:r>
              <a:rPr lang="uk-UA" sz="1200" dirty="0" err="1">
                <a:solidFill>
                  <a:srgbClr val="0AA7A5"/>
                </a:solidFill>
              </a:rPr>
              <a:t>Handbook</a:t>
            </a:r>
            <a:r>
              <a:rPr lang="uk-UA" sz="1200" dirty="0">
                <a:solidFill>
                  <a:srgbClr val="0AA7A5"/>
                </a:solidFill>
              </a:rPr>
              <a:t> </a:t>
            </a:r>
            <a:r>
              <a:rPr lang="uk-UA" sz="1200" dirty="0" err="1">
                <a:solidFill>
                  <a:srgbClr val="0AA7A5"/>
                </a:solidFill>
              </a:rPr>
              <a:t>For</a:t>
            </a:r>
            <a:r>
              <a:rPr lang="uk-UA" sz="1200" dirty="0">
                <a:solidFill>
                  <a:srgbClr val="0AA7A5"/>
                </a:solidFill>
              </a:rPr>
              <a:t> </a:t>
            </a:r>
            <a:r>
              <a:rPr lang="uk-UA" sz="1200" dirty="0" err="1">
                <a:solidFill>
                  <a:srgbClr val="0AA7A5"/>
                </a:solidFill>
              </a:rPr>
              <a:t>Foreign</a:t>
            </a:r>
            <a:r>
              <a:rPr lang="uk-UA" sz="1200" dirty="0">
                <a:solidFill>
                  <a:srgbClr val="0AA7A5"/>
                </a:solidFill>
              </a:rPr>
              <a:t> </a:t>
            </a:r>
            <a:r>
              <a:rPr lang="uk-UA" sz="1200" dirty="0" err="1">
                <a:solidFill>
                  <a:srgbClr val="0AA7A5"/>
                </a:solidFill>
              </a:rPr>
              <a:t>Clients</a:t>
            </a:r>
            <a:r>
              <a:rPr lang="uk-UA" sz="1200" dirty="0">
                <a:solidFill>
                  <a:srgbClr val="0AA7A5"/>
                </a:solidFill>
              </a:rPr>
              <a:t> 2021 </a:t>
            </a:r>
            <a:r>
              <a:rPr lang="uk-UA" sz="1200" b="1" dirty="0">
                <a:solidFill>
                  <a:srgbClr val="134732"/>
                </a:solidFill>
              </a:rPr>
              <a:t>– </a:t>
            </a:r>
            <a:r>
              <a:rPr lang="uk-UA" sz="1200" dirty="0"/>
              <a:t>серед видатних професіоналів у судовій практиці</a:t>
            </a:r>
          </a:p>
          <a:p>
            <a:pPr marL="0" indent="0">
              <a:lnSpc>
                <a:spcPct val="100000"/>
              </a:lnSpc>
              <a:spcBef>
                <a:spcPts val="0"/>
              </a:spcBef>
              <a:spcAft>
                <a:spcPts val="600"/>
              </a:spcAft>
              <a:buClrTx/>
              <a:buNone/>
            </a:pPr>
            <a:r>
              <a:rPr lang="uk-UA" sz="1200" dirty="0">
                <a:solidFill>
                  <a:srgbClr val="0AA7A5"/>
                </a:solidFill>
              </a:rPr>
              <a:t>Вибір клієнта. Топ-100 Найкращих юристів України 2021 </a:t>
            </a:r>
            <a:r>
              <a:rPr lang="uk-UA" sz="1200" b="1" dirty="0">
                <a:solidFill>
                  <a:srgbClr val="134732"/>
                </a:solidFill>
              </a:rPr>
              <a:t>–</a:t>
            </a:r>
            <a:r>
              <a:rPr lang="uk-UA" sz="1200" dirty="0"/>
              <a:t> увійшла до списку «ТОП 30 юристів до 30 років»</a:t>
            </a:r>
          </a:p>
        </p:txBody>
      </p:sp>
      <p:sp>
        <p:nvSpPr>
          <p:cNvPr id="14" name="Заголовок 2">
            <a:extLst>
              <a:ext uri="{FF2B5EF4-FFF2-40B4-BE49-F238E27FC236}">
                <a16:creationId xmlns:a16="http://schemas.microsoft.com/office/drawing/2014/main" id="{ED54D0AE-51EC-42B1-A489-B1C67677E5ED}"/>
              </a:ext>
            </a:extLst>
          </p:cNvPr>
          <p:cNvSpPr txBox="1">
            <a:spLocks/>
          </p:cNvSpPr>
          <p:nvPr/>
        </p:nvSpPr>
        <p:spPr>
          <a:xfrm>
            <a:off x="3314700" y="365124"/>
            <a:ext cx="729234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rgbClr val="134732"/>
                </a:solidFill>
                <a:latin typeface="Mabry Pro" panose="020D0303040002040303" pitchFamily="34" charset="0"/>
                <a:ea typeface="+mj-ea"/>
                <a:cs typeface="+mj-cs"/>
              </a:defRPr>
            </a:lvl1pPr>
          </a:lstStyle>
          <a:p>
            <a:pPr>
              <a:lnSpc>
                <a:spcPct val="80000"/>
              </a:lnSpc>
              <a:spcBef>
                <a:spcPts val="0"/>
              </a:spcBef>
            </a:pPr>
            <a:r>
              <a:rPr lang="uk-UA" dirty="0"/>
              <a:t>Ірина Кобець</a:t>
            </a:r>
            <a:endParaRPr lang="ru-UA" dirty="0"/>
          </a:p>
        </p:txBody>
      </p:sp>
    </p:spTree>
    <p:extLst>
      <p:ext uri="{BB962C8B-B14F-4D97-AF65-F5344CB8AC3E}">
        <p14:creationId xmlns:p14="http://schemas.microsoft.com/office/powerpoint/2010/main" val="2617737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6AA142-5470-4668-ABDF-B4CBEDF19F2A}"/>
              </a:ext>
            </a:extLst>
          </p:cNvPr>
          <p:cNvSpPr>
            <a:spLocks noGrp="1"/>
          </p:cNvSpPr>
          <p:nvPr>
            <p:ph type="title"/>
          </p:nvPr>
        </p:nvSpPr>
        <p:spPr/>
        <p:txBody>
          <a:bodyPr/>
          <a:lstStyle/>
          <a:p>
            <a:r>
              <a:rPr lang="ru-RU" sz="3600" dirty="0" err="1"/>
              <a:t>Загальна</a:t>
            </a:r>
            <a:r>
              <a:rPr lang="ru-RU" sz="3600" dirty="0"/>
              <a:t> статистика</a:t>
            </a:r>
          </a:p>
        </p:txBody>
      </p:sp>
      <p:sp>
        <p:nvSpPr>
          <p:cNvPr id="3" name="Объект 2">
            <a:extLst>
              <a:ext uri="{FF2B5EF4-FFF2-40B4-BE49-F238E27FC236}">
                <a16:creationId xmlns:a16="http://schemas.microsoft.com/office/drawing/2014/main" id="{4821D80B-606B-4AA3-928A-9BA7504C5630}"/>
              </a:ext>
            </a:extLst>
          </p:cNvPr>
          <p:cNvSpPr>
            <a:spLocks noGrp="1"/>
          </p:cNvSpPr>
          <p:nvPr>
            <p:ph idx="1"/>
          </p:nvPr>
        </p:nvSpPr>
        <p:spPr/>
        <p:txBody>
          <a:bodyPr/>
          <a:lstStyle/>
          <a:p>
            <a:pPr marL="0" indent="0">
              <a:buNone/>
            </a:pPr>
            <a:r>
              <a:rPr lang="uk-UA" b="1" dirty="0"/>
              <a:t>Площа земель, які повернули </a:t>
            </a:r>
            <a:r>
              <a:rPr lang="uk-UA" dirty="0"/>
              <a:t>до державної та комунальної власності або</a:t>
            </a:r>
            <a:r>
              <a:rPr lang="uk-UA" b="1" dirty="0"/>
              <a:t> попередили їх надання</a:t>
            </a:r>
          </a:p>
          <a:p>
            <a:pPr marL="0" indent="0">
              <a:buNone/>
            </a:pPr>
            <a:endParaRPr lang="en-US" dirty="0"/>
          </a:p>
          <a:p>
            <a:r>
              <a:rPr lang="uk-UA" b="1" dirty="0"/>
              <a:t>Перше півріччя 2023 – </a:t>
            </a:r>
            <a:r>
              <a:rPr lang="en-US" b="1" dirty="0"/>
              <a:t>30,5 </a:t>
            </a:r>
            <a:r>
              <a:rPr lang="en-US" b="1" dirty="0" err="1"/>
              <a:t>тис</a:t>
            </a:r>
            <a:r>
              <a:rPr lang="en-US" b="1" dirty="0"/>
              <a:t>. </a:t>
            </a:r>
            <a:r>
              <a:rPr lang="en-US" b="1" dirty="0" err="1"/>
              <a:t>га</a:t>
            </a:r>
            <a:r>
              <a:rPr lang="uk-UA" b="1" dirty="0"/>
              <a:t>.</a:t>
            </a:r>
            <a:endParaRPr lang="en-US" dirty="0"/>
          </a:p>
          <a:p>
            <a:r>
              <a:rPr lang="uk-UA" b="1" dirty="0"/>
              <a:t>Аналогічний період 2022 – 14,8 тис га.</a:t>
            </a:r>
            <a:endParaRPr lang="en-US" dirty="0"/>
          </a:p>
        </p:txBody>
      </p:sp>
    </p:spTree>
    <p:extLst>
      <p:ext uri="{BB962C8B-B14F-4D97-AF65-F5344CB8AC3E}">
        <p14:creationId xmlns:p14="http://schemas.microsoft.com/office/powerpoint/2010/main" val="1259156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6AA142-5470-4668-ABDF-B4CBEDF19F2A}"/>
              </a:ext>
            </a:extLst>
          </p:cNvPr>
          <p:cNvSpPr>
            <a:spLocks noGrp="1"/>
          </p:cNvSpPr>
          <p:nvPr>
            <p:ph type="title"/>
          </p:nvPr>
        </p:nvSpPr>
        <p:spPr/>
        <p:txBody>
          <a:bodyPr/>
          <a:lstStyle/>
          <a:p>
            <a:r>
              <a:rPr lang="ru-RU" sz="3600" dirty="0"/>
              <a:t>Статистика по </a:t>
            </a:r>
            <a:r>
              <a:rPr lang="ru-RU" sz="3600" dirty="0" err="1"/>
              <a:t>категоріям</a:t>
            </a:r>
            <a:r>
              <a:rPr lang="ru-RU" sz="3600" dirty="0"/>
              <a:t> земель.</a:t>
            </a:r>
            <a:br>
              <a:rPr lang="ru-RU" sz="3600" dirty="0"/>
            </a:br>
            <a:r>
              <a:rPr lang="ru-RU" sz="3600" dirty="0"/>
              <a:t>Перше </a:t>
            </a:r>
            <a:r>
              <a:rPr lang="ru-RU" sz="3600" dirty="0" err="1"/>
              <a:t>півріччя</a:t>
            </a:r>
            <a:r>
              <a:rPr lang="ru-RU" sz="3600" dirty="0"/>
              <a:t> 2023 року</a:t>
            </a:r>
          </a:p>
        </p:txBody>
      </p:sp>
      <p:sp>
        <p:nvSpPr>
          <p:cNvPr id="3" name="Объект 2">
            <a:extLst>
              <a:ext uri="{FF2B5EF4-FFF2-40B4-BE49-F238E27FC236}">
                <a16:creationId xmlns:a16="http://schemas.microsoft.com/office/drawing/2014/main" id="{4821D80B-606B-4AA3-928A-9BA7504C5630}"/>
              </a:ext>
            </a:extLst>
          </p:cNvPr>
          <p:cNvSpPr>
            <a:spLocks noGrp="1"/>
          </p:cNvSpPr>
          <p:nvPr>
            <p:ph idx="1"/>
          </p:nvPr>
        </p:nvSpPr>
        <p:spPr>
          <a:xfrm>
            <a:off x="838198" y="1825625"/>
            <a:ext cx="10182727" cy="4351338"/>
          </a:xfrm>
        </p:spPr>
        <p:txBody>
          <a:bodyPr/>
          <a:lstStyle/>
          <a:p>
            <a:pPr marL="0" indent="0">
              <a:buNone/>
            </a:pPr>
            <a:r>
              <a:rPr lang="uk-UA" sz="1800" b="1" dirty="0"/>
              <a:t>Прикордонні смуги </a:t>
            </a:r>
          </a:p>
          <a:p>
            <a:pPr lvl="1"/>
            <a:r>
              <a:rPr lang="uk-UA" sz="1600" dirty="0"/>
              <a:t>Пред’явлено позови прокурорами про повернення державі земель площею </a:t>
            </a:r>
            <a:r>
              <a:rPr lang="uk-UA" sz="1600" b="1" dirty="0">
                <a:solidFill>
                  <a:srgbClr val="0AA7A5"/>
                </a:solidFill>
              </a:rPr>
              <a:t>1,1 тис. га. </a:t>
            </a:r>
          </a:p>
          <a:p>
            <a:pPr lvl="1"/>
            <a:r>
              <a:rPr lang="uk-UA" sz="1600" dirty="0"/>
              <a:t>Суди задовольнили </a:t>
            </a:r>
            <a:r>
              <a:rPr lang="uk-UA" sz="1600" b="1" dirty="0"/>
              <a:t>позови</a:t>
            </a:r>
            <a:r>
              <a:rPr lang="uk-UA" sz="1600" dirty="0"/>
              <a:t> про повернення </a:t>
            </a:r>
            <a:r>
              <a:rPr lang="uk-UA" sz="1600" b="1" dirty="0">
                <a:solidFill>
                  <a:srgbClr val="0AA7A5"/>
                </a:solidFill>
              </a:rPr>
              <a:t>757 га </a:t>
            </a:r>
            <a:r>
              <a:rPr lang="uk-UA" sz="1600" dirty="0"/>
              <a:t>земель.</a:t>
            </a:r>
          </a:p>
          <a:p>
            <a:pPr marL="0" indent="0">
              <a:buNone/>
            </a:pPr>
            <a:endParaRPr lang="uk-UA" sz="1800" dirty="0"/>
          </a:p>
          <a:p>
            <a:pPr marL="0" indent="0">
              <a:buNone/>
            </a:pPr>
            <a:r>
              <a:rPr lang="uk-UA" sz="1800" b="1" dirty="0"/>
              <a:t>Землі сільськогосподарського призначення, які перебувають у власності іноземних громадян </a:t>
            </a:r>
          </a:p>
          <a:p>
            <a:pPr lvl="1"/>
            <a:r>
              <a:rPr lang="uk-UA" sz="1600" dirty="0"/>
              <a:t>Пред’явлено позови прокурорами про припинення права власності шляхом їх конфіскації щодо земель площею </a:t>
            </a:r>
            <a:r>
              <a:rPr lang="uk-UA" sz="1600" b="1" dirty="0">
                <a:solidFill>
                  <a:srgbClr val="0AA7A5"/>
                </a:solidFill>
              </a:rPr>
              <a:t>1369 га.</a:t>
            </a:r>
          </a:p>
          <a:p>
            <a:pPr lvl="1"/>
            <a:r>
              <a:rPr lang="uk-UA" sz="1600" dirty="0"/>
              <a:t>Суди задовольнили позови щодо земель площею </a:t>
            </a:r>
            <a:r>
              <a:rPr lang="uk-UA" sz="1600" b="1" dirty="0">
                <a:solidFill>
                  <a:srgbClr val="0AA7A5"/>
                </a:solidFill>
              </a:rPr>
              <a:t>403 га.</a:t>
            </a:r>
          </a:p>
          <a:p>
            <a:pPr marL="0" indent="0">
              <a:buNone/>
            </a:pPr>
            <a:endParaRPr lang="uk-UA" sz="1800" dirty="0"/>
          </a:p>
          <a:p>
            <a:pPr marL="0" indent="0">
              <a:buNone/>
            </a:pPr>
            <a:r>
              <a:rPr lang="uk-UA" sz="1800" b="1" dirty="0"/>
              <a:t>Особливо цінні землі, що перебувають у користуванні НААН України</a:t>
            </a:r>
          </a:p>
          <a:p>
            <a:pPr lvl="1"/>
            <a:r>
              <a:rPr lang="uk-UA" sz="1600" dirty="0"/>
              <a:t>Пред’явлено позови прокурорами про повернення державі земель загальною площею </a:t>
            </a:r>
            <a:r>
              <a:rPr lang="uk-UA" sz="1600" b="1" dirty="0">
                <a:solidFill>
                  <a:srgbClr val="0AA7A5"/>
                </a:solidFill>
              </a:rPr>
              <a:t>14,2 тис. га.</a:t>
            </a:r>
          </a:p>
          <a:p>
            <a:pPr lvl="1"/>
            <a:r>
              <a:rPr lang="uk-UA" sz="1600" dirty="0"/>
              <a:t>Суди задовольнили позови щодо земель площею </a:t>
            </a:r>
            <a:r>
              <a:rPr lang="uk-UA" sz="1600" b="1" dirty="0">
                <a:solidFill>
                  <a:srgbClr val="0AA7A5"/>
                </a:solidFill>
              </a:rPr>
              <a:t>7,1 тис. га. </a:t>
            </a:r>
          </a:p>
          <a:p>
            <a:pPr lvl="1"/>
            <a:r>
              <a:rPr lang="uk-UA" sz="1600" dirty="0"/>
              <a:t>Реально виконано повернення державі земель площею </a:t>
            </a:r>
            <a:r>
              <a:rPr lang="uk-UA" sz="1600" b="1" dirty="0">
                <a:solidFill>
                  <a:srgbClr val="0AA7A5"/>
                </a:solidFill>
              </a:rPr>
              <a:t>11,1 тис. га.</a:t>
            </a:r>
            <a:endParaRPr lang="uk-UA" b="1" dirty="0">
              <a:solidFill>
                <a:srgbClr val="0AA7A5"/>
              </a:solidFill>
            </a:endParaRPr>
          </a:p>
          <a:p>
            <a:endParaRPr lang="uk-UA" dirty="0"/>
          </a:p>
          <a:p>
            <a:endParaRPr lang="uk-UA" dirty="0"/>
          </a:p>
        </p:txBody>
      </p:sp>
    </p:spTree>
    <p:extLst>
      <p:ext uri="{BB962C8B-B14F-4D97-AF65-F5344CB8AC3E}">
        <p14:creationId xmlns:p14="http://schemas.microsoft.com/office/powerpoint/2010/main" val="896220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38199" y="1825625"/>
            <a:ext cx="10038347" cy="4351338"/>
          </a:xfrm>
        </p:spPr>
        <p:txBody>
          <a:bodyPr/>
          <a:lstStyle/>
          <a:p>
            <a:pPr marL="0" indent="0">
              <a:buNone/>
            </a:pPr>
            <a:r>
              <a:rPr lang="en-US" sz="1800" b="1" dirty="0" err="1"/>
              <a:t>Землі</a:t>
            </a:r>
            <a:r>
              <a:rPr lang="en-US" sz="1800" b="1" dirty="0"/>
              <a:t> </a:t>
            </a:r>
            <a:r>
              <a:rPr lang="en-US" sz="1800" b="1" dirty="0" err="1"/>
              <a:t>лісогосподарського</a:t>
            </a:r>
            <a:r>
              <a:rPr lang="en-US" sz="1800" b="1" dirty="0"/>
              <a:t> </a:t>
            </a:r>
            <a:r>
              <a:rPr lang="en-US" sz="1800" b="1" dirty="0" err="1"/>
              <a:t>призначення</a:t>
            </a:r>
            <a:r>
              <a:rPr lang="en-US" sz="1800" b="1" dirty="0"/>
              <a:t>, </a:t>
            </a:r>
            <a:r>
              <a:rPr lang="en-US" sz="1800" b="1" dirty="0" err="1"/>
              <a:t>які</a:t>
            </a:r>
            <a:r>
              <a:rPr lang="en-US" sz="1800" b="1" dirty="0"/>
              <a:t> </a:t>
            </a:r>
            <a:r>
              <a:rPr lang="en-US" sz="1800" b="1" dirty="0" err="1"/>
              <a:t>мають</a:t>
            </a:r>
            <a:r>
              <a:rPr lang="en-US" sz="1800" b="1" dirty="0"/>
              <a:t> </a:t>
            </a:r>
            <a:r>
              <a:rPr lang="en-US" sz="1800" b="1" dirty="0" err="1"/>
              <a:t>обмежений</a:t>
            </a:r>
            <a:r>
              <a:rPr lang="en-US" sz="1800" b="1" dirty="0"/>
              <a:t> </a:t>
            </a:r>
            <a:r>
              <a:rPr lang="en-US" sz="1800" b="1" dirty="0" err="1"/>
              <a:t>режим</a:t>
            </a:r>
            <a:r>
              <a:rPr lang="en-US" sz="1800" b="1" dirty="0"/>
              <a:t> </a:t>
            </a:r>
            <a:r>
              <a:rPr lang="en-US" sz="1800" b="1" dirty="0" err="1"/>
              <a:t>використання</a:t>
            </a:r>
            <a:endParaRPr lang="en-US" sz="1800" dirty="0"/>
          </a:p>
          <a:p>
            <a:pPr lvl="1"/>
            <a:r>
              <a:rPr lang="uk-UA" sz="1600" dirty="0"/>
              <a:t>П</a:t>
            </a:r>
            <a:r>
              <a:rPr lang="en-US" sz="1600" dirty="0" err="1"/>
              <a:t>ред’яв</a:t>
            </a:r>
            <a:r>
              <a:rPr lang="uk-UA" sz="1600" dirty="0"/>
              <a:t>л</a:t>
            </a:r>
            <a:r>
              <a:rPr lang="en-US" sz="1600" dirty="0" err="1"/>
              <a:t>ено</a:t>
            </a:r>
            <a:r>
              <a:rPr lang="en-US" sz="1600" dirty="0"/>
              <a:t> </a:t>
            </a:r>
            <a:r>
              <a:rPr lang="en-US" sz="1600" b="1" dirty="0" err="1"/>
              <a:t>позови</a:t>
            </a:r>
            <a:r>
              <a:rPr lang="uk-UA" sz="1600" b="1" dirty="0"/>
              <a:t> прокурорами </a:t>
            </a:r>
            <a:r>
              <a:rPr lang="en-US" sz="1600" dirty="0" err="1"/>
              <a:t>про</a:t>
            </a:r>
            <a:r>
              <a:rPr lang="en-US" sz="1600" dirty="0"/>
              <a:t> </a:t>
            </a:r>
            <a:r>
              <a:rPr lang="en-US" sz="1600" dirty="0" err="1"/>
              <a:t>повернення</a:t>
            </a:r>
            <a:r>
              <a:rPr lang="en-US" sz="1600" dirty="0"/>
              <a:t> </a:t>
            </a:r>
            <a:r>
              <a:rPr lang="en-US" sz="1600" dirty="0" err="1"/>
              <a:t>державі</a:t>
            </a:r>
            <a:r>
              <a:rPr lang="en-US" sz="1600" dirty="0"/>
              <a:t> </a:t>
            </a:r>
            <a:r>
              <a:rPr lang="uk-UA" sz="1600" dirty="0"/>
              <a:t>земель </a:t>
            </a:r>
            <a:r>
              <a:rPr lang="en-US" sz="1600" dirty="0" err="1"/>
              <a:t>загальною</a:t>
            </a:r>
            <a:r>
              <a:rPr lang="en-US" sz="1600" dirty="0"/>
              <a:t> </a:t>
            </a:r>
            <a:r>
              <a:rPr lang="en-US" sz="1600" dirty="0" err="1"/>
              <a:t>площею</a:t>
            </a:r>
            <a:r>
              <a:rPr lang="en-US" sz="1600" dirty="0"/>
              <a:t> </a:t>
            </a:r>
            <a:r>
              <a:rPr lang="en-US" sz="1600" b="1" dirty="0">
                <a:solidFill>
                  <a:srgbClr val="0AA7A5"/>
                </a:solidFill>
              </a:rPr>
              <a:t>8 </a:t>
            </a:r>
            <a:r>
              <a:rPr lang="en-US" sz="1600" b="1" dirty="0" err="1">
                <a:solidFill>
                  <a:srgbClr val="0AA7A5"/>
                </a:solidFill>
              </a:rPr>
              <a:t>тис</a:t>
            </a:r>
            <a:r>
              <a:rPr lang="en-US" sz="1600" b="1" dirty="0">
                <a:solidFill>
                  <a:srgbClr val="0AA7A5"/>
                </a:solidFill>
              </a:rPr>
              <a:t>. </a:t>
            </a:r>
            <a:r>
              <a:rPr lang="en-US" sz="1600" b="1" dirty="0" err="1">
                <a:solidFill>
                  <a:srgbClr val="0AA7A5"/>
                </a:solidFill>
              </a:rPr>
              <a:t>га</a:t>
            </a:r>
            <a:r>
              <a:rPr lang="en-US" sz="1600" dirty="0">
                <a:solidFill>
                  <a:srgbClr val="0AA7A5"/>
                </a:solidFill>
              </a:rPr>
              <a:t>.</a:t>
            </a:r>
            <a:r>
              <a:rPr lang="en-US" sz="1600" b="1" dirty="0">
                <a:solidFill>
                  <a:srgbClr val="0AA7A5"/>
                </a:solidFill>
              </a:rPr>
              <a:t> </a:t>
            </a:r>
            <a:endParaRPr lang="en-US" sz="1600" dirty="0">
              <a:solidFill>
                <a:srgbClr val="0AA7A5"/>
              </a:solidFill>
            </a:endParaRPr>
          </a:p>
          <a:p>
            <a:pPr lvl="1"/>
            <a:r>
              <a:rPr lang="en-US" sz="1600" dirty="0" err="1"/>
              <a:t>Суди</a:t>
            </a:r>
            <a:r>
              <a:rPr lang="en-US" sz="1600" dirty="0"/>
              <a:t> </a:t>
            </a:r>
            <a:r>
              <a:rPr lang="en-US" sz="1600" dirty="0" err="1"/>
              <a:t>задовольнили</a:t>
            </a:r>
            <a:r>
              <a:rPr lang="en-US" sz="1600" dirty="0"/>
              <a:t> </a:t>
            </a:r>
            <a:r>
              <a:rPr lang="en-US" sz="1600" b="1" dirty="0" err="1"/>
              <a:t>позови</a:t>
            </a:r>
            <a:r>
              <a:rPr lang="en-US" sz="1600" b="1" dirty="0"/>
              <a:t> </a:t>
            </a:r>
            <a:r>
              <a:rPr lang="en-US" sz="1600" dirty="0" err="1"/>
              <a:t>щодо</a:t>
            </a:r>
            <a:r>
              <a:rPr lang="en-US" sz="1600" dirty="0"/>
              <a:t> </a:t>
            </a:r>
            <a:r>
              <a:rPr lang="en-US" sz="1600" dirty="0" err="1"/>
              <a:t>земель</a:t>
            </a:r>
            <a:r>
              <a:rPr lang="en-US" sz="1600" dirty="0"/>
              <a:t> </a:t>
            </a:r>
            <a:r>
              <a:rPr lang="en-US" sz="1600" dirty="0" err="1"/>
              <a:t>пло</a:t>
            </a:r>
            <a:r>
              <a:rPr lang="uk-UA" sz="1600" dirty="0" err="1"/>
              <a:t>щею</a:t>
            </a:r>
            <a:r>
              <a:rPr lang="uk-UA" sz="1600" dirty="0"/>
              <a:t> </a:t>
            </a:r>
            <a:r>
              <a:rPr lang="en-US" sz="1600" b="1" dirty="0">
                <a:solidFill>
                  <a:srgbClr val="0AA7A5"/>
                </a:solidFill>
              </a:rPr>
              <a:t>4003 </a:t>
            </a:r>
            <a:r>
              <a:rPr lang="en-US" sz="1600" b="1" dirty="0" err="1">
                <a:solidFill>
                  <a:srgbClr val="0AA7A5"/>
                </a:solidFill>
              </a:rPr>
              <a:t>га</a:t>
            </a:r>
            <a:r>
              <a:rPr lang="uk-UA" sz="1600" dirty="0">
                <a:solidFill>
                  <a:srgbClr val="0AA7A5"/>
                </a:solidFill>
              </a:rPr>
              <a:t>.</a:t>
            </a:r>
            <a:endParaRPr lang="en-US" sz="1600" dirty="0">
              <a:solidFill>
                <a:srgbClr val="0AA7A5"/>
              </a:solidFill>
            </a:endParaRPr>
          </a:p>
          <a:p>
            <a:pPr lvl="1"/>
            <a:r>
              <a:rPr lang="en-US" sz="1600" dirty="0" err="1"/>
              <a:t>Реально</a:t>
            </a:r>
            <a:r>
              <a:rPr lang="en-US" sz="1600" dirty="0"/>
              <a:t> </a:t>
            </a:r>
            <a:r>
              <a:rPr lang="en-US" sz="1600" dirty="0" err="1"/>
              <a:t>виконано</a:t>
            </a:r>
            <a:r>
              <a:rPr lang="en-US" sz="1600" dirty="0"/>
              <a:t> </a:t>
            </a:r>
            <a:r>
              <a:rPr lang="en-US" sz="1600" dirty="0" err="1"/>
              <a:t>повернення</a:t>
            </a:r>
            <a:r>
              <a:rPr lang="en-US" sz="1600" dirty="0"/>
              <a:t> </a:t>
            </a:r>
            <a:r>
              <a:rPr lang="en-US" sz="1600" dirty="0" err="1"/>
              <a:t>державі</a:t>
            </a:r>
            <a:r>
              <a:rPr lang="en-US" sz="1600" dirty="0"/>
              <a:t> </a:t>
            </a:r>
            <a:r>
              <a:rPr lang="en-US" sz="1600" dirty="0" err="1"/>
              <a:t>земель</a:t>
            </a:r>
            <a:r>
              <a:rPr lang="en-US" sz="1600" dirty="0"/>
              <a:t> </a:t>
            </a:r>
            <a:r>
              <a:rPr lang="en-US" sz="1600" b="1" dirty="0" err="1"/>
              <a:t>площею</a:t>
            </a:r>
            <a:r>
              <a:rPr lang="en-US" sz="1600" b="1" dirty="0"/>
              <a:t> </a:t>
            </a:r>
            <a:r>
              <a:rPr lang="en-US" sz="1600" b="1" dirty="0">
                <a:solidFill>
                  <a:srgbClr val="0AA7A5"/>
                </a:solidFill>
              </a:rPr>
              <a:t>1906 </a:t>
            </a:r>
            <a:r>
              <a:rPr lang="en-US" sz="1600" b="1" dirty="0" err="1">
                <a:solidFill>
                  <a:srgbClr val="0AA7A5"/>
                </a:solidFill>
              </a:rPr>
              <a:t>га</a:t>
            </a:r>
            <a:r>
              <a:rPr lang="en-US" sz="1600" b="1" dirty="0">
                <a:solidFill>
                  <a:srgbClr val="0AA7A5"/>
                </a:solidFill>
              </a:rPr>
              <a:t>.</a:t>
            </a:r>
            <a:endParaRPr lang="en-US" sz="1600" dirty="0">
              <a:solidFill>
                <a:srgbClr val="0AA7A5"/>
              </a:solidFill>
            </a:endParaRPr>
          </a:p>
          <a:p>
            <a:pPr marL="0" indent="0">
              <a:buNone/>
            </a:pPr>
            <a:endParaRPr lang="en-US" sz="1800" dirty="0"/>
          </a:p>
          <a:p>
            <a:pPr marL="0" indent="0">
              <a:buNone/>
            </a:pPr>
            <a:r>
              <a:rPr lang="en-US" sz="1800" b="1" dirty="0" err="1"/>
              <a:t>Землі</a:t>
            </a:r>
            <a:r>
              <a:rPr lang="en-US" sz="1800" b="1" dirty="0"/>
              <a:t> </a:t>
            </a:r>
            <a:r>
              <a:rPr lang="en-US" sz="1800" b="1" dirty="0" err="1"/>
              <a:t>водного</a:t>
            </a:r>
            <a:r>
              <a:rPr lang="en-US" sz="1800" b="1" dirty="0"/>
              <a:t> </a:t>
            </a:r>
            <a:r>
              <a:rPr lang="en-US" sz="1800" b="1" dirty="0" err="1"/>
              <a:t>фонду</a:t>
            </a:r>
            <a:r>
              <a:rPr lang="en-US" sz="1800" b="1" dirty="0"/>
              <a:t>, </a:t>
            </a:r>
            <a:r>
              <a:rPr lang="en-US" sz="1800" b="1" dirty="0" err="1"/>
              <a:t>зокрема</a:t>
            </a:r>
            <a:r>
              <a:rPr lang="en-US" sz="1800" b="1" dirty="0"/>
              <a:t> </a:t>
            </a:r>
            <a:r>
              <a:rPr lang="en-US" sz="1800" b="1" dirty="0" err="1"/>
              <a:t>прибережні</a:t>
            </a:r>
            <a:r>
              <a:rPr lang="en-US" sz="1800" b="1" dirty="0"/>
              <a:t> </a:t>
            </a:r>
            <a:r>
              <a:rPr lang="en-US" sz="1800" b="1" dirty="0" err="1"/>
              <a:t>смуги</a:t>
            </a:r>
            <a:r>
              <a:rPr lang="en-US" sz="1800" b="1" dirty="0"/>
              <a:t> </a:t>
            </a:r>
            <a:endParaRPr lang="en-US" sz="1800" dirty="0"/>
          </a:p>
          <a:p>
            <a:pPr lvl="1"/>
            <a:r>
              <a:rPr lang="uk-UA" sz="1600" dirty="0"/>
              <a:t>П</a:t>
            </a:r>
            <a:r>
              <a:rPr lang="en-US" sz="1600" dirty="0" err="1"/>
              <a:t>ред’яв</a:t>
            </a:r>
            <a:r>
              <a:rPr lang="uk-UA" sz="1600" dirty="0"/>
              <a:t>л</a:t>
            </a:r>
            <a:r>
              <a:rPr lang="en-US" sz="1600" dirty="0" err="1"/>
              <a:t>ено</a:t>
            </a:r>
            <a:r>
              <a:rPr lang="en-US" sz="1600" dirty="0"/>
              <a:t> </a:t>
            </a:r>
            <a:r>
              <a:rPr lang="en-US" sz="1600" b="1" dirty="0" err="1"/>
              <a:t>позови</a:t>
            </a:r>
            <a:r>
              <a:rPr lang="uk-UA" sz="1600" b="1" dirty="0"/>
              <a:t> прокурорами</a:t>
            </a:r>
            <a:r>
              <a:rPr lang="en-US" sz="1600" b="1" dirty="0"/>
              <a:t> </a:t>
            </a:r>
            <a:r>
              <a:rPr lang="en-US" sz="1600" dirty="0" err="1"/>
              <a:t>про</a:t>
            </a:r>
            <a:r>
              <a:rPr lang="en-US" sz="1600" dirty="0"/>
              <a:t> </a:t>
            </a:r>
            <a:r>
              <a:rPr lang="en-US" sz="1600" dirty="0" err="1"/>
              <a:t>повернення</a:t>
            </a:r>
            <a:r>
              <a:rPr lang="en-US" sz="1600" dirty="0"/>
              <a:t> </a:t>
            </a:r>
            <a:r>
              <a:rPr lang="en-US" sz="1600" dirty="0" err="1"/>
              <a:t>державі</a:t>
            </a:r>
            <a:r>
              <a:rPr lang="en-US" sz="1600" dirty="0"/>
              <a:t> </a:t>
            </a:r>
            <a:r>
              <a:rPr lang="uk-UA" sz="1600" dirty="0"/>
              <a:t>земель </a:t>
            </a:r>
            <a:r>
              <a:rPr lang="en-US" sz="1600" dirty="0" err="1"/>
              <a:t>загальною</a:t>
            </a:r>
            <a:r>
              <a:rPr lang="en-US" sz="1600" dirty="0"/>
              <a:t> </a:t>
            </a:r>
            <a:r>
              <a:rPr lang="en-US" sz="1600" dirty="0" err="1"/>
              <a:t>площею</a:t>
            </a:r>
            <a:r>
              <a:rPr lang="en-US" sz="1600" dirty="0"/>
              <a:t> </a:t>
            </a:r>
            <a:r>
              <a:rPr lang="en-US" sz="1600" b="1" dirty="0">
                <a:solidFill>
                  <a:srgbClr val="0AA7A5"/>
                </a:solidFill>
              </a:rPr>
              <a:t>1,9 </a:t>
            </a:r>
            <a:r>
              <a:rPr lang="en-US" sz="1600" b="1" dirty="0" err="1">
                <a:solidFill>
                  <a:srgbClr val="0AA7A5"/>
                </a:solidFill>
              </a:rPr>
              <a:t>тис</a:t>
            </a:r>
            <a:r>
              <a:rPr lang="en-US" sz="1600" b="1" dirty="0">
                <a:solidFill>
                  <a:srgbClr val="0AA7A5"/>
                </a:solidFill>
              </a:rPr>
              <a:t>. </a:t>
            </a:r>
            <a:r>
              <a:rPr lang="en-US" sz="1600" b="1" dirty="0" err="1">
                <a:solidFill>
                  <a:srgbClr val="0AA7A5"/>
                </a:solidFill>
              </a:rPr>
              <a:t>га</a:t>
            </a:r>
            <a:r>
              <a:rPr lang="en-US" sz="1600" dirty="0">
                <a:solidFill>
                  <a:srgbClr val="0AA7A5"/>
                </a:solidFill>
              </a:rPr>
              <a:t>. </a:t>
            </a:r>
          </a:p>
          <a:p>
            <a:pPr lvl="1"/>
            <a:r>
              <a:rPr lang="en-US" sz="1600" dirty="0" err="1"/>
              <a:t>Суди</a:t>
            </a:r>
            <a:r>
              <a:rPr lang="en-US" sz="1600" dirty="0"/>
              <a:t> </a:t>
            </a:r>
            <a:r>
              <a:rPr lang="en-US" sz="1600" dirty="0" err="1"/>
              <a:t>задовольнили</a:t>
            </a:r>
            <a:r>
              <a:rPr lang="en-US" sz="1600" dirty="0"/>
              <a:t> </a:t>
            </a:r>
            <a:r>
              <a:rPr lang="en-US" sz="1600" b="1" dirty="0" err="1"/>
              <a:t>позови</a:t>
            </a:r>
            <a:r>
              <a:rPr lang="en-US" sz="1600" b="1" dirty="0"/>
              <a:t> </a:t>
            </a:r>
            <a:r>
              <a:rPr lang="en-US" sz="1600" dirty="0" err="1"/>
              <a:t>щодо</a:t>
            </a:r>
            <a:r>
              <a:rPr lang="en-US" sz="1600" dirty="0"/>
              <a:t> </a:t>
            </a:r>
            <a:r>
              <a:rPr lang="en-US" sz="1600" dirty="0" err="1"/>
              <a:t>земель</a:t>
            </a:r>
            <a:r>
              <a:rPr lang="en-US" sz="1600" dirty="0"/>
              <a:t> </a:t>
            </a:r>
            <a:r>
              <a:rPr lang="en-US" sz="1600" dirty="0" err="1"/>
              <a:t>пло</a:t>
            </a:r>
            <a:r>
              <a:rPr lang="uk-UA" sz="1600" dirty="0" err="1"/>
              <a:t>щею</a:t>
            </a:r>
            <a:r>
              <a:rPr lang="uk-UA" sz="1600" dirty="0"/>
              <a:t> </a:t>
            </a:r>
            <a:r>
              <a:rPr lang="en-US" sz="1600" b="1" dirty="0">
                <a:solidFill>
                  <a:srgbClr val="0AA7A5"/>
                </a:solidFill>
              </a:rPr>
              <a:t>1114 </a:t>
            </a:r>
            <a:r>
              <a:rPr lang="en-US" sz="1600" b="1" dirty="0" err="1">
                <a:solidFill>
                  <a:srgbClr val="0AA7A5"/>
                </a:solidFill>
              </a:rPr>
              <a:t>га</a:t>
            </a:r>
            <a:r>
              <a:rPr lang="en-US" sz="1600" dirty="0">
                <a:solidFill>
                  <a:srgbClr val="0AA7A5"/>
                </a:solidFill>
              </a:rPr>
              <a:t>.</a:t>
            </a:r>
          </a:p>
          <a:p>
            <a:pPr lvl="1"/>
            <a:r>
              <a:rPr lang="en-US" sz="1600" dirty="0" err="1"/>
              <a:t>Реально</a:t>
            </a:r>
            <a:r>
              <a:rPr lang="en-US" sz="1600" dirty="0"/>
              <a:t> </a:t>
            </a:r>
            <a:r>
              <a:rPr lang="en-US" sz="1600" dirty="0" err="1"/>
              <a:t>виконано</a:t>
            </a:r>
            <a:r>
              <a:rPr lang="en-US" sz="1600" dirty="0"/>
              <a:t> </a:t>
            </a:r>
            <a:r>
              <a:rPr lang="en-US" sz="1600" dirty="0" err="1"/>
              <a:t>повернення</a:t>
            </a:r>
            <a:r>
              <a:rPr lang="en-US" sz="1600" dirty="0"/>
              <a:t> </a:t>
            </a:r>
            <a:r>
              <a:rPr lang="en-US" sz="1600" dirty="0" err="1"/>
              <a:t>державі</a:t>
            </a:r>
            <a:r>
              <a:rPr lang="en-US" sz="1600" dirty="0"/>
              <a:t> </a:t>
            </a:r>
            <a:r>
              <a:rPr lang="en-US" sz="1600" dirty="0" err="1"/>
              <a:t>земель</a:t>
            </a:r>
            <a:r>
              <a:rPr lang="en-US" sz="1600" dirty="0"/>
              <a:t> </a:t>
            </a:r>
            <a:r>
              <a:rPr lang="en-US" sz="1600" b="1" dirty="0" err="1"/>
              <a:t>площею</a:t>
            </a:r>
            <a:r>
              <a:rPr lang="en-US" sz="1600" b="1" dirty="0"/>
              <a:t> </a:t>
            </a:r>
            <a:r>
              <a:rPr lang="en-US" sz="1600" b="1" dirty="0">
                <a:solidFill>
                  <a:srgbClr val="0AA7A5"/>
                </a:solidFill>
              </a:rPr>
              <a:t>957 </a:t>
            </a:r>
            <a:r>
              <a:rPr lang="en-US" sz="1600" b="1" dirty="0" err="1">
                <a:solidFill>
                  <a:srgbClr val="0AA7A5"/>
                </a:solidFill>
              </a:rPr>
              <a:t>га</a:t>
            </a:r>
            <a:r>
              <a:rPr lang="uk-UA" sz="1600" b="1" dirty="0">
                <a:solidFill>
                  <a:srgbClr val="0AA7A5"/>
                </a:solidFill>
              </a:rPr>
              <a:t>.</a:t>
            </a:r>
            <a:endParaRPr lang="en-US" sz="1600" dirty="0">
              <a:solidFill>
                <a:srgbClr val="0AA7A5"/>
              </a:solidFill>
            </a:endParaRPr>
          </a:p>
        </p:txBody>
      </p:sp>
      <p:sp>
        <p:nvSpPr>
          <p:cNvPr id="4" name="Заголовок 1">
            <a:extLst>
              <a:ext uri="{FF2B5EF4-FFF2-40B4-BE49-F238E27FC236}">
                <a16:creationId xmlns:a16="http://schemas.microsoft.com/office/drawing/2014/main" id="{0A6AA142-5470-4668-ABDF-B4CBEDF19F2A}"/>
              </a:ext>
            </a:extLst>
          </p:cNvPr>
          <p:cNvSpPr>
            <a:spLocks noGrp="1"/>
          </p:cNvSpPr>
          <p:nvPr>
            <p:ph type="title"/>
          </p:nvPr>
        </p:nvSpPr>
        <p:spPr>
          <a:xfrm>
            <a:off x="838200" y="365125"/>
            <a:ext cx="9768840" cy="1325563"/>
          </a:xfrm>
        </p:spPr>
        <p:txBody>
          <a:bodyPr/>
          <a:lstStyle/>
          <a:p>
            <a:r>
              <a:rPr lang="ru-RU" sz="3600" dirty="0"/>
              <a:t>Статистика по </a:t>
            </a:r>
            <a:r>
              <a:rPr lang="ru-RU" sz="3600" dirty="0" err="1"/>
              <a:t>категоріям</a:t>
            </a:r>
            <a:r>
              <a:rPr lang="ru-RU" sz="3600" dirty="0"/>
              <a:t> земель.</a:t>
            </a:r>
            <a:br>
              <a:rPr lang="ru-RU" sz="3600" dirty="0"/>
            </a:br>
            <a:r>
              <a:rPr lang="ru-RU" sz="3600" dirty="0"/>
              <a:t>Перше </a:t>
            </a:r>
            <a:r>
              <a:rPr lang="ru-RU" sz="3600" dirty="0" err="1"/>
              <a:t>півріччя</a:t>
            </a:r>
            <a:r>
              <a:rPr lang="ru-RU" sz="3600" dirty="0"/>
              <a:t> 2023 року</a:t>
            </a:r>
          </a:p>
        </p:txBody>
      </p:sp>
    </p:spTree>
    <p:extLst>
      <p:ext uri="{BB962C8B-B14F-4D97-AF65-F5344CB8AC3E}">
        <p14:creationId xmlns:p14="http://schemas.microsoft.com/office/powerpoint/2010/main" val="534348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600" dirty="0"/>
              <a:t>НАБУ, САП, ДБР – нові учасники приватноправових процесів</a:t>
            </a:r>
          </a:p>
        </p:txBody>
      </p:sp>
      <p:sp>
        <p:nvSpPr>
          <p:cNvPr id="3" name="Місце для вмісту 2"/>
          <p:cNvSpPr>
            <a:spLocks noGrp="1"/>
          </p:cNvSpPr>
          <p:nvPr>
            <p:ph idx="1"/>
          </p:nvPr>
        </p:nvSpPr>
        <p:spPr/>
        <p:txBody>
          <a:bodyPr/>
          <a:lstStyle/>
          <a:p>
            <a:pPr marL="0" indent="0" algn="just">
              <a:buNone/>
            </a:pPr>
            <a:r>
              <a:rPr lang="uk-UA" sz="1800" dirty="0"/>
              <a:t>Господарським судом під час розгляду справи …. досліджуватиметься та надаватиметься правова оцінка обставинам, що є предметом досудового розслідування у кримінальному провадженні ……, а відтак рішення у даній справі може вплинути на права або обов`язки Національного антикорупційного бюро України.</a:t>
            </a:r>
          </a:p>
          <a:p>
            <a:pPr algn="just"/>
            <a:endParaRPr lang="uk-UA" sz="1800" dirty="0"/>
          </a:p>
          <a:p>
            <a:pPr marL="0" indent="0" algn="just">
              <a:buNone/>
            </a:pPr>
            <a:r>
              <a:rPr lang="uk-UA" sz="1800" dirty="0"/>
              <a:t>… незалучення до участі у справі Національного антикорупційного бюро України, як особи, на права та обов`язки якої може вплинути рішення суду у даній справі, є порушенням права такої особи на справедливий суд.</a:t>
            </a:r>
          </a:p>
          <a:p>
            <a:endParaRPr lang="uk-UA" sz="1800" dirty="0"/>
          </a:p>
          <a:p>
            <a:pPr marL="0" indent="0">
              <a:buNone/>
            </a:pPr>
            <a:r>
              <a:rPr lang="uk-UA" sz="1800" b="1" dirty="0"/>
              <a:t>Процесуальні наслідки</a:t>
            </a:r>
          </a:p>
          <a:p>
            <a:pPr lvl="1"/>
            <a:r>
              <a:rPr lang="uk-UA" sz="1600" dirty="0"/>
              <a:t>Залучення третьої особи не оскаржується.</a:t>
            </a:r>
          </a:p>
          <a:p>
            <a:pPr lvl="1"/>
            <a:r>
              <a:rPr lang="uk-UA" sz="1600" dirty="0"/>
              <a:t>Можливість виключення третьої особи зі складу учасників процесуальним законодавством не передбачена.</a:t>
            </a:r>
          </a:p>
          <a:p>
            <a:pPr lvl="1"/>
            <a:r>
              <a:rPr lang="uk-UA" sz="1600" dirty="0"/>
              <a:t>Правоохоронний орган як третя особа має весь обсяг процесуальних прав, в </a:t>
            </a:r>
            <a:r>
              <a:rPr lang="uk-UA" sz="1600" dirty="0" err="1"/>
              <a:t>т.ч</a:t>
            </a:r>
            <a:r>
              <a:rPr lang="uk-UA" sz="1600" dirty="0"/>
              <a:t>. подання доказів, оскарження судових рішень.</a:t>
            </a:r>
          </a:p>
        </p:txBody>
      </p:sp>
    </p:spTree>
    <p:extLst>
      <p:ext uri="{BB962C8B-B14F-4D97-AF65-F5344CB8AC3E}">
        <p14:creationId xmlns:p14="http://schemas.microsoft.com/office/powerpoint/2010/main" val="845164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600" dirty="0"/>
              <a:t>Представництво прокуратурою інтересів держави в особі НААН України</a:t>
            </a:r>
          </a:p>
        </p:txBody>
      </p:sp>
      <p:sp>
        <p:nvSpPr>
          <p:cNvPr id="3" name="Місце для вмісту 2"/>
          <p:cNvSpPr>
            <a:spLocks noGrp="1"/>
          </p:cNvSpPr>
          <p:nvPr>
            <p:ph idx="1"/>
          </p:nvPr>
        </p:nvSpPr>
        <p:spPr/>
        <p:txBody>
          <a:bodyPr/>
          <a:lstStyle/>
          <a:p>
            <a:pPr marL="0" indent="0" algn="just">
              <a:buNone/>
            </a:pPr>
            <a:r>
              <a:rPr lang="uk-UA" sz="1800" dirty="0"/>
              <a:t>НААН України є науковою, неприбутковою, державною організацією (установою, закладом), основним видом діяльності якої є вирощування зернових культур, дослідження, експериментальні розробки у сферах інших природних і технічних наук, біотехнологій.</a:t>
            </a:r>
          </a:p>
          <a:p>
            <a:pPr marL="0" indent="0" algn="just">
              <a:buNone/>
            </a:pPr>
            <a:endParaRPr lang="uk-UA" sz="1800" dirty="0"/>
          </a:p>
          <a:p>
            <a:pPr marL="0" indent="0" algn="just">
              <a:buNone/>
            </a:pPr>
            <a:r>
              <a:rPr lang="uk-UA" sz="1800" dirty="0"/>
              <a:t>НААН України не є органом державної влади, органом місцевого самоврядування чи іншим суб`єктом владних повноважень, бездіяльність якого могла би бути підставою для представництва Прокурором інтересів держави в суді.</a:t>
            </a:r>
          </a:p>
          <a:p>
            <a:pPr marL="0" indent="0">
              <a:buNone/>
            </a:pPr>
            <a:endParaRPr lang="en-US" sz="1800" dirty="0"/>
          </a:p>
          <a:p>
            <a:pPr marL="0" indent="0" algn="r">
              <a:buNone/>
            </a:pPr>
            <a:r>
              <a:rPr lang="uk-UA" sz="1800" dirty="0"/>
              <a:t>Постанова КГС ВС від 13.12.22 року у справі </a:t>
            </a:r>
            <a:r>
              <a:rPr lang="en-US" sz="1800" dirty="0"/>
              <a:t>№  927/682/20</a:t>
            </a:r>
          </a:p>
          <a:p>
            <a:pPr marL="0" indent="0" algn="r">
              <a:buNone/>
            </a:pPr>
            <a:r>
              <a:rPr lang="uk-UA" sz="1800" dirty="0"/>
              <a:t>Постанова КГС ВС від </a:t>
            </a:r>
            <a:r>
              <a:rPr lang="en-US" sz="1800" dirty="0"/>
              <a:t>07.06.2022 у </a:t>
            </a:r>
            <a:r>
              <a:rPr lang="en-US" sz="1800" dirty="0" err="1"/>
              <a:t>справі</a:t>
            </a:r>
            <a:r>
              <a:rPr lang="en-US" sz="1800" dirty="0"/>
              <a:t> № 909/835/18</a:t>
            </a:r>
          </a:p>
          <a:p>
            <a:pPr marL="0" indent="0" algn="r">
              <a:buNone/>
            </a:pPr>
            <a:r>
              <a:rPr lang="uk-UA" sz="1800" dirty="0"/>
              <a:t>Постанова КГС ВС від </a:t>
            </a:r>
            <a:r>
              <a:rPr lang="en-US" sz="1800" dirty="0"/>
              <a:t>29.06.2022 у </a:t>
            </a:r>
            <a:r>
              <a:rPr lang="en-US" sz="1800" dirty="0" err="1"/>
              <a:t>справі</a:t>
            </a:r>
            <a:r>
              <a:rPr lang="en-US" sz="1800" dirty="0"/>
              <a:t> №  909/83/19 </a:t>
            </a:r>
          </a:p>
          <a:p>
            <a:pPr marL="0" indent="0" algn="r">
              <a:buNone/>
            </a:pPr>
            <a:r>
              <a:rPr lang="uk-UA" sz="1800" dirty="0"/>
              <a:t>Постанова КГС ВС від </a:t>
            </a:r>
            <a:r>
              <a:rPr lang="en-US" sz="1800" dirty="0"/>
              <a:t>16.08.2022 у </a:t>
            </a:r>
            <a:r>
              <a:rPr lang="en-US" sz="1800" dirty="0" err="1"/>
              <a:t>справі</a:t>
            </a:r>
            <a:r>
              <a:rPr lang="en-US" sz="1800" dirty="0"/>
              <a:t> № 927/717/20</a:t>
            </a:r>
          </a:p>
        </p:txBody>
      </p:sp>
    </p:spTree>
    <p:extLst>
      <p:ext uri="{BB962C8B-B14F-4D97-AF65-F5344CB8AC3E}">
        <p14:creationId xmlns:p14="http://schemas.microsoft.com/office/powerpoint/2010/main" val="3286490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600" dirty="0"/>
              <a:t>Спори держави проти держави</a:t>
            </a:r>
          </a:p>
        </p:txBody>
      </p:sp>
      <p:sp>
        <p:nvSpPr>
          <p:cNvPr id="3" name="Місце для вмісту 2"/>
          <p:cNvSpPr>
            <a:spLocks noGrp="1"/>
          </p:cNvSpPr>
          <p:nvPr>
            <p:ph idx="1"/>
          </p:nvPr>
        </p:nvSpPr>
        <p:spPr/>
        <p:txBody>
          <a:bodyPr/>
          <a:lstStyle/>
          <a:p>
            <a:pPr marL="0" indent="0" algn="just">
              <a:buNone/>
            </a:pPr>
            <a:r>
              <a:rPr lang="en-US" sz="1800" b="1" dirty="0"/>
              <a:t>7.6. </a:t>
            </a:r>
            <a:r>
              <a:rPr lang="en-US" sz="1800" dirty="0"/>
              <a:t>У </a:t>
            </a:r>
            <a:r>
              <a:rPr lang="en-US" sz="1800" dirty="0" err="1"/>
              <a:t>цій</a:t>
            </a:r>
            <a:r>
              <a:rPr lang="en-US" sz="1800" dirty="0"/>
              <a:t> </a:t>
            </a:r>
            <a:r>
              <a:rPr lang="en-US" sz="1800" dirty="0" err="1"/>
              <a:t>справі</a:t>
            </a:r>
            <a:r>
              <a:rPr lang="en-US" sz="1800" dirty="0"/>
              <a:t> </a:t>
            </a:r>
            <a:r>
              <a:rPr lang="en-US" sz="1800" dirty="0" err="1"/>
              <a:t>прокурор</a:t>
            </a:r>
            <a:r>
              <a:rPr lang="en-US" sz="1800" dirty="0"/>
              <a:t> </a:t>
            </a:r>
            <a:r>
              <a:rPr lang="en-US" sz="1800" dirty="0" err="1"/>
              <a:t>пред`явив</a:t>
            </a:r>
            <a:r>
              <a:rPr lang="en-US" sz="1800" dirty="0"/>
              <a:t>, </a:t>
            </a:r>
            <a:r>
              <a:rPr lang="en-US" sz="1800" dirty="0" err="1"/>
              <a:t>зокрема</a:t>
            </a:r>
            <a:r>
              <a:rPr lang="en-US" sz="1800" dirty="0"/>
              <a:t>, </a:t>
            </a:r>
            <a:r>
              <a:rPr lang="en-US" sz="1800" dirty="0" err="1"/>
              <a:t>вимогу</a:t>
            </a:r>
            <a:r>
              <a:rPr lang="en-US" sz="1800" dirty="0"/>
              <a:t> </a:t>
            </a:r>
            <a:r>
              <a:rPr lang="en-US" sz="1800" dirty="0" err="1"/>
              <a:t>про</a:t>
            </a:r>
            <a:r>
              <a:rPr lang="en-US" sz="1800" dirty="0"/>
              <a:t> </a:t>
            </a:r>
            <a:r>
              <a:rPr lang="en-US" sz="1800" dirty="0" err="1"/>
              <a:t>визнання</a:t>
            </a:r>
            <a:r>
              <a:rPr lang="en-US" sz="1800" dirty="0"/>
              <a:t> </a:t>
            </a:r>
            <a:r>
              <a:rPr lang="en-US" sz="1800" dirty="0" err="1"/>
              <a:t>незаконним</a:t>
            </a:r>
            <a:r>
              <a:rPr lang="en-US" sz="1800" dirty="0"/>
              <a:t> </a:t>
            </a:r>
            <a:r>
              <a:rPr lang="en-US" sz="1800" dirty="0" err="1"/>
              <a:t>та</a:t>
            </a:r>
            <a:r>
              <a:rPr lang="en-US" sz="1800" dirty="0"/>
              <a:t> </a:t>
            </a:r>
            <a:r>
              <a:rPr lang="en-US" sz="1800" dirty="0" err="1"/>
              <a:t>скасування</a:t>
            </a:r>
            <a:r>
              <a:rPr lang="en-US" sz="1800" dirty="0"/>
              <a:t> </a:t>
            </a:r>
            <a:r>
              <a:rPr lang="en-US" sz="1800" dirty="0" err="1"/>
              <a:t>наказу</a:t>
            </a:r>
            <a:r>
              <a:rPr lang="en-US" sz="1800" dirty="0"/>
              <a:t> ГУ </a:t>
            </a:r>
            <a:r>
              <a:rPr lang="en-US" sz="1800" dirty="0" err="1"/>
              <a:t>Держземагентства</a:t>
            </a:r>
            <a:r>
              <a:rPr lang="en-US" sz="1800" dirty="0"/>
              <a:t> у </a:t>
            </a:r>
            <a:r>
              <a:rPr lang="en-US" sz="1800" dirty="0" err="1"/>
              <a:t>Харківській</a:t>
            </a:r>
            <a:r>
              <a:rPr lang="en-US" sz="1800" dirty="0"/>
              <a:t> </a:t>
            </a:r>
            <a:r>
              <a:rPr lang="en-US" sz="1800" dirty="0" err="1"/>
              <a:t>області</a:t>
            </a:r>
            <a:r>
              <a:rPr lang="en-US" sz="1800" dirty="0"/>
              <a:t>, </a:t>
            </a:r>
            <a:r>
              <a:rPr lang="en-US" sz="1800" dirty="0" err="1"/>
              <a:t>відповідачем</a:t>
            </a:r>
            <a:r>
              <a:rPr lang="en-US" sz="1800" dirty="0"/>
              <a:t> </a:t>
            </a:r>
            <a:r>
              <a:rPr lang="en-US" sz="1800" dirty="0" err="1"/>
              <a:t>визначив</a:t>
            </a:r>
            <a:r>
              <a:rPr lang="en-US" sz="1800" dirty="0"/>
              <a:t> ГУ </a:t>
            </a:r>
            <a:r>
              <a:rPr lang="en-US" sz="1800" dirty="0" err="1"/>
              <a:t>Держгеокадастру</a:t>
            </a:r>
            <a:r>
              <a:rPr lang="en-US" sz="1800" dirty="0"/>
              <a:t> у </a:t>
            </a:r>
            <a:r>
              <a:rPr lang="en-US" sz="1800" dirty="0" err="1"/>
              <a:t>Харківській</a:t>
            </a:r>
            <a:r>
              <a:rPr lang="en-US" sz="1800" dirty="0"/>
              <a:t> </a:t>
            </a:r>
            <a:r>
              <a:rPr lang="en-US" sz="1800" dirty="0" err="1"/>
              <a:t>області</a:t>
            </a:r>
            <a:r>
              <a:rPr lang="en-US" sz="1800" dirty="0"/>
              <a:t>. </a:t>
            </a:r>
            <a:r>
              <a:rPr lang="en-US" sz="1800" dirty="0" err="1"/>
              <a:t>Отже</a:t>
            </a:r>
            <a:r>
              <a:rPr lang="en-US" sz="1800" dirty="0"/>
              <a:t>, в </a:t>
            </a:r>
            <a:r>
              <a:rPr lang="en-US" sz="1800" dirty="0" err="1"/>
              <a:t>частині</a:t>
            </a:r>
            <a:r>
              <a:rPr lang="en-US" sz="1800" dirty="0"/>
              <a:t> </a:t>
            </a:r>
            <a:r>
              <a:rPr lang="en-US" sz="1800" dirty="0" err="1"/>
              <a:t>цієї</a:t>
            </a:r>
            <a:r>
              <a:rPr lang="en-US" sz="1800" dirty="0"/>
              <a:t> </a:t>
            </a:r>
            <a:r>
              <a:rPr lang="en-US" sz="1800" dirty="0" err="1"/>
              <a:t>позовної</a:t>
            </a:r>
            <a:r>
              <a:rPr lang="en-US" sz="1800" dirty="0"/>
              <a:t> </a:t>
            </a:r>
            <a:r>
              <a:rPr lang="en-US" sz="1800" dirty="0" err="1"/>
              <a:t>вимоги</a:t>
            </a:r>
            <a:r>
              <a:rPr lang="en-US" sz="1800" dirty="0"/>
              <a:t> </a:t>
            </a:r>
            <a:r>
              <a:rPr lang="en-US" sz="1800" dirty="0" err="1"/>
              <a:t>позов</a:t>
            </a:r>
            <a:r>
              <a:rPr lang="en-US" sz="1800" dirty="0"/>
              <a:t> </a:t>
            </a:r>
            <a:r>
              <a:rPr lang="en-US" sz="1800" dirty="0" err="1"/>
              <a:t>фактично</a:t>
            </a:r>
            <a:r>
              <a:rPr lang="en-US" sz="1800" dirty="0"/>
              <a:t> </a:t>
            </a:r>
            <a:r>
              <a:rPr lang="en-US" sz="1800" dirty="0" err="1"/>
              <a:t>пред`явлений</a:t>
            </a:r>
            <a:r>
              <a:rPr lang="en-US" sz="1800" dirty="0"/>
              <a:t> </a:t>
            </a:r>
            <a:r>
              <a:rPr lang="en-US" sz="1800" dirty="0" err="1"/>
              <a:t>державою</a:t>
            </a:r>
            <a:r>
              <a:rPr lang="en-US" sz="1800" dirty="0"/>
              <a:t> (в </a:t>
            </a:r>
            <a:r>
              <a:rPr lang="en-US" sz="1800" dirty="0" err="1"/>
              <a:t>особі</a:t>
            </a:r>
            <a:r>
              <a:rPr lang="en-US" sz="1800" dirty="0"/>
              <a:t> </a:t>
            </a:r>
            <a:r>
              <a:rPr lang="en-US" sz="1800" dirty="0" err="1"/>
              <a:t>прокурора</a:t>
            </a:r>
            <a:r>
              <a:rPr lang="en-US" sz="1800" dirty="0"/>
              <a:t>) </a:t>
            </a:r>
            <a:r>
              <a:rPr lang="en-US" sz="1800" dirty="0" err="1"/>
              <a:t>до</a:t>
            </a:r>
            <a:r>
              <a:rPr lang="en-US" sz="1800" dirty="0"/>
              <a:t> </a:t>
            </a:r>
            <a:r>
              <a:rPr lang="en-US" sz="1800" dirty="0" err="1"/>
              <a:t>неї</a:t>
            </a:r>
            <a:r>
              <a:rPr lang="en-US" sz="1800" dirty="0"/>
              <a:t> </a:t>
            </a:r>
            <a:r>
              <a:rPr lang="en-US" sz="1800" dirty="0" err="1"/>
              <a:t>самої</a:t>
            </a:r>
            <a:r>
              <a:rPr lang="en-US" sz="1800" dirty="0"/>
              <a:t> (в </a:t>
            </a:r>
            <a:r>
              <a:rPr lang="en-US" sz="1800" dirty="0" err="1"/>
              <a:t>особі</a:t>
            </a:r>
            <a:r>
              <a:rPr lang="en-US" sz="1800" dirty="0"/>
              <a:t> ГУ </a:t>
            </a:r>
            <a:r>
              <a:rPr lang="en-US" sz="1800" dirty="0" err="1"/>
              <a:t>Держгеокадастру</a:t>
            </a:r>
            <a:r>
              <a:rPr lang="en-US" sz="1800" dirty="0"/>
              <a:t> у </a:t>
            </a:r>
            <a:r>
              <a:rPr lang="en-US" sz="1800" dirty="0" err="1"/>
              <a:t>Харківській</a:t>
            </a:r>
            <a:r>
              <a:rPr lang="en-US" sz="1800" dirty="0"/>
              <a:t> </a:t>
            </a:r>
            <a:r>
              <a:rPr lang="en-US" sz="1800" dirty="0" err="1"/>
              <a:t>області</a:t>
            </a:r>
            <a:r>
              <a:rPr lang="en-US" sz="1800" dirty="0"/>
              <a:t>).</a:t>
            </a:r>
            <a:endParaRPr lang="uk-UA" sz="1800" dirty="0"/>
          </a:p>
          <a:p>
            <a:pPr marL="0" indent="0" algn="just">
              <a:buNone/>
            </a:pPr>
            <a:endParaRPr lang="en-US" sz="1800" dirty="0"/>
          </a:p>
          <a:p>
            <a:pPr marL="0" indent="0" algn="just">
              <a:buNone/>
            </a:pPr>
            <a:r>
              <a:rPr lang="en-US" sz="1800" b="1" dirty="0"/>
              <a:t>7.9.</a:t>
            </a:r>
            <a:r>
              <a:rPr lang="en-US" sz="1800" dirty="0"/>
              <a:t> </a:t>
            </a:r>
            <a:r>
              <a:rPr lang="en-US" sz="1800" dirty="0" err="1"/>
              <a:t>Разом</a:t>
            </a:r>
            <a:r>
              <a:rPr lang="en-US" sz="1800" dirty="0"/>
              <a:t> з </a:t>
            </a:r>
            <a:r>
              <a:rPr lang="en-US" sz="1800" dirty="0" err="1"/>
              <a:t>тим</a:t>
            </a:r>
            <a:r>
              <a:rPr lang="en-US" sz="1800" dirty="0"/>
              <a:t> </a:t>
            </a:r>
            <a:r>
              <a:rPr lang="en-US" sz="1800" dirty="0" err="1"/>
              <a:t>позивач</a:t>
            </a:r>
            <a:r>
              <a:rPr lang="en-US" sz="1800" dirty="0"/>
              <a:t> у </a:t>
            </a:r>
            <a:r>
              <a:rPr lang="en-US" sz="1800" dirty="0" err="1"/>
              <a:t>межах</a:t>
            </a:r>
            <a:r>
              <a:rPr lang="en-US" sz="1800" dirty="0"/>
              <a:t> </a:t>
            </a:r>
            <a:r>
              <a:rPr lang="en-US" sz="1800" dirty="0" err="1"/>
              <a:t>розгляду</a:t>
            </a:r>
            <a:r>
              <a:rPr lang="en-US" sz="1800" dirty="0"/>
              <a:t> </a:t>
            </a:r>
            <a:r>
              <a:rPr lang="en-US" sz="1800" dirty="0" err="1"/>
              <a:t>справи</a:t>
            </a:r>
            <a:r>
              <a:rPr lang="en-US" sz="1800" dirty="0"/>
              <a:t> </a:t>
            </a:r>
            <a:r>
              <a:rPr lang="en-US" sz="1800" dirty="0" err="1"/>
              <a:t>може</a:t>
            </a:r>
            <a:r>
              <a:rPr lang="en-US" sz="1800" dirty="0"/>
              <a:t> </a:t>
            </a:r>
            <a:r>
              <a:rPr lang="en-US" sz="1800" dirty="0" err="1"/>
              <a:t>посилатися</a:t>
            </a:r>
            <a:r>
              <a:rPr lang="en-US" sz="1800" dirty="0"/>
              <a:t>, </a:t>
            </a:r>
            <a:r>
              <a:rPr lang="en-US" sz="1800" dirty="0" err="1"/>
              <a:t>зокрема</a:t>
            </a:r>
            <a:r>
              <a:rPr lang="en-US" sz="1800" dirty="0"/>
              <a:t>, </a:t>
            </a:r>
            <a:r>
              <a:rPr lang="en-US" sz="1800" dirty="0" err="1"/>
              <a:t>на</a:t>
            </a:r>
            <a:r>
              <a:rPr lang="en-US" sz="1800" dirty="0"/>
              <a:t> </a:t>
            </a:r>
            <a:r>
              <a:rPr lang="en-US" sz="1800" dirty="0" err="1"/>
              <a:t>незаконність</a:t>
            </a:r>
            <a:r>
              <a:rPr lang="en-US" sz="1800" dirty="0"/>
              <a:t> </a:t>
            </a:r>
            <a:r>
              <a:rPr lang="en-US" sz="1800" dirty="0" err="1"/>
              <a:t>зазначеного</a:t>
            </a:r>
            <a:r>
              <a:rPr lang="en-US" sz="1800" dirty="0"/>
              <a:t> </a:t>
            </a:r>
            <a:r>
              <a:rPr lang="en-US" sz="1800" dirty="0" err="1"/>
              <a:t>наказу</a:t>
            </a:r>
            <a:r>
              <a:rPr lang="en-US" sz="1800" dirty="0"/>
              <a:t> </a:t>
            </a:r>
            <a:r>
              <a:rPr lang="en-US" sz="1800" dirty="0" err="1"/>
              <a:t>без</a:t>
            </a:r>
            <a:r>
              <a:rPr lang="en-US" sz="1800" dirty="0"/>
              <a:t> </a:t>
            </a:r>
            <a:r>
              <a:rPr lang="en-US" sz="1800" dirty="0" err="1"/>
              <a:t>заявлення</a:t>
            </a:r>
            <a:r>
              <a:rPr lang="en-US" sz="1800" dirty="0"/>
              <a:t> </a:t>
            </a:r>
            <a:r>
              <a:rPr lang="en-US" sz="1800" dirty="0" err="1"/>
              <a:t>вимоги</a:t>
            </a:r>
            <a:r>
              <a:rPr lang="en-US" sz="1800" dirty="0"/>
              <a:t> </a:t>
            </a:r>
            <a:r>
              <a:rPr lang="en-US" sz="1800" dirty="0" err="1"/>
              <a:t>про</a:t>
            </a:r>
            <a:r>
              <a:rPr lang="en-US" sz="1800" dirty="0"/>
              <a:t> </a:t>
            </a:r>
            <a:r>
              <a:rPr lang="en-US" sz="1800" dirty="0" err="1"/>
              <a:t>визнання</a:t>
            </a:r>
            <a:r>
              <a:rPr lang="en-US" sz="1800" dirty="0"/>
              <a:t> </a:t>
            </a:r>
            <a:r>
              <a:rPr lang="en-US" sz="1800" dirty="0" err="1"/>
              <a:t>його</a:t>
            </a:r>
            <a:r>
              <a:rPr lang="en-US" sz="1800" dirty="0"/>
              <a:t> </a:t>
            </a:r>
            <a:r>
              <a:rPr lang="en-US" sz="1800" dirty="0" err="1"/>
              <a:t>незаконними</a:t>
            </a:r>
            <a:r>
              <a:rPr lang="en-US" sz="1800" dirty="0"/>
              <a:t> </a:t>
            </a:r>
            <a:r>
              <a:rPr lang="en-US" sz="1800" dirty="0" err="1"/>
              <a:t>та</a:t>
            </a:r>
            <a:r>
              <a:rPr lang="en-US" sz="1800" dirty="0"/>
              <a:t> </a:t>
            </a:r>
            <a:r>
              <a:rPr lang="en-US" sz="1800" dirty="0" err="1"/>
              <a:t>скасування</a:t>
            </a:r>
            <a:r>
              <a:rPr lang="en-US" sz="1800" dirty="0"/>
              <a:t>, </a:t>
            </a:r>
            <a:r>
              <a:rPr lang="en-US" sz="1800" dirty="0" err="1"/>
              <a:t>оскільки</a:t>
            </a:r>
            <a:r>
              <a:rPr lang="en-US" sz="1800" dirty="0"/>
              <a:t> </a:t>
            </a:r>
            <a:r>
              <a:rPr lang="en-US" sz="1800" dirty="0" err="1"/>
              <a:t>такі</a:t>
            </a:r>
            <a:r>
              <a:rPr lang="en-US" sz="1800" dirty="0"/>
              <a:t> </a:t>
            </a:r>
            <a:r>
              <a:rPr lang="en-US" sz="1800" dirty="0" err="1"/>
              <a:t>рішення</a:t>
            </a:r>
            <a:r>
              <a:rPr lang="en-US" sz="1800" dirty="0"/>
              <a:t> </a:t>
            </a:r>
            <a:r>
              <a:rPr lang="en-US" sz="1800" dirty="0" err="1"/>
              <a:t>за</a:t>
            </a:r>
            <a:r>
              <a:rPr lang="en-US" sz="1800" dirty="0"/>
              <a:t> </a:t>
            </a:r>
            <a:r>
              <a:rPr lang="en-US" sz="1800" dirty="0" err="1"/>
              <a:t>умови</a:t>
            </a:r>
            <a:r>
              <a:rPr lang="en-US" sz="1800" dirty="0"/>
              <a:t> </a:t>
            </a:r>
            <a:r>
              <a:rPr lang="en-US" sz="1800" dirty="0" err="1"/>
              <a:t>їх</a:t>
            </a:r>
            <a:r>
              <a:rPr lang="en-US" sz="1800" dirty="0"/>
              <a:t> </a:t>
            </a:r>
            <a:r>
              <a:rPr lang="en-US" sz="1800" dirty="0" err="1"/>
              <a:t>невідповідності</a:t>
            </a:r>
            <a:r>
              <a:rPr lang="en-US" sz="1800" dirty="0"/>
              <a:t> </a:t>
            </a:r>
            <a:r>
              <a:rPr lang="en-US" sz="1800" dirty="0" err="1"/>
              <a:t>закону</a:t>
            </a:r>
            <a:r>
              <a:rPr lang="en-US" sz="1800" dirty="0"/>
              <a:t> </a:t>
            </a:r>
            <a:r>
              <a:rPr lang="en-US" sz="1800" dirty="0" err="1"/>
              <a:t>не</a:t>
            </a:r>
            <a:r>
              <a:rPr lang="en-US" sz="1800" dirty="0"/>
              <a:t> </a:t>
            </a:r>
            <a:r>
              <a:rPr lang="en-US" sz="1800" dirty="0" err="1"/>
              <a:t>зумовлюють</a:t>
            </a:r>
            <a:r>
              <a:rPr lang="en-US" sz="1800" dirty="0"/>
              <a:t> </a:t>
            </a:r>
            <a:r>
              <a:rPr lang="en-US" sz="1800" dirty="0" err="1"/>
              <a:t>правових</a:t>
            </a:r>
            <a:r>
              <a:rPr lang="en-US" sz="1800" dirty="0"/>
              <a:t> </a:t>
            </a:r>
            <a:r>
              <a:rPr lang="en-US" sz="1800" dirty="0" err="1"/>
              <a:t>наслідків</a:t>
            </a:r>
            <a:r>
              <a:rPr lang="en-US" sz="1800" dirty="0"/>
              <a:t>, </a:t>
            </a:r>
            <a:r>
              <a:rPr lang="en-US" sz="1800" dirty="0" err="1"/>
              <a:t>на</a:t>
            </a:r>
            <a:r>
              <a:rPr lang="en-US" sz="1800" dirty="0"/>
              <a:t> </a:t>
            </a:r>
            <a:r>
              <a:rPr lang="en-US" sz="1800" dirty="0" err="1"/>
              <a:t>які</a:t>
            </a:r>
            <a:r>
              <a:rPr lang="en-US" sz="1800" dirty="0"/>
              <a:t> </a:t>
            </a:r>
            <a:r>
              <a:rPr lang="en-US" sz="1800" dirty="0" err="1"/>
              <a:t>вони</a:t>
            </a:r>
            <a:r>
              <a:rPr lang="en-US" sz="1800" dirty="0"/>
              <a:t> </a:t>
            </a:r>
            <a:r>
              <a:rPr lang="en-US" sz="1800" dirty="0" err="1"/>
              <a:t>спрямовані</a:t>
            </a:r>
            <a:r>
              <a:rPr lang="uk-UA" sz="1800" dirty="0"/>
              <a:t>.</a:t>
            </a:r>
          </a:p>
          <a:p>
            <a:pPr marL="0" indent="0">
              <a:buNone/>
            </a:pPr>
            <a:endParaRPr lang="en-US" sz="1800" dirty="0"/>
          </a:p>
          <a:p>
            <a:pPr marL="0" indent="0" algn="r">
              <a:buNone/>
            </a:pPr>
            <a:r>
              <a:rPr lang="en-US" sz="1800" dirty="0" err="1"/>
              <a:t>Постанова</a:t>
            </a:r>
            <a:r>
              <a:rPr lang="en-US" sz="1800" dirty="0"/>
              <a:t> ВП ВС </a:t>
            </a:r>
            <a:r>
              <a:rPr lang="en-US" sz="1800" dirty="0" err="1"/>
              <a:t>від</a:t>
            </a:r>
            <a:r>
              <a:rPr lang="en-US" sz="1800" dirty="0"/>
              <a:t> 5.10.2022 у </a:t>
            </a:r>
            <a:r>
              <a:rPr lang="en-US" sz="1800" dirty="0" err="1"/>
              <a:t>справі</a:t>
            </a:r>
            <a:r>
              <a:rPr lang="en-US" sz="1800" dirty="0"/>
              <a:t> № 922/1830/19</a:t>
            </a:r>
          </a:p>
        </p:txBody>
      </p:sp>
    </p:spTree>
    <p:extLst>
      <p:ext uri="{BB962C8B-B14F-4D97-AF65-F5344CB8AC3E}">
        <p14:creationId xmlns:p14="http://schemas.microsoft.com/office/powerpoint/2010/main" val="2180901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err="1"/>
              <a:t>Повернення</a:t>
            </a:r>
            <a:r>
              <a:rPr lang="ru-RU" sz="3600" dirty="0"/>
              <a:t> земель.</a:t>
            </a:r>
            <a:br>
              <a:rPr lang="ru-RU" sz="3600" dirty="0"/>
            </a:br>
            <a:r>
              <a:rPr lang="ru-RU" sz="3600" dirty="0" err="1"/>
              <a:t>Віндикаційний</a:t>
            </a:r>
            <a:r>
              <a:rPr lang="ru-RU" sz="3600" dirty="0"/>
              <a:t> </a:t>
            </a:r>
            <a:r>
              <a:rPr lang="ru-RU" sz="3600" dirty="0" err="1"/>
              <a:t>чи</a:t>
            </a:r>
            <a:r>
              <a:rPr lang="ru-RU" sz="3600" dirty="0"/>
              <a:t> </a:t>
            </a:r>
            <a:r>
              <a:rPr lang="ru-RU" sz="3600" dirty="0" err="1"/>
              <a:t>негаторний</a:t>
            </a:r>
            <a:r>
              <a:rPr lang="ru-RU" sz="3600" dirty="0"/>
              <a:t> </a:t>
            </a:r>
            <a:r>
              <a:rPr lang="ru-RU" sz="3600" dirty="0" err="1"/>
              <a:t>позов</a:t>
            </a:r>
            <a:r>
              <a:rPr lang="ru-RU" sz="3600" dirty="0"/>
              <a:t> </a:t>
            </a:r>
            <a:endParaRPr lang="uk-UA" sz="3600" dirty="0"/>
          </a:p>
        </p:txBody>
      </p:sp>
      <p:graphicFrame>
        <p:nvGraphicFramePr>
          <p:cNvPr id="4" name="Місце для вмісту 3"/>
          <p:cNvGraphicFramePr>
            <a:graphicFrameLocks noGrp="1"/>
          </p:cNvGraphicFramePr>
          <p:nvPr>
            <p:ph idx="1"/>
            <p:extLst>
              <p:ext uri="{D42A27DB-BD31-4B8C-83A1-F6EECF244321}">
                <p14:modId xmlns:p14="http://schemas.microsoft.com/office/powerpoint/2010/main" val="1162461948"/>
              </p:ext>
            </p:extLst>
          </p:nvPr>
        </p:nvGraphicFramePr>
        <p:xfrm>
          <a:off x="838200" y="1825625"/>
          <a:ext cx="9769876" cy="1667867"/>
        </p:xfrm>
        <a:graphic>
          <a:graphicData uri="http://schemas.openxmlformats.org/drawingml/2006/table">
            <a:tbl>
              <a:tblPr firstRow="1" firstCol="1" bandRow="1">
                <a:tableStyleId>{5C22544A-7EE6-4342-B048-85BDC9FD1C3A}</a:tableStyleId>
              </a:tblPr>
              <a:tblGrid>
                <a:gridCol w="4884938">
                  <a:extLst>
                    <a:ext uri="{9D8B030D-6E8A-4147-A177-3AD203B41FA5}">
                      <a16:colId xmlns:a16="http://schemas.microsoft.com/office/drawing/2014/main" val="3158356722"/>
                    </a:ext>
                  </a:extLst>
                </a:gridCol>
                <a:gridCol w="4884938">
                  <a:extLst>
                    <a:ext uri="{9D8B030D-6E8A-4147-A177-3AD203B41FA5}">
                      <a16:colId xmlns:a16="http://schemas.microsoft.com/office/drawing/2014/main" val="2942742457"/>
                    </a:ext>
                  </a:extLst>
                </a:gridCol>
              </a:tblGrid>
              <a:tr h="838076">
                <a:tc>
                  <a:txBody>
                    <a:bodyPr/>
                    <a:lstStyle/>
                    <a:p>
                      <a:pPr algn="ctr">
                        <a:spcAft>
                          <a:spcPts val="0"/>
                        </a:spcAft>
                      </a:pPr>
                      <a:r>
                        <a:rPr lang="en-US" sz="1800" kern="100" dirty="0" err="1">
                          <a:solidFill>
                            <a:sysClr val="windowText" lastClr="000000"/>
                          </a:solidFill>
                          <a:effectLst/>
                          <a:latin typeface="Mabry Pro" panose="020D0503040002040303" pitchFamily="34" charset="0"/>
                        </a:rPr>
                        <a:t>Віндикаційний</a:t>
                      </a:r>
                      <a:r>
                        <a:rPr lang="en-US" sz="1800" kern="100" dirty="0">
                          <a:solidFill>
                            <a:sysClr val="windowText" lastClr="000000"/>
                          </a:solidFill>
                          <a:effectLst/>
                          <a:latin typeface="Mabry Pro" panose="020D0503040002040303" pitchFamily="34" charset="0"/>
                        </a:rPr>
                        <a:t> </a:t>
                      </a:r>
                      <a:r>
                        <a:rPr lang="en-US" sz="1800" kern="100" dirty="0" err="1">
                          <a:solidFill>
                            <a:sysClr val="windowText" lastClr="000000"/>
                          </a:solidFill>
                          <a:effectLst/>
                          <a:latin typeface="Mabry Pro" panose="020D0503040002040303" pitchFamily="34" charset="0"/>
                        </a:rPr>
                        <a:t>позов</a:t>
                      </a:r>
                      <a:endParaRPr lang="en-US" sz="1800" kern="100" dirty="0">
                        <a:solidFill>
                          <a:sysClr val="windowText" lastClr="000000"/>
                        </a:solidFill>
                        <a:effectLst/>
                        <a:latin typeface="Mabry Pro" panose="020D0503040002040303" pitchFamily="34" charset="0"/>
                      </a:endParaRPr>
                    </a:p>
                    <a:p>
                      <a:pPr algn="ctr">
                        <a:spcAft>
                          <a:spcPts val="0"/>
                        </a:spcAft>
                      </a:pPr>
                      <a:r>
                        <a:rPr lang="en-US" sz="1800" kern="100" dirty="0">
                          <a:solidFill>
                            <a:sysClr val="windowText" lastClr="000000"/>
                          </a:solidFill>
                          <a:effectLst/>
                          <a:latin typeface="Mabry Pro" panose="020D0503040002040303" pitchFamily="34" charset="0"/>
                        </a:rPr>
                        <a:t>(</a:t>
                      </a:r>
                      <a:r>
                        <a:rPr lang="en-US" sz="1800" kern="100" dirty="0" err="1">
                          <a:solidFill>
                            <a:sysClr val="windowText" lastClr="000000"/>
                          </a:solidFill>
                          <a:effectLst/>
                          <a:latin typeface="Mabry Pro" panose="020D0503040002040303" pitchFamily="34" charset="0"/>
                        </a:rPr>
                        <a:t>про</a:t>
                      </a:r>
                      <a:r>
                        <a:rPr lang="en-US" sz="1800" kern="100" dirty="0">
                          <a:solidFill>
                            <a:sysClr val="windowText" lastClr="000000"/>
                          </a:solidFill>
                          <a:effectLst/>
                          <a:latin typeface="Mabry Pro" panose="020D0503040002040303" pitchFamily="34" charset="0"/>
                        </a:rPr>
                        <a:t> </a:t>
                      </a:r>
                      <a:r>
                        <a:rPr lang="en-US" sz="1800" kern="100" dirty="0" err="1">
                          <a:solidFill>
                            <a:sysClr val="windowText" lastClr="000000"/>
                          </a:solidFill>
                          <a:effectLst/>
                          <a:latin typeface="Mabry Pro" panose="020D0503040002040303" pitchFamily="34" charset="0"/>
                        </a:rPr>
                        <a:t>витребування</a:t>
                      </a:r>
                      <a:r>
                        <a:rPr lang="en-US" sz="1800" kern="100" dirty="0">
                          <a:solidFill>
                            <a:sysClr val="windowText" lastClr="000000"/>
                          </a:solidFill>
                          <a:effectLst/>
                          <a:latin typeface="Mabry Pro" panose="020D0503040002040303" pitchFamily="34" charset="0"/>
                        </a:rPr>
                        <a:t> </a:t>
                      </a:r>
                      <a:r>
                        <a:rPr lang="en-US" sz="1800" kern="100" dirty="0" err="1">
                          <a:solidFill>
                            <a:sysClr val="windowText" lastClr="000000"/>
                          </a:solidFill>
                          <a:effectLst/>
                          <a:latin typeface="Mabry Pro" panose="020D0503040002040303" pitchFamily="34" charset="0"/>
                        </a:rPr>
                        <a:t>майна</a:t>
                      </a:r>
                      <a:r>
                        <a:rPr lang="en-US" sz="1800" kern="100" dirty="0">
                          <a:solidFill>
                            <a:sysClr val="windowText" lastClr="000000"/>
                          </a:solidFill>
                          <a:effectLst/>
                          <a:latin typeface="Mabry Pro" panose="020D0503040002040303" pitchFamily="34" charset="0"/>
                        </a:rPr>
                        <a:t>)</a:t>
                      </a:r>
                    </a:p>
                  </a:txBody>
                  <a:tcPr marL="86484" marR="86484" marT="0" marB="0" anchor="ctr">
                    <a:lnL w="12700" cap="flat" cmpd="sng" algn="ctr">
                      <a:solidFill>
                        <a:srgbClr val="0AA7A5"/>
                      </a:solidFill>
                      <a:prstDash val="solid"/>
                      <a:round/>
                      <a:headEnd type="none" w="med" len="med"/>
                      <a:tailEnd type="none" w="med" len="med"/>
                    </a:lnL>
                    <a:lnR w="12700" cap="flat" cmpd="sng" algn="ctr">
                      <a:solidFill>
                        <a:srgbClr val="0AA7A5"/>
                      </a:solidFill>
                      <a:prstDash val="solid"/>
                      <a:round/>
                      <a:headEnd type="none" w="med" len="med"/>
                      <a:tailEnd type="none" w="med" len="med"/>
                    </a:lnR>
                    <a:lnT w="12700" cap="flat" cmpd="sng" algn="ctr">
                      <a:solidFill>
                        <a:srgbClr val="0AA7A5"/>
                      </a:solidFill>
                      <a:prstDash val="solid"/>
                      <a:round/>
                      <a:headEnd type="none" w="med" len="med"/>
                      <a:tailEnd type="none" w="med" len="med"/>
                    </a:lnT>
                    <a:lnB w="12700" cap="flat" cmpd="sng" algn="ctr">
                      <a:solidFill>
                        <a:srgbClr val="0AA7A5"/>
                      </a:solidFill>
                      <a:prstDash val="solid"/>
                      <a:round/>
                      <a:headEnd type="none" w="med" len="med"/>
                      <a:tailEnd type="none" w="med" len="med"/>
                    </a:lnB>
                    <a:noFill/>
                  </a:tcPr>
                </a:tc>
                <a:tc>
                  <a:txBody>
                    <a:bodyPr/>
                    <a:lstStyle/>
                    <a:p>
                      <a:pPr algn="ctr">
                        <a:spcAft>
                          <a:spcPts val="0"/>
                        </a:spcAft>
                      </a:pPr>
                      <a:r>
                        <a:rPr lang="en-US" sz="1800" kern="100" dirty="0" err="1">
                          <a:solidFill>
                            <a:sysClr val="windowText" lastClr="000000"/>
                          </a:solidFill>
                          <a:effectLst/>
                          <a:latin typeface="Mabry Pro" panose="020D0503040002040303" pitchFamily="34" charset="0"/>
                        </a:rPr>
                        <a:t>Негаторний</a:t>
                      </a:r>
                      <a:r>
                        <a:rPr lang="en-US" sz="1800" kern="100" dirty="0">
                          <a:solidFill>
                            <a:sysClr val="windowText" lastClr="000000"/>
                          </a:solidFill>
                          <a:effectLst/>
                          <a:latin typeface="Mabry Pro" panose="020D0503040002040303" pitchFamily="34" charset="0"/>
                        </a:rPr>
                        <a:t> </a:t>
                      </a:r>
                      <a:r>
                        <a:rPr lang="en-US" sz="1800" kern="100" dirty="0" err="1">
                          <a:solidFill>
                            <a:sysClr val="windowText" lastClr="000000"/>
                          </a:solidFill>
                          <a:effectLst/>
                          <a:latin typeface="Mabry Pro" panose="020D0503040002040303" pitchFamily="34" charset="0"/>
                        </a:rPr>
                        <a:t>позов</a:t>
                      </a:r>
                      <a:endParaRPr lang="en-US" sz="1800" kern="100" dirty="0">
                        <a:solidFill>
                          <a:sysClr val="windowText" lastClr="000000"/>
                        </a:solidFill>
                        <a:effectLst/>
                        <a:latin typeface="Mabry Pro" panose="020D0503040002040303" pitchFamily="34" charset="0"/>
                      </a:endParaRPr>
                    </a:p>
                    <a:p>
                      <a:pPr algn="ctr">
                        <a:spcAft>
                          <a:spcPts val="0"/>
                        </a:spcAft>
                      </a:pPr>
                      <a:r>
                        <a:rPr lang="en-US" sz="1800" kern="100" dirty="0">
                          <a:solidFill>
                            <a:sysClr val="windowText" lastClr="000000"/>
                          </a:solidFill>
                          <a:effectLst/>
                          <a:latin typeface="Mabry Pro" panose="020D0503040002040303" pitchFamily="34" charset="0"/>
                        </a:rPr>
                        <a:t>(</a:t>
                      </a:r>
                      <a:r>
                        <a:rPr lang="en-US" sz="1800" kern="100" dirty="0" err="1">
                          <a:solidFill>
                            <a:sysClr val="windowText" lastClr="000000"/>
                          </a:solidFill>
                          <a:effectLst/>
                          <a:latin typeface="Mabry Pro" panose="020D0503040002040303" pitchFamily="34" charset="0"/>
                        </a:rPr>
                        <a:t>про</a:t>
                      </a:r>
                      <a:r>
                        <a:rPr lang="en-US" sz="1800" kern="100" dirty="0">
                          <a:solidFill>
                            <a:sysClr val="windowText" lastClr="000000"/>
                          </a:solidFill>
                          <a:effectLst/>
                          <a:latin typeface="Mabry Pro" panose="020D0503040002040303" pitchFamily="34" charset="0"/>
                        </a:rPr>
                        <a:t> </a:t>
                      </a:r>
                      <a:r>
                        <a:rPr lang="en-US" sz="1800" kern="100" dirty="0" err="1">
                          <a:solidFill>
                            <a:sysClr val="windowText" lastClr="000000"/>
                          </a:solidFill>
                          <a:effectLst/>
                          <a:latin typeface="Mabry Pro" panose="020D0503040002040303" pitchFamily="34" charset="0"/>
                        </a:rPr>
                        <a:t>усунення</a:t>
                      </a:r>
                      <a:r>
                        <a:rPr lang="en-US" sz="1800" kern="100" dirty="0">
                          <a:solidFill>
                            <a:sysClr val="windowText" lastClr="000000"/>
                          </a:solidFill>
                          <a:effectLst/>
                          <a:latin typeface="Mabry Pro" panose="020D0503040002040303" pitchFamily="34" charset="0"/>
                        </a:rPr>
                        <a:t> </a:t>
                      </a:r>
                      <a:r>
                        <a:rPr lang="en-US" sz="1800" kern="100" dirty="0" err="1">
                          <a:solidFill>
                            <a:sysClr val="windowText" lastClr="000000"/>
                          </a:solidFill>
                          <a:effectLst/>
                          <a:latin typeface="Mabry Pro" panose="020D0503040002040303" pitchFamily="34" charset="0"/>
                        </a:rPr>
                        <a:t>перешкод</a:t>
                      </a:r>
                      <a:r>
                        <a:rPr lang="en-US" sz="1800" kern="100" dirty="0">
                          <a:solidFill>
                            <a:sysClr val="windowText" lastClr="000000"/>
                          </a:solidFill>
                          <a:effectLst/>
                          <a:latin typeface="Mabry Pro" panose="020D0503040002040303" pitchFamily="34" charset="0"/>
                        </a:rPr>
                        <a:t>)</a:t>
                      </a:r>
                      <a:endParaRPr lang="en-US" sz="1800" kern="100" dirty="0">
                        <a:solidFill>
                          <a:sysClr val="windowText" lastClr="000000"/>
                        </a:solidFill>
                        <a:effectLst/>
                        <a:latin typeface="Mabry Pro" panose="020D0503040002040303" pitchFamily="34" charset="0"/>
                        <a:ea typeface="Calibri" panose="020F0502020204030204" pitchFamily="34" charset="0"/>
                        <a:cs typeface="Times New Roman" panose="02020603050405020304" pitchFamily="18" charset="0"/>
                      </a:endParaRPr>
                    </a:p>
                  </a:txBody>
                  <a:tcPr marL="86484" marR="86484" marT="0" marB="0" anchor="ctr">
                    <a:lnL w="12700" cap="flat" cmpd="sng" algn="ctr">
                      <a:solidFill>
                        <a:srgbClr val="0AA7A5"/>
                      </a:solidFill>
                      <a:prstDash val="solid"/>
                      <a:round/>
                      <a:headEnd type="none" w="med" len="med"/>
                      <a:tailEnd type="none" w="med" len="med"/>
                    </a:lnL>
                    <a:lnR w="12700" cap="flat" cmpd="sng" algn="ctr">
                      <a:solidFill>
                        <a:srgbClr val="0AA7A5"/>
                      </a:solidFill>
                      <a:prstDash val="solid"/>
                      <a:round/>
                      <a:headEnd type="none" w="med" len="med"/>
                      <a:tailEnd type="none" w="med" len="med"/>
                    </a:lnR>
                    <a:lnT w="12700" cap="flat" cmpd="sng" algn="ctr">
                      <a:solidFill>
                        <a:srgbClr val="0AA7A5"/>
                      </a:solidFill>
                      <a:prstDash val="solid"/>
                      <a:round/>
                      <a:headEnd type="none" w="med" len="med"/>
                      <a:tailEnd type="none" w="med" len="med"/>
                    </a:lnT>
                    <a:lnB w="12700" cap="flat" cmpd="sng" algn="ctr">
                      <a:solidFill>
                        <a:srgbClr val="0AA7A5"/>
                      </a:solidFill>
                      <a:prstDash val="solid"/>
                      <a:round/>
                      <a:headEnd type="none" w="med" len="med"/>
                      <a:tailEnd type="none" w="med" len="med"/>
                    </a:lnB>
                    <a:noFill/>
                  </a:tcPr>
                </a:tc>
                <a:extLst>
                  <a:ext uri="{0D108BD9-81ED-4DB2-BD59-A6C34878D82A}">
                    <a16:rowId xmlns:a16="http://schemas.microsoft.com/office/drawing/2014/main" val="3379748012"/>
                  </a:ext>
                </a:extLst>
              </a:tr>
              <a:tr h="829791">
                <a:tc>
                  <a:txBody>
                    <a:bodyPr/>
                    <a:lstStyle/>
                    <a:p>
                      <a:pPr algn="ctr">
                        <a:spcAft>
                          <a:spcPts val="0"/>
                        </a:spcAft>
                      </a:pPr>
                      <a:r>
                        <a:rPr lang="en-US" sz="1800" b="0" kern="100" dirty="0" err="1">
                          <a:solidFill>
                            <a:sysClr val="windowText" lastClr="000000"/>
                          </a:solidFill>
                          <a:effectLst/>
                          <a:latin typeface="Mabry Pro" panose="020D0503040002040303" pitchFamily="34" charset="0"/>
                        </a:rPr>
                        <a:t>Позов</a:t>
                      </a:r>
                      <a:r>
                        <a:rPr lang="en-US" sz="1800" b="0" kern="100" dirty="0">
                          <a:solidFill>
                            <a:sysClr val="windowText" lastClr="000000"/>
                          </a:solidFill>
                          <a:effectLst/>
                          <a:latin typeface="Mabry Pro" panose="020D0503040002040303" pitchFamily="34" charset="0"/>
                        </a:rPr>
                        <a:t> </a:t>
                      </a:r>
                      <a:r>
                        <a:rPr lang="en-US" sz="1800" b="0" kern="100" dirty="0" err="1">
                          <a:solidFill>
                            <a:sysClr val="windowText" lastClr="000000"/>
                          </a:solidFill>
                          <a:effectLst/>
                          <a:latin typeface="Mabry Pro" panose="020D0503040002040303" pitchFamily="34" charset="0"/>
                        </a:rPr>
                        <a:t>неволодіючого</a:t>
                      </a:r>
                      <a:r>
                        <a:rPr lang="en-US" sz="1800" b="0" kern="100" dirty="0">
                          <a:solidFill>
                            <a:sysClr val="windowText" lastClr="000000"/>
                          </a:solidFill>
                          <a:effectLst/>
                          <a:latin typeface="Mabry Pro" panose="020D0503040002040303" pitchFamily="34" charset="0"/>
                        </a:rPr>
                        <a:t> </a:t>
                      </a:r>
                      <a:r>
                        <a:rPr lang="en-US" sz="1800" b="0" kern="100" dirty="0" err="1">
                          <a:solidFill>
                            <a:sysClr val="windowText" lastClr="000000"/>
                          </a:solidFill>
                          <a:effectLst/>
                          <a:latin typeface="Mabry Pro" panose="020D0503040002040303" pitchFamily="34" charset="0"/>
                        </a:rPr>
                        <a:t>власника</a:t>
                      </a:r>
                      <a:r>
                        <a:rPr lang="en-US" sz="1800" b="0" kern="100" dirty="0">
                          <a:solidFill>
                            <a:sysClr val="windowText" lastClr="000000"/>
                          </a:solidFill>
                          <a:effectLst/>
                          <a:latin typeface="Mabry Pro" panose="020D0503040002040303" pitchFamily="34" charset="0"/>
                        </a:rPr>
                        <a:t> </a:t>
                      </a:r>
                      <a:endParaRPr lang="en-US" sz="1800" b="0" kern="100" dirty="0">
                        <a:solidFill>
                          <a:sysClr val="windowText" lastClr="000000"/>
                        </a:solidFill>
                        <a:effectLst/>
                        <a:latin typeface="Mabry Pro" panose="020D0503040002040303" pitchFamily="34" charset="0"/>
                        <a:ea typeface="Calibri" panose="020F0502020204030204" pitchFamily="34" charset="0"/>
                        <a:cs typeface="Times New Roman" panose="02020603050405020304" pitchFamily="18" charset="0"/>
                      </a:endParaRPr>
                    </a:p>
                  </a:txBody>
                  <a:tcPr marL="86484" marR="86484" marT="0" marB="0" anchor="ctr">
                    <a:lnL w="12700" cap="flat" cmpd="sng" algn="ctr">
                      <a:solidFill>
                        <a:srgbClr val="0AA7A5"/>
                      </a:solidFill>
                      <a:prstDash val="solid"/>
                      <a:round/>
                      <a:headEnd type="none" w="med" len="med"/>
                      <a:tailEnd type="none" w="med" len="med"/>
                    </a:lnL>
                    <a:lnR w="12700" cap="flat" cmpd="sng" algn="ctr">
                      <a:solidFill>
                        <a:srgbClr val="0AA7A5"/>
                      </a:solidFill>
                      <a:prstDash val="solid"/>
                      <a:round/>
                      <a:headEnd type="none" w="med" len="med"/>
                      <a:tailEnd type="none" w="med" len="med"/>
                    </a:lnR>
                    <a:lnT w="12700" cap="flat" cmpd="sng" algn="ctr">
                      <a:solidFill>
                        <a:srgbClr val="0AA7A5"/>
                      </a:solidFill>
                      <a:prstDash val="solid"/>
                      <a:round/>
                      <a:headEnd type="none" w="med" len="med"/>
                      <a:tailEnd type="none" w="med" len="med"/>
                    </a:lnT>
                    <a:lnB w="12700" cap="flat" cmpd="sng" algn="ctr">
                      <a:solidFill>
                        <a:srgbClr val="0AA7A5"/>
                      </a:solidFill>
                      <a:prstDash val="solid"/>
                      <a:round/>
                      <a:headEnd type="none" w="med" len="med"/>
                      <a:tailEnd type="none" w="med" len="med"/>
                    </a:lnB>
                    <a:noFill/>
                  </a:tcPr>
                </a:tc>
                <a:tc>
                  <a:txBody>
                    <a:bodyPr/>
                    <a:lstStyle/>
                    <a:p>
                      <a:pPr algn="ctr">
                        <a:spcAft>
                          <a:spcPts val="0"/>
                        </a:spcAft>
                      </a:pPr>
                      <a:r>
                        <a:rPr lang="en-US" sz="1800" kern="100" dirty="0" err="1">
                          <a:solidFill>
                            <a:sysClr val="windowText" lastClr="000000"/>
                          </a:solidFill>
                          <a:effectLst/>
                          <a:latin typeface="Mabry Pro" panose="020D0503040002040303" pitchFamily="34" charset="0"/>
                        </a:rPr>
                        <a:t>Позов</a:t>
                      </a:r>
                      <a:r>
                        <a:rPr lang="en-US" sz="1800" kern="100" dirty="0">
                          <a:solidFill>
                            <a:sysClr val="windowText" lastClr="000000"/>
                          </a:solidFill>
                          <a:effectLst/>
                          <a:latin typeface="Mabry Pro" panose="020D0503040002040303" pitchFamily="34" charset="0"/>
                        </a:rPr>
                        <a:t> </a:t>
                      </a:r>
                      <a:r>
                        <a:rPr lang="en-US" sz="1800" kern="100" dirty="0" err="1">
                          <a:solidFill>
                            <a:sysClr val="windowText" lastClr="000000"/>
                          </a:solidFill>
                          <a:effectLst/>
                          <a:latin typeface="Mabry Pro" panose="020D0503040002040303" pitchFamily="34" charset="0"/>
                        </a:rPr>
                        <a:t>володіючого</a:t>
                      </a:r>
                      <a:r>
                        <a:rPr lang="en-US" sz="1800" kern="100" dirty="0">
                          <a:solidFill>
                            <a:sysClr val="windowText" lastClr="000000"/>
                          </a:solidFill>
                          <a:effectLst/>
                          <a:latin typeface="Mabry Pro" panose="020D0503040002040303" pitchFamily="34" charset="0"/>
                        </a:rPr>
                        <a:t> </a:t>
                      </a:r>
                      <a:r>
                        <a:rPr lang="en-US" sz="1800" kern="100" dirty="0" err="1">
                          <a:solidFill>
                            <a:sysClr val="windowText" lastClr="000000"/>
                          </a:solidFill>
                          <a:effectLst/>
                          <a:latin typeface="Mabry Pro" panose="020D0503040002040303" pitchFamily="34" charset="0"/>
                        </a:rPr>
                        <a:t>власника</a:t>
                      </a:r>
                      <a:endParaRPr lang="en-US" sz="1800" kern="100" dirty="0">
                        <a:solidFill>
                          <a:sysClr val="windowText" lastClr="000000"/>
                        </a:solidFill>
                        <a:effectLst/>
                        <a:latin typeface="Mabry Pro" panose="020D0503040002040303" pitchFamily="34" charset="0"/>
                      </a:endParaRPr>
                    </a:p>
                  </a:txBody>
                  <a:tcPr marL="86484" marR="86484" marT="0" marB="0" anchor="ctr">
                    <a:lnL w="12700" cap="flat" cmpd="sng" algn="ctr">
                      <a:solidFill>
                        <a:srgbClr val="0AA7A5"/>
                      </a:solidFill>
                      <a:prstDash val="solid"/>
                      <a:round/>
                      <a:headEnd type="none" w="med" len="med"/>
                      <a:tailEnd type="none" w="med" len="med"/>
                    </a:lnL>
                    <a:lnR w="12700" cap="flat" cmpd="sng" algn="ctr">
                      <a:solidFill>
                        <a:srgbClr val="0AA7A5"/>
                      </a:solidFill>
                      <a:prstDash val="solid"/>
                      <a:round/>
                      <a:headEnd type="none" w="med" len="med"/>
                      <a:tailEnd type="none" w="med" len="med"/>
                    </a:lnR>
                    <a:lnT w="12700" cap="flat" cmpd="sng" algn="ctr">
                      <a:solidFill>
                        <a:srgbClr val="0AA7A5"/>
                      </a:solidFill>
                      <a:prstDash val="solid"/>
                      <a:round/>
                      <a:headEnd type="none" w="med" len="med"/>
                      <a:tailEnd type="none" w="med" len="med"/>
                    </a:lnT>
                    <a:lnB w="12700" cap="flat" cmpd="sng" algn="ctr">
                      <a:solidFill>
                        <a:srgbClr val="0AA7A5"/>
                      </a:solidFill>
                      <a:prstDash val="solid"/>
                      <a:round/>
                      <a:headEnd type="none" w="med" len="med"/>
                      <a:tailEnd type="none" w="med" len="med"/>
                    </a:lnB>
                    <a:noFill/>
                  </a:tcPr>
                </a:tc>
                <a:extLst>
                  <a:ext uri="{0D108BD9-81ED-4DB2-BD59-A6C34878D82A}">
                    <a16:rowId xmlns:a16="http://schemas.microsoft.com/office/drawing/2014/main" val="3617779972"/>
                  </a:ext>
                </a:extLst>
              </a:tr>
            </a:tbl>
          </a:graphicData>
        </a:graphic>
      </p:graphicFrame>
      <p:sp>
        <p:nvSpPr>
          <p:cNvPr id="5" name="Прямокутник 4"/>
          <p:cNvSpPr/>
          <p:nvPr/>
        </p:nvSpPr>
        <p:spPr>
          <a:xfrm>
            <a:off x="838200" y="3974981"/>
            <a:ext cx="9768840" cy="1245469"/>
          </a:xfrm>
          <a:prstGeom prst="rect">
            <a:avLst/>
          </a:prstGeom>
        </p:spPr>
        <p:txBody>
          <a:bodyPr wrap="square">
            <a:spAutoFit/>
          </a:bodyPr>
          <a:lstStyle/>
          <a:p>
            <a:r>
              <a:rPr lang="uk-UA" sz="1800" b="1" kern="100" dirty="0">
                <a:latin typeface="Mabry Pro" panose="020D0503040002040303" pitchFamily="34" charset="0"/>
                <a:ea typeface="Calibri" panose="020F0502020204030204" pitchFamily="34" charset="0"/>
                <a:cs typeface="Calibri" panose="020F0502020204030204" pitchFamily="34" charset="0"/>
              </a:rPr>
              <a:t>Чому важливо?</a:t>
            </a:r>
            <a:endParaRPr lang="en-US" sz="1800" kern="100" dirty="0">
              <a:latin typeface="Mabry Pro" panose="020D0503040002040303" pitchFamily="34" charset="0"/>
              <a:ea typeface="Calibri" panose="020F0502020204030204" pitchFamily="34" charset="0"/>
              <a:cs typeface="Times New Roman" panose="02020603050405020304" pitchFamily="18" charset="0"/>
            </a:endParaRPr>
          </a:p>
          <a:p>
            <a:pPr marL="622300" lvl="8" indent="-285750">
              <a:lnSpc>
                <a:spcPct val="90000"/>
              </a:lnSpc>
              <a:spcBef>
                <a:spcPts val="500"/>
              </a:spcBef>
              <a:buClr>
                <a:srgbClr val="0AA7A5"/>
              </a:buClr>
              <a:buFont typeface="Mabry Pro" panose="020D0503040002040303" pitchFamily="34" charset="0"/>
              <a:buChar char="–"/>
            </a:pPr>
            <a:r>
              <a:rPr lang="uk-UA" sz="1800" kern="100" dirty="0">
                <a:latin typeface="Mabry Pro" panose="020D0503040002040303" pitchFamily="34" charset="0"/>
                <a:ea typeface="Calibri" panose="020F0502020204030204" pitchFamily="34" charset="0"/>
                <a:cs typeface="Calibri" panose="020F0502020204030204" pitchFamily="34" charset="0"/>
              </a:rPr>
              <a:t>Н</a:t>
            </a:r>
            <a:r>
              <a:rPr lang="en-US" sz="1800" kern="100" dirty="0">
                <a:latin typeface="Mabry Pro" panose="020D0503040002040303" pitchFamily="34" charset="0"/>
                <a:ea typeface="Calibri" panose="020F0502020204030204" pitchFamily="34" charset="0"/>
                <a:cs typeface="Calibri" panose="020F0502020204030204" pitchFamily="34" charset="0"/>
              </a:rPr>
              <a:t>а </a:t>
            </a:r>
            <a:r>
              <a:rPr lang="en-US" sz="1800" kern="100" dirty="0" err="1">
                <a:latin typeface="Mabry Pro" panose="020D0503040002040303" pitchFamily="34" charset="0"/>
                <a:ea typeface="Calibri" panose="020F0502020204030204" pitchFamily="34" charset="0"/>
                <a:cs typeface="Calibri" panose="020F0502020204030204" pitchFamily="34" charset="0"/>
              </a:rPr>
              <a:t>вимоги</a:t>
            </a:r>
            <a:r>
              <a:rPr lang="en-US" sz="1800" kern="100" dirty="0">
                <a:latin typeface="Mabry Pro" panose="020D0503040002040303" pitchFamily="34" charset="0"/>
                <a:ea typeface="Calibri" panose="020F0502020204030204" pitchFamily="34" charset="0"/>
                <a:cs typeface="Calibri" panose="020F0502020204030204" pitchFamily="34" charset="0"/>
              </a:rPr>
              <a:t> </a:t>
            </a:r>
            <a:r>
              <a:rPr lang="en-US" sz="1800" kern="100" dirty="0" err="1">
                <a:latin typeface="Mabry Pro" panose="020D0503040002040303" pitchFamily="34" charset="0"/>
                <a:ea typeface="Calibri" panose="020F0502020204030204" pitchFamily="34" charset="0"/>
                <a:cs typeface="Calibri" panose="020F0502020204030204" pitchFamily="34" charset="0"/>
              </a:rPr>
              <a:t>за</a:t>
            </a:r>
            <a:r>
              <a:rPr lang="en-US" sz="1800" kern="100" dirty="0">
                <a:latin typeface="Mabry Pro" panose="020D0503040002040303" pitchFamily="34" charset="0"/>
                <a:ea typeface="Calibri" panose="020F0502020204030204" pitchFamily="34" charset="0"/>
                <a:cs typeface="Calibri" panose="020F0502020204030204" pitchFamily="34" charset="0"/>
              </a:rPr>
              <a:t> </a:t>
            </a:r>
            <a:r>
              <a:rPr lang="en-US" sz="1800" kern="100" dirty="0" err="1">
                <a:latin typeface="Mabry Pro" panose="020D0503040002040303" pitchFamily="34" charset="0"/>
                <a:ea typeface="Calibri" panose="020F0502020204030204" pitchFamily="34" charset="0"/>
                <a:cs typeface="Calibri" panose="020F0502020204030204" pitchFamily="34" charset="0"/>
              </a:rPr>
              <a:t>віндикаційним</a:t>
            </a:r>
            <a:r>
              <a:rPr lang="en-US" sz="1800" kern="100" dirty="0">
                <a:latin typeface="Mabry Pro" panose="020D0503040002040303" pitchFamily="34" charset="0"/>
                <a:ea typeface="Calibri" panose="020F0502020204030204" pitchFamily="34" charset="0"/>
                <a:cs typeface="Calibri" panose="020F0502020204030204" pitchFamily="34" charset="0"/>
              </a:rPr>
              <a:t> </a:t>
            </a:r>
            <a:r>
              <a:rPr lang="en-US" sz="1800" kern="100" dirty="0" err="1">
                <a:latin typeface="Mabry Pro" panose="020D0503040002040303" pitchFamily="34" charset="0"/>
                <a:ea typeface="Calibri" panose="020F0502020204030204" pitchFamily="34" charset="0"/>
                <a:cs typeface="Calibri" panose="020F0502020204030204" pitchFamily="34" charset="0"/>
              </a:rPr>
              <a:t>позовом</a:t>
            </a:r>
            <a:r>
              <a:rPr lang="en-US" sz="1800" kern="100" dirty="0">
                <a:latin typeface="Mabry Pro" panose="020D0503040002040303" pitchFamily="34" charset="0"/>
                <a:ea typeface="Calibri" panose="020F0502020204030204" pitchFamily="34" charset="0"/>
                <a:cs typeface="Calibri" panose="020F0502020204030204" pitchFamily="34" charset="0"/>
              </a:rPr>
              <a:t> </a:t>
            </a:r>
            <a:r>
              <a:rPr lang="en-US" sz="1800" kern="100" dirty="0" err="1">
                <a:latin typeface="Mabry Pro" panose="020D0503040002040303" pitchFamily="34" charset="0"/>
                <a:ea typeface="Calibri" panose="020F0502020204030204" pitchFamily="34" charset="0"/>
                <a:cs typeface="Calibri" panose="020F0502020204030204" pitchFamily="34" charset="0"/>
              </a:rPr>
              <a:t>поширюється</a:t>
            </a:r>
            <a:r>
              <a:rPr lang="en-US" sz="1800" kern="100" dirty="0">
                <a:latin typeface="Mabry Pro" panose="020D0503040002040303" pitchFamily="34" charset="0"/>
                <a:ea typeface="Calibri" panose="020F0502020204030204" pitchFamily="34" charset="0"/>
                <a:cs typeface="Calibri" panose="020F0502020204030204" pitchFamily="34" charset="0"/>
              </a:rPr>
              <a:t> </a:t>
            </a:r>
            <a:r>
              <a:rPr lang="en-US" sz="1800" kern="100" dirty="0" err="1">
                <a:latin typeface="Mabry Pro" panose="020D0503040002040303" pitchFamily="34" charset="0"/>
                <a:ea typeface="Calibri" panose="020F0502020204030204" pitchFamily="34" charset="0"/>
                <a:cs typeface="Calibri" panose="020F0502020204030204" pitchFamily="34" charset="0"/>
              </a:rPr>
              <a:t>загальна</a:t>
            </a:r>
            <a:r>
              <a:rPr lang="en-US" sz="1800" kern="100" dirty="0">
                <a:latin typeface="Mabry Pro" panose="020D0503040002040303" pitchFamily="34" charset="0"/>
                <a:ea typeface="Calibri" panose="020F0502020204030204" pitchFamily="34" charset="0"/>
                <a:cs typeface="Calibri" panose="020F0502020204030204" pitchFamily="34" charset="0"/>
              </a:rPr>
              <a:t> </a:t>
            </a:r>
            <a:r>
              <a:rPr lang="en-US" sz="1800" kern="100" dirty="0" err="1">
                <a:latin typeface="Mabry Pro" panose="020D0503040002040303" pitchFamily="34" charset="0"/>
                <a:ea typeface="Calibri" panose="020F0502020204030204" pitchFamily="34" charset="0"/>
                <a:cs typeface="Calibri" panose="020F0502020204030204" pitchFamily="34" charset="0"/>
              </a:rPr>
              <a:t>позовна</a:t>
            </a:r>
            <a:r>
              <a:rPr lang="en-US" sz="1800" kern="100" dirty="0">
                <a:latin typeface="Mabry Pro" panose="020D0503040002040303" pitchFamily="34" charset="0"/>
                <a:ea typeface="Calibri" panose="020F0502020204030204" pitchFamily="34" charset="0"/>
                <a:cs typeface="Calibri" panose="020F0502020204030204" pitchFamily="34" charset="0"/>
              </a:rPr>
              <a:t> </a:t>
            </a:r>
            <a:r>
              <a:rPr lang="en-US" sz="1800" kern="100" dirty="0" err="1">
                <a:latin typeface="Mabry Pro" panose="020D0503040002040303" pitchFamily="34" charset="0"/>
                <a:ea typeface="Calibri" panose="020F0502020204030204" pitchFamily="34" charset="0"/>
                <a:cs typeface="Calibri" panose="020F0502020204030204" pitchFamily="34" charset="0"/>
              </a:rPr>
              <a:t>давність</a:t>
            </a:r>
            <a:r>
              <a:rPr lang="uk-UA" sz="1800" kern="100" dirty="0">
                <a:latin typeface="Mabry Pro" panose="020D0503040002040303" pitchFamily="34" charset="0"/>
                <a:ea typeface="Calibri" panose="020F0502020204030204" pitchFamily="34" charset="0"/>
                <a:cs typeface="Calibri" panose="020F0502020204030204" pitchFamily="34" charset="0"/>
              </a:rPr>
              <a:t>.</a:t>
            </a:r>
            <a:endParaRPr lang="en-US" sz="1800" kern="100" dirty="0">
              <a:latin typeface="Mabry Pro" panose="020D0503040002040303" pitchFamily="34" charset="0"/>
              <a:ea typeface="Calibri" panose="020F0502020204030204" pitchFamily="34" charset="0"/>
              <a:cs typeface="Times New Roman" panose="02020603050405020304" pitchFamily="18" charset="0"/>
            </a:endParaRPr>
          </a:p>
          <a:p>
            <a:pPr marL="622300" lvl="8" indent="-285750">
              <a:lnSpc>
                <a:spcPct val="90000"/>
              </a:lnSpc>
              <a:spcBef>
                <a:spcPts val="500"/>
              </a:spcBef>
              <a:buClr>
                <a:srgbClr val="0AA7A5"/>
              </a:buClr>
              <a:buFont typeface="Mabry Pro" panose="020D0503040002040303" pitchFamily="34" charset="0"/>
              <a:buChar char="–"/>
            </a:pPr>
            <a:r>
              <a:rPr lang="uk-UA" sz="1800" kern="100" dirty="0">
                <a:latin typeface="Mabry Pro" panose="020D0503040002040303" pitchFamily="34" charset="0"/>
                <a:ea typeface="Calibri" panose="020F0502020204030204" pitchFamily="34" charset="0"/>
                <a:cs typeface="Calibri" panose="020F0502020204030204" pitchFamily="34" charset="0"/>
              </a:rPr>
              <a:t>Н</a:t>
            </a:r>
            <a:r>
              <a:rPr lang="en-US" sz="1800" kern="100" dirty="0" err="1">
                <a:latin typeface="Mabry Pro" panose="020D0503040002040303" pitchFamily="34" charset="0"/>
                <a:ea typeface="Calibri" panose="020F0502020204030204" pitchFamily="34" charset="0"/>
                <a:cs typeface="Calibri" panose="020F0502020204030204" pitchFamily="34" charset="0"/>
              </a:rPr>
              <a:t>егаторний</a:t>
            </a:r>
            <a:r>
              <a:rPr lang="en-US" sz="1800" kern="100" dirty="0">
                <a:latin typeface="Mabry Pro" panose="020D0503040002040303" pitchFamily="34" charset="0"/>
                <a:ea typeface="Calibri" panose="020F0502020204030204" pitchFamily="34" charset="0"/>
                <a:cs typeface="Calibri" panose="020F0502020204030204" pitchFamily="34" charset="0"/>
              </a:rPr>
              <a:t> </a:t>
            </a:r>
            <a:r>
              <a:rPr lang="en-US" sz="1800" kern="100" dirty="0" err="1">
                <a:latin typeface="Mabry Pro" panose="020D0503040002040303" pitchFamily="34" charset="0"/>
                <a:ea typeface="Calibri" panose="020F0502020204030204" pitchFamily="34" charset="0"/>
                <a:cs typeface="Calibri" panose="020F0502020204030204" pitchFamily="34" charset="0"/>
              </a:rPr>
              <a:t>позов</a:t>
            </a:r>
            <a:r>
              <a:rPr lang="en-US" sz="1800" kern="100" dirty="0">
                <a:latin typeface="Mabry Pro" panose="020D0503040002040303" pitchFamily="34" charset="0"/>
                <a:ea typeface="Calibri" panose="020F0502020204030204" pitchFamily="34" charset="0"/>
                <a:cs typeface="Calibri" panose="020F0502020204030204" pitchFamily="34" charset="0"/>
              </a:rPr>
              <a:t> </a:t>
            </a:r>
            <a:r>
              <a:rPr lang="en-US" sz="1800" kern="100" dirty="0" err="1">
                <a:latin typeface="Mabry Pro" panose="020D0503040002040303" pitchFamily="34" charset="0"/>
                <a:ea typeface="Calibri" panose="020F0502020204030204" pitchFamily="34" charset="0"/>
                <a:cs typeface="Calibri" panose="020F0502020204030204" pitchFamily="34" charset="0"/>
              </a:rPr>
              <a:t>не</a:t>
            </a:r>
            <a:r>
              <a:rPr lang="en-US" sz="1800" kern="100" dirty="0">
                <a:latin typeface="Mabry Pro" panose="020D0503040002040303" pitchFamily="34" charset="0"/>
                <a:ea typeface="Calibri" panose="020F0502020204030204" pitchFamily="34" charset="0"/>
                <a:cs typeface="Calibri" panose="020F0502020204030204" pitchFamily="34" charset="0"/>
              </a:rPr>
              <a:t> </a:t>
            </a:r>
            <a:r>
              <a:rPr lang="en-US" sz="1800" kern="100" dirty="0" err="1">
                <a:latin typeface="Mabry Pro" panose="020D0503040002040303" pitchFamily="34" charset="0"/>
                <a:ea typeface="Calibri" panose="020F0502020204030204" pitchFamily="34" charset="0"/>
                <a:cs typeface="Calibri" panose="020F0502020204030204" pitchFamily="34" charset="0"/>
              </a:rPr>
              <a:t>підпадає</a:t>
            </a:r>
            <a:r>
              <a:rPr lang="en-US" sz="1800" kern="100" dirty="0">
                <a:latin typeface="Mabry Pro" panose="020D0503040002040303" pitchFamily="34" charset="0"/>
                <a:ea typeface="Calibri" panose="020F0502020204030204" pitchFamily="34" charset="0"/>
                <a:cs typeface="Calibri" panose="020F0502020204030204" pitchFamily="34" charset="0"/>
              </a:rPr>
              <a:t> </a:t>
            </a:r>
            <a:r>
              <a:rPr lang="en-US" sz="1800" kern="100" dirty="0" err="1">
                <a:latin typeface="Mabry Pro" panose="020D0503040002040303" pitchFamily="34" charset="0"/>
                <a:ea typeface="Calibri" panose="020F0502020204030204" pitchFamily="34" charset="0"/>
                <a:cs typeface="Calibri" panose="020F0502020204030204" pitchFamily="34" charset="0"/>
              </a:rPr>
              <a:t>під</a:t>
            </a:r>
            <a:r>
              <a:rPr lang="en-US" sz="1800" kern="100" dirty="0">
                <a:latin typeface="Mabry Pro" panose="020D0503040002040303" pitchFamily="34" charset="0"/>
                <a:ea typeface="Calibri" panose="020F0502020204030204" pitchFamily="34" charset="0"/>
                <a:cs typeface="Calibri" panose="020F0502020204030204" pitchFamily="34" charset="0"/>
              </a:rPr>
              <a:t> </a:t>
            </a:r>
            <a:r>
              <a:rPr lang="en-US" sz="1800" kern="100" dirty="0" err="1">
                <a:latin typeface="Mabry Pro" panose="020D0503040002040303" pitchFamily="34" charset="0"/>
                <a:ea typeface="Calibri" panose="020F0502020204030204" pitchFamily="34" charset="0"/>
                <a:cs typeface="Calibri" panose="020F0502020204030204" pitchFamily="34" charset="0"/>
              </a:rPr>
              <a:t>дію</a:t>
            </a:r>
            <a:r>
              <a:rPr lang="en-US" sz="1800" kern="100" dirty="0">
                <a:latin typeface="Mabry Pro" panose="020D0503040002040303" pitchFamily="34" charset="0"/>
                <a:ea typeface="Calibri" panose="020F0502020204030204" pitchFamily="34" charset="0"/>
                <a:cs typeface="Calibri" panose="020F0502020204030204" pitchFamily="34" charset="0"/>
              </a:rPr>
              <a:t> </a:t>
            </a:r>
            <a:r>
              <a:rPr lang="en-US" sz="1800" kern="100" dirty="0" err="1">
                <a:latin typeface="Mabry Pro" panose="020D0503040002040303" pitchFamily="34" charset="0"/>
                <a:ea typeface="Calibri" panose="020F0502020204030204" pitchFamily="34" charset="0"/>
                <a:cs typeface="Calibri" panose="020F0502020204030204" pitchFamily="34" charset="0"/>
              </a:rPr>
              <a:t>позовної</a:t>
            </a:r>
            <a:r>
              <a:rPr lang="en-US" sz="1800" kern="100" dirty="0">
                <a:latin typeface="Mabry Pro" panose="020D0503040002040303" pitchFamily="34" charset="0"/>
                <a:ea typeface="Calibri" panose="020F0502020204030204" pitchFamily="34" charset="0"/>
                <a:cs typeface="Calibri" panose="020F0502020204030204" pitchFamily="34" charset="0"/>
              </a:rPr>
              <a:t> </a:t>
            </a:r>
            <a:r>
              <a:rPr lang="en-US" sz="1800" kern="100" dirty="0" err="1">
                <a:latin typeface="Mabry Pro" panose="020D0503040002040303" pitchFamily="34" charset="0"/>
                <a:ea typeface="Calibri" panose="020F0502020204030204" pitchFamily="34" charset="0"/>
                <a:cs typeface="Calibri" panose="020F0502020204030204" pitchFamily="34" charset="0"/>
              </a:rPr>
              <a:t>давності</a:t>
            </a:r>
            <a:r>
              <a:rPr lang="en-US" sz="1800" kern="100" dirty="0">
                <a:latin typeface="Mabry Pro" panose="020D0503040002040303" pitchFamily="34" charset="0"/>
                <a:ea typeface="Calibri" panose="020F0502020204030204" pitchFamily="34" charset="0"/>
                <a:cs typeface="Calibri" panose="020F0502020204030204" pitchFamily="34" charset="0"/>
              </a:rPr>
              <a:t>: </a:t>
            </a:r>
            <a:r>
              <a:rPr lang="uk-UA" sz="1800" kern="100" dirty="0" err="1">
                <a:latin typeface="Mabry Pro" panose="020D0503040002040303" pitchFamily="34" charset="0"/>
                <a:ea typeface="Calibri" panose="020F0502020204030204" pitchFamily="34" charset="0"/>
                <a:cs typeface="Calibri" panose="020F0502020204030204" pitchFamily="34" charset="0"/>
              </a:rPr>
              <a:t>негаторний</a:t>
            </a:r>
            <a:r>
              <a:rPr lang="uk-UA" sz="1800" kern="100" dirty="0">
                <a:latin typeface="Mabry Pro" panose="020D0503040002040303" pitchFamily="34" charset="0"/>
                <a:ea typeface="Calibri" panose="020F0502020204030204" pitchFamily="34" charset="0"/>
                <a:cs typeface="Calibri" panose="020F0502020204030204" pitchFamily="34" charset="0"/>
              </a:rPr>
              <a:t> позов може бути поданий протягом всього строку порушення.</a:t>
            </a:r>
            <a:endParaRPr lang="en-US" sz="1800" kern="100" dirty="0">
              <a:latin typeface="Mabry Pro" panose="020D05030400020403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2052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600" dirty="0"/>
              <a:t>Як розмежовувати в спорах про повернення земель?</a:t>
            </a:r>
          </a:p>
        </p:txBody>
      </p:sp>
      <p:sp>
        <p:nvSpPr>
          <p:cNvPr id="3" name="Місце для вмісту 2"/>
          <p:cNvSpPr>
            <a:spLocks noGrp="1"/>
          </p:cNvSpPr>
          <p:nvPr>
            <p:ph idx="1"/>
          </p:nvPr>
        </p:nvSpPr>
        <p:spPr>
          <a:xfrm>
            <a:off x="838200" y="1825624"/>
            <a:ext cx="9768840" cy="4600575"/>
          </a:xfrm>
        </p:spPr>
        <p:txBody>
          <a:bodyPr/>
          <a:lstStyle/>
          <a:p>
            <a:pPr marL="0" indent="0">
              <a:buNone/>
            </a:pPr>
            <a:r>
              <a:rPr lang="en-US" sz="1800" dirty="0" err="1"/>
              <a:t>Право</a:t>
            </a:r>
            <a:r>
              <a:rPr lang="en-US" sz="1800" dirty="0"/>
              <a:t> </a:t>
            </a:r>
            <a:r>
              <a:rPr lang="en-US" sz="1800" dirty="0" err="1"/>
              <a:t>власності</a:t>
            </a:r>
            <a:r>
              <a:rPr lang="en-US" sz="1800" dirty="0"/>
              <a:t> </a:t>
            </a:r>
            <a:r>
              <a:rPr lang="uk-UA" sz="1800" dirty="0"/>
              <a:t>держави </a:t>
            </a:r>
            <a:r>
              <a:rPr lang="en-US" sz="1800" dirty="0" err="1"/>
              <a:t>на</a:t>
            </a:r>
            <a:r>
              <a:rPr lang="en-US" sz="1800" dirty="0"/>
              <a:t> </a:t>
            </a:r>
            <a:r>
              <a:rPr lang="en-US" sz="1800" dirty="0" err="1"/>
              <a:t>землі</a:t>
            </a:r>
            <a:r>
              <a:rPr lang="en-US" sz="1800" dirty="0"/>
              <a:t> </a:t>
            </a:r>
            <a:r>
              <a:rPr lang="en-US" sz="1800" dirty="0" err="1"/>
              <a:t>водного</a:t>
            </a:r>
            <a:r>
              <a:rPr lang="en-US" sz="1800" dirty="0"/>
              <a:t> </a:t>
            </a:r>
            <a:r>
              <a:rPr lang="en-US" sz="1800" dirty="0" err="1"/>
              <a:t>фонду</a:t>
            </a:r>
            <a:r>
              <a:rPr lang="en-US" sz="1800" dirty="0"/>
              <a:t> </a:t>
            </a:r>
            <a:r>
              <a:rPr lang="en-US" sz="1800" dirty="0" err="1"/>
              <a:t>захищається</a:t>
            </a:r>
            <a:r>
              <a:rPr lang="en-US" sz="1800" dirty="0"/>
              <a:t> </a:t>
            </a:r>
            <a:r>
              <a:rPr lang="en-US" sz="1800" dirty="0" err="1"/>
              <a:t>негаторним</a:t>
            </a:r>
            <a:r>
              <a:rPr lang="en-US" sz="1800" dirty="0"/>
              <a:t> </a:t>
            </a:r>
            <a:r>
              <a:rPr lang="en-US" sz="1800" dirty="0" err="1"/>
              <a:t>позовом</a:t>
            </a:r>
            <a:r>
              <a:rPr lang="en-US" sz="1800" dirty="0"/>
              <a:t>, а </a:t>
            </a:r>
            <a:r>
              <a:rPr lang="en-US" sz="1800" dirty="0" err="1"/>
              <a:t>на</a:t>
            </a:r>
            <a:r>
              <a:rPr lang="en-US" sz="1800" dirty="0"/>
              <a:t> </a:t>
            </a:r>
            <a:r>
              <a:rPr lang="en-US" sz="1800" dirty="0" err="1"/>
              <a:t>землі</a:t>
            </a:r>
            <a:r>
              <a:rPr lang="en-US" sz="1800" dirty="0"/>
              <a:t> </a:t>
            </a:r>
            <a:r>
              <a:rPr lang="en-US" sz="1800" dirty="0" err="1"/>
              <a:t>лісогосподарського</a:t>
            </a:r>
            <a:r>
              <a:rPr lang="en-US" sz="1800" dirty="0"/>
              <a:t> </a:t>
            </a:r>
            <a:r>
              <a:rPr lang="en-US" sz="1800" dirty="0" err="1"/>
              <a:t>призначення</a:t>
            </a:r>
            <a:r>
              <a:rPr lang="en-US" sz="1800" dirty="0"/>
              <a:t> – </a:t>
            </a:r>
            <a:r>
              <a:rPr lang="en-US" sz="1800" dirty="0" err="1"/>
              <a:t>віндикаційним</a:t>
            </a:r>
            <a:r>
              <a:rPr lang="uk-UA" sz="1800" dirty="0"/>
              <a:t>.</a:t>
            </a:r>
            <a:endParaRPr lang="en-US" sz="1800" dirty="0"/>
          </a:p>
          <a:p>
            <a:pPr marL="0" indent="0" algn="r">
              <a:buNone/>
            </a:pPr>
            <a:r>
              <a:rPr lang="uk-UA" sz="1800" dirty="0" err="1"/>
              <a:t>П</a:t>
            </a:r>
            <a:r>
              <a:rPr lang="en-US" sz="1800" dirty="0" err="1"/>
              <a:t>останов</a:t>
            </a:r>
            <a:r>
              <a:rPr lang="uk-UA" sz="1800" dirty="0"/>
              <a:t>а</a:t>
            </a:r>
            <a:r>
              <a:rPr lang="en-US" sz="1800" dirty="0"/>
              <a:t> ВП ВС </a:t>
            </a:r>
            <a:r>
              <a:rPr lang="en-US" sz="1800" dirty="0" err="1"/>
              <a:t>від</a:t>
            </a:r>
            <a:r>
              <a:rPr lang="en-US" sz="1800" dirty="0"/>
              <a:t> 23.11.2021 у </a:t>
            </a:r>
            <a:r>
              <a:rPr lang="en-US" sz="1800" dirty="0" err="1"/>
              <a:t>справі</a:t>
            </a:r>
            <a:r>
              <a:rPr lang="en-US" sz="1800" dirty="0"/>
              <a:t> № 359/3373/16-ц</a:t>
            </a:r>
          </a:p>
          <a:p>
            <a:pPr marL="0" indent="0">
              <a:buNone/>
            </a:pPr>
            <a:r>
              <a:rPr lang="uk-UA" sz="1800" b="1" dirty="0"/>
              <a:t>В чому різниця?</a:t>
            </a:r>
          </a:p>
          <a:p>
            <a:pPr marL="0" indent="0">
              <a:buNone/>
            </a:pPr>
            <a:endParaRPr lang="uk-UA" sz="1800" b="1" dirty="0"/>
          </a:p>
          <a:p>
            <a:pPr marL="0" indent="0">
              <a:buNone/>
            </a:pPr>
            <a:endParaRPr lang="uk-UA" sz="1800" b="1" dirty="0"/>
          </a:p>
          <a:p>
            <a:pPr marL="0" indent="0">
              <a:buNone/>
            </a:pPr>
            <a:endParaRPr lang="uk-UA" sz="1800" b="1" dirty="0"/>
          </a:p>
          <a:p>
            <a:pPr marL="0" indent="0">
              <a:buNone/>
            </a:pPr>
            <a:endParaRPr lang="uk-UA" sz="1800" b="1" dirty="0"/>
          </a:p>
          <a:p>
            <a:pPr marL="0" indent="0">
              <a:buNone/>
            </a:pPr>
            <a:endParaRPr lang="uk-UA" sz="1800" b="1" dirty="0"/>
          </a:p>
          <a:p>
            <a:pPr marL="0" indent="0">
              <a:buNone/>
            </a:pPr>
            <a:endParaRPr lang="uk-UA" sz="1800" b="1" dirty="0"/>
          </a:p>
          <a:p>
            <a:pPr marL="0" indent="0">
              <a:buNone/>
            </a:pPr>
            <a:endParaRPr lang="uk-UA" sz="1800" b="1" dirty="0"/>
          </a:p>
          <a:p>
            <a:pPr marL="0" indent="0">
              <a:buNone/>
            </a:pPr>
            <a:endParaRPr lang="ru-RU" sz="1800" dirty="0"/>
          </a:p>
          <a:p>
            <a:pPr marL="0" indent="0">
              <a:buNone/>
            </a:pPr>
            <a:r>
              <a:rPr lang="ru-RU" sz="1800" dirty="0"/>
              <a:t>На </a:t>
            </a:r>
            <a:r>
              <a:rPr lang="ru-RU" sz="1800" dirty="0" err="1"/>
              <a:t>обговорення</a:t>
            </a:r>
            <a:r>
              <a:rPr lang="ru-RU" sz="1800" dirty="0"/>
              <a:t>: </a:t>
            </a:r>
            <a:r>
              <a:rPr lang="ru-RU" sz="1800" dirty="0" err="1"/>
              <a:t>інші</a:t>
            </a:r>
            <a:r>
              <a:rPr lang="ru-RU" sz="1800" dirty="0"/>
              <a:t> </a:t>
            </a:r>
            <a:r>
              <a:rPr lang="ru-RU" sz="1800" dirty="0" err="1"/>
              <a:t>категорії</a:t>
            </a:r>
            <a:r>
              <a:rPr lang="ru-RU" sz="1800" dirty="0"/>
              <a:t> земель, </a:t>
            </a:r>
            <a:r>
              <a:rPr lang="ru-RU" sz="1800" dirty="0" err="1"/>
              <a:t>зокрема</a:t>
            </a:r>
            <a:r>
              <a:rPr lang="ru-RU" sz="1800" dirty="0"/>
              <a:t>, </a:t>
            </a:r>
            <a:r>
              <a:rPr lang="ru-RU" sz="1800" dirty="0" err="1"/>
              <a:t>сільськогосподарського</a:t>
            </a:r>
            <a:r>
              <a:rPr lang="ru-RU" sz="1800" dirty="0"/>
              <a:t> </a:t>
            </a:r>
            <a:r>
              <a:rPr lang="ru-RU" sz="1800" dirty="0" err="1"/>
              <a:t>призначення</a:t>
            </a:r>
            <a:r>
              <a:rPr lang="ru-RU" sz="1800" dirty="0"/>
              <a:t>. </a:t>
            </a:r>
            <a:endParaRPr lang="en-US" sz="1800" dirty="0"/>
          </a:p>
        </p:txBody>
      </p:sp>
      <p:graphicFrame>
        <p:nvGraphicFramePr>
          <p:cNvPr id="4" name="Таблиця 3"/>
          <p:cNvGraphicFramePr>
            <a:graphicFrameLocks noGrp="1"/>
          </p:cNvGraphicFramePr>
          <p:nvPr>
            <p:extLst>
              <p:ext uri="{D42A27DB-BD31-4B8C-83A1-F6EECF244321}">
                <p14:modId xmlns:p14="http://schemas.microsoft.com/office/powerpoint/2010/main" val="3027297059"/>
              </p:ext>
            </p:extLst>
          </p:nvPr>
        </p:nvGraphicFramePr>
        <p:xfrm>
          <a:off x="838200" y="3203734"/>
          <a:ext cx="9768840" cy="2803366"/>
        </p:xfrm>
        <a:graphic>
          <a:graphicData uri="http://schemas.openxmlformats.org/drawingml/2006/table">
            <a:tbl>
              <a:tblPr firstRow="1" firstCol="1" bandRow="1">
                <a:tableStyleId>{5C22544A-7EE6-4342-B048-85BDC9FD1C3A}</a:tableStyleId>
              </a:tblPr>
              <a:tblGrid>
                <a:gridCol w="4884420">
                  <a:extLst>
                    <a:ext uri="{9D8B030D-6E8A-4147-A177-3AD203B41FA5}">
                      <a16:colId xmlns:a16="http://schemas.microsoft.com/office/drawing/2014/main" val="2109169341"/>
                    </a:ext>
                  </a:extLst>
                </a:gridCol>
                <a:gridCol w="4884420">
                  <a:extLst>
                    <a:ext uri="{9D8B030D-6E8A-4147-A177-3AD203B41FA5}">
                      <a16:colId xmlns:a16="http://schemas.microsoft.com/office/drawing/2014/main" val="1158498202"/>
                    </a:ext>
                  </a:extLst>
                </a:gridCol>
              </a:tblGrid>
              <a:tr h="519035">
                <a:tc>
                  <a:txBody>
                    <a:bodyPr/>
                    <a:lstStyle/>
                    <a:p>
                      <a:pPr algn="ctr">
                        <a:spcAft>
                          <a:spcPts val="0"/>
                        </a:spcAft>
                      </a:pPr>
                      <a:r>
                        <a:rPr lang="uk-UA" sz="1300" kern="100" dirty="0">
                          <a:solidFill>
                            <a:sysClr val="windowText" lastClr="000000"/>
                          </a:solidFill>
                          <a:effectLst/>
                          <a:latin typeface="Mabry Pro" panose="020D0503040002040303" pitchFamily="34" charset="0"/>
                        </a:rPr>
                        <a:t>Землі водного фонду</a:t>
                      </a:r>
                      <a:endParaRPr lang="en-US" sz="1300" kern="100" dirty="0">
                        <a:solidFill>
                          <a:sysClr val="windowText" lastClr="000000"/>
                        </a:solidFill>
                        <a:effectLst/>
                        <a:latin typeface="Mabry Pro" panose="020D0503040002040303" pitchFamily="34" charset="0"/>
                      </a:endParaRPr>
                    </a:p>
                  </a:txBody>
                  <a:tcPr marL="68580" marR="68580" marT="0" marB="0" anchor="ctr">
                    <a:lnL w="12700" cap="flat" cmpd="sng" algn="ctr">
                      <a:solidFill>
                        <a:srgbClr val="0AA7A5"/>
                      </a:solidFill>
                      <a:prstDash val="solid"/>
                      <a:round/>
                      <a:headEnd type="none" w="med" len="med"/>
                      <a:tailEnd type="none" w="med" len="med"/>
                    </a:lnL>
                    <a:lnR w="12700" cap="flat" cmpd="sng" algn="ctr">
                      <a:solidFill>
                        <a:srgbClr val="0AA7A5"/>
                      </a:solidFill>
                      <a:prstDash val="solid"/>
                      <a:round/>
                      <a:headEnd type="none" w="med" len="med"/>
                      <a:tailEnd type="none" w="med" len="med"/>
                    </a:lnR>
                    <a:lnT w="12700" cap="flat" cmpd="sng" algn="ctr">
                      <a:solidFill>
                        <a:srgbClr val="0AA7A5"/>
                      </a:solidFill>
                      <a:prstDash val="solid"/>
                      <a:round/>
                      <a:headEnd type="none" w="med" len="med"/>
                      <a:tailEnd type="none" w="med" len="med"/>
                    </a:lnT>
                    <a:lnB w="12700" cap="flat" cmpd="sng" algn="ctr">
                      <a:solidFill>
                        <a:srgbClr val="0AA7A5"/>
                      </a:solidFill>
                      <a:prstDash val="solid"/>
                      <a:round/>
                      <a:headEnd type="none" w="med" len="med"/>
                      <a:tailEnd type="none" w="med" len="med"/>
                    </a:lnB>
                    <a:noFill/>
                  </a:tcPr>
                </a:tc>
                <a:tc>
                  <a:txBody>
                    <a:bodyPr/>
                    <a:lstStyle/>
                    <a:p>
                      <a:pPr algn="ctr">
                        <a:spcAft>
                          <a:spcPts val="0"/>
                        </a:spcAft>
                      </a:pPr>
                      <a:r>
                        <a:rPr lang="uk-UA" sz="1300" kern="100" dirty="0">
                          <a:solidFill>
                            <a:sysClr val="windowText" lastClr="000000"/>
                          </a:solidFill>
                          <a:effectLst/>
                          <a:latin typeface="Mabry Pro" panose="020D0503040002040303" pitchFamily="34" charset="0"/>
                        </a:rPr>
                        <a:t>Землі лісогосподарського призначення</a:t>
                      </a:r>
                      <a:endParaRPr lang="en-US" sz="1300" kern="100" dirty="0">
                        <a:solidFill>
                          <a:sysClr val="windowText" lastClr="000000"/>
                        </a:solidFill>
                        <a:effectLst/>
                        <a:latin typeface="Mabry Pro" panose="020D0503040002040303"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AA7A5"/>
                      </a:solidFill>
                      <a:prstDash val="solid"/>
                      <a:round/>
                      <a:headEnd type="none" w="med" len="med"/>
                      <a:tailEnd type="none" w="med" len="med"/>
                    </a:lnL>
                    <a:lnR w="12700" cap="flat" cmpd="sng" algn="ctr">
                      <a:solidFill>
                        <a:srgbClr val="0AA7A5"/>
                      </a:solidFill>
                      <a:prstDash val="solid"/>
                      <a:round/>
                      <a:headEnd type="none" w="med" len="med"/>
                      <a:tailEnd type="none" w="med" len="med"/>
                    </a:lnR>
                    <a:lnT w="12700" cap="flat" cmpd="sng" algn="ctr">
                      <a:solidFill>
                        <a:srgbClr val="0AA7A5"/>
                      </a:solidFill>
                      <a:prstDash val="solid"/>
                      <a:round/>
                      <a:headEnd type="none" w="med" len="med"/>
                      <a:tailEnd type="none" w="med" len="med"/>
                    </a:lnT>
                    <a:lnB w="12700" cap="flat" cmpd="sng" algn="ctr">
                      <a:solidFill>
                        <a:srgbClr val="0AA7A5"/>
                      </a:solidFill>
                      <a:prstDash val="solid"/>
                      <a:round/>
                      <a:headEnd type="none" w="med" len="med"/>
                      <a:tailEnd type="none" w="med" len="med"/>
                    </a:lnB>
                    <a:noFill/>
                  </a:tcPr>
                </a:tc>
                <a:extLst>
                  <a:ext uri="{0D108BD9-81ED-4DB2-BD59-A6C34878D82A}">
                    <a16:rowId xmlns:a16="http://schemas.microsoft.com/office/drawing/2014/main" val="3759955079"/>
                  </a:ext>
                </a:extLst>
              </a:tr>
              <a:tr h="2284331">
                <a:tc>
                  <a:txBody>
                    <a:bodyPr/>
                    <a:lstStyle/>
                    <a:p>
                      <a:pPr marL="342900" lvl="0" indent="-342900" algn="l">
                        <a:lnSpc>
                          <a:spcPct val="90000"/>
                        </a:lnSpc>
                        <a:spcBef>
                          <a:spcPts val="500"/>
                        </a:spcBef>
                        <a:spcAft>
                          <a:spcPts val="0"/>
                        </a:spcAft>
                        <a:buClr>
                          <a:srgbClr val="0AA7A5"/>
                        </a:buClr>
                        <a:buFont typeface="Mabry Pro" panose="020D0503040002040303" pitchFamily="34" charset="0"/>
                        <a:buChar char="–"/>
                        <a:tabLst>
                          <a:tab pos="196850" algn="l"/>
                        </a:tabLst>
                      </a:pPr>
                      <a:r>
                        <a:rPr lang="uk-UA" sz="1300" b="0" kern="100" noProof="0" dirty="0">
                          <a:solidFill>
                            <a:sysClr val="windowText" lastClr="000000"/>
                          </a:solidFill>
                          <a:effectLst/>
                          <a:latin typeface="Mabry Pro" panose="020D0503040002040303" pitchFamily="34" charset="0"/>
                        </a:rPr>
                        <a:t>Віднесення земель водного фонду вказує на неможливість виникнення приватного власника, а отже, і нового володільця, крім випадків, передбачених у статті 59 ЗК.</a:t>
                      </a:r>
                    </a:p>
                    <a:p>
                      <a:pPr marL="342900" lvl="0" indent="-342900" algn="l">
                        <a:lnSpc>
                          <a:spcPct val="90000"/>
                        </a:lnSpc>
                        <a:spcBef>
                          <a:spcPts val="500"/>
                        </a:spcBef>
                        <a:spcAft>
                          <a:spcPts val="0"/>
                        </a:spcAft>
                        <a:buClr>
                          <a:srgbClr val="0AA7A5"/>
                        </a:buClr>
                        <a:buFont typeface="Mabry Pro" panose="020D0503040002040303" pitchFamily="34" charset="0"/>
                        <a:buChar char="–"/>
                        <a:tabLst>
                          <a:tab pos="196850" algn="l"/>
                        </a:tabLst>
                      </a:pPr>
                      <a:r>
                        <a:rPr lang="uk-UA" sz="1300" b="0" kern="100" noProof="0" dirty="0">
                          <a:solidFill>
                            <a:sysClr val="windowText" lastClr="000000"/>
                          </a:solidFill>
                          <a:effectLst/>
                          <a:latin typeface="Mabry Pro" panose="020D0503040002040303" pitchFamily="34" charset="0"/>
                        </a:rPr>
                        <a:t>Тому протиправне зайняття такої земельної ділянки або державну реєстрацію права власності на неї за приватною особою слід розглядати як не пов`язане з позбавленням володіння порушення права власності держави чи відповідної територіальної громади, а таке право захищається не </a:t>
                      </a:r>
                      <a:r>
                        <a:rPr lang="uk-UA" sz="1300" b="0" kern="100" noProof="0" dirty="0" err="1">
                          <a:solidFill>
                            <a:sysClr val="windowText" lastClr="000000"/>
                          </a:solidFill>
                          <a:effectLst/>
                          <a:latin typeface="Mabry Pro" panose="020D0503040002040303" pitchFamily="34" charset="0"/>
                        </a:rPr>
                        <a:t>віндикаційним</a:t>
                      </a:r>
                      <a:r>
                        <a:rPr lang="uk-UA" sz="1300" b="0" kern="100" noProof="0" dirty="0">
                          <a:solidFill>
                            <a:sysClr val="windowText" lastClr="000000"/>
                          </a:solidFill>
                          <a:effectLst/>
                          <a:latin typeface="Mabry Pro" panose="020D0503040002040303" pitchFamily="34" charset="0"/>
                        </a:rPr>
                        <a:t>, а </a:t>
                      </a:r>
                      <a:r>
                        <a:rPr lang="uk-UA" sz="1300" b="0" kern="100" noProof="0" dirty="0" err="1">
                          <a:solidFill>
                            <a:sysClr val="windowText" lastClr="000000"/>
                          </a:solidFill>
                          <a:effectLst/>
                          <a:latin typeface="Mabry Pro" panose="020D0503040002040303" pitchFamily="34" charset="0"/>
                        </a:rPr>
                        <a:t>негаторним</a:t>
                      </a:r>
                      <a:r>
                        <a:rPr lang="uk-UA" sz="1300" b="0" kern="100" noProof="0" dirty="0">
                          <a:solidFill>
                            <a:sysClr val="windowText" lastClr="000000"/>
                          </a:solidFill>
                          <a:effectLst/>
                          <a:latin typeface="Mabry Pro" panose="020D0503040002040303" pitchFamily="34" charset="0"/>
                        </a:rPr>
                        <a:t> позовом.</a:t>
                      </a:r>
                      <a:endParaRPr lang="uk-UA" sz="1300" b="0" kern="100" noProof="0" dirty="0">
                        <a:solidFill>
                          <a:sysClr val="windowText" lastClr="000000"/>
                        </a:solidFill>
                        <a:effectLst/>
                        <a:latin typeface="Mabry Pro" panose="020D0503040002040303"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AA7A5"/>
                      </a:solidFill>
                      <a:prstDash val="solid"/>
                      <a:round/>
                      <a:headEnd type="none" w="med" len="med"/>
                      <a:tailEnd type="none" w="med" len="med"/>
                    </a:lnL>
                    <a:lnR w="12700" cap="flat" cmpd="sng" algn="ctr">
                      <a:solidFill>
                        <a:srgbClr val="0AA7A5"/>
                      </a:solidFill>
                      <a:prstDash val="solid"/>
                      <a:round/>
                      <a:headEnd type="none" w="med" len="med"/>
                      <a:tailEnd type="none" w="med" len="med"/>
                    </a:lnR>
                    <a:lnT w="12700" cap="flat" cmpd="sng" algn="ctr">
                      <a:solidFill>
                        <a:srgbClr val="0AA7A5"/>
                      </a:solidFill>
                      <a:prstDash val="solid"/>
                      <a:round/>
                      <a:headEnd type="none" w="med" len="med"/>
                      <a:tailEnd type="none" w="med" len="med"/>
                    </a:lnT>
                    <a:lnB w="12700" cap="flat" cmpd="sng" algn="ctr">
                      <a:solidFill>
                        <a:srgbClr val="0AA7A5"/>
                      </a:solidFill>
                      <a:prstDash val="solid"/>
                      <a:round/>
                      <a:headEnd type="none" w="med" len="med"/>
                      <a:tailEnd type="none" w="med" len="med"/>
                    </a:lnB>
                    <a:noFill/>
                  </a:tcPr>
                </a:tc>
                <a:tc>
                  <a:txBody>
                    <a:bodyPr/>
                    <a:lstStyle/>
                    <a:p>
                      <a:pPr marL="342900" lvl="0" indent="-342900">
                        <a:lnSpc>
                          <a:spcPct val="90000"/>
                        </a:lnSpc>
                        <a:spcBef>
                          <a:spcPts val="500"/>
                        </a:spcBef>
                        <a:spcAft>
                          <a:spcPts val="0"/>
                        </a:spcAft>
                        <a:buClr>
                          <a:srgbClr val="0AA7A5"/>
                        </a:buClr>
                        <a:buFont typeface="Mabry Pro" panose="020D0503040002040303" pitchFamily="34" charset="0"/>
                        <a:buChar char="–"/>
                        <a:tabLst>
                          <a:tab pos="196850" algn="l"/>
                        </a:tabLst>
                      </a:pPr>
                      <a:r>
                        <a:rPr lang="uk-UA" sz="1300" kern="100" noProof="0" dirty="0">
                          <a:solidFill>
                            <a:sysClr val="windowText" lastClr="000000"/>
                          </a:solidFill>
                          <a:effectLst/>
                          <a:latin typeface="Mabry Pro" panose="020D0503040002040303" pitchFamily="34" charset="0"/>
                        </a:rPr>
                        <a:t>Володіння приватними особами лісовими ділянками можливе, оскільки вони можуть мати такі ділянки на праві власності. </a:t>
                      </a:r>
                    </a:p>
                    <a:p>
                      <a:pPr marL="342900" lvl="0" indent="-342900">
                        <a:lnSpc>
                          <a:spcPct val="90000"/>
                        </a:lnSpc>
                        <a:spcBef>
                          <a:spcPts val="500"/>
                        </a:spcBef>
                        <a:spcAft>
                          <a:spcPts val="0"/>
                        </a:spcAft>
                        <a:buClr>
                          <a:srgbClr val="0AA7A5"/>
                        </a:buClr>
                        <a:buFont typeface="Mabry Pro" panose="020D0503040002040303" pitchFamily="34" charset="0"/>
                        <a:buChar char="–"/>
                        <a:tabLst>
                          <a:tab pos="196850" algn="l"/>
                        </a:tabLst>
                      </a:pPr>
                      <a:r>
                        <a:rPr lang="uk-UA" sz="1300" kern="100" noProof="0" dirty="0">
                          <a:solidFill>
                            <a:sysClr val="windowText" lastClr="000000"/>
                          </a:solidFill>
                          <a:effectLst/>
                          <a:latin typeface="Mabry Pro" panose="020D0503040002040303" pitchFamily="34" charset="0"/>
                        </a:rPr>
                        <a:t>Тому вимога про витребування земельної ділянки лісогосподарського призначення з незаконного володіння (</a:t>
                      </a:r>
                      <a:r>
                        <a:rPr lang="uk-UA" sz="1300" kern="100" noProof="0" dirty="0" err="1">
                          <a:solidFill>
                            <a:sysClr val="windowText" lastClr="000000"/>
                          </a:solidFill>
                          <a:effectLst/>
                          <a:latin typeface="Mabry Pro" panose="020D0503040002040303" pitchFamily="34" charset="0"/>
                        </a:rPr>
                        <a:t>віндикаційний</a:t>
                      </a:r>
                      <a:r>
                        <a:rPr lang="uk-UA" sz="1300" kern="100" noProof="0" dirty="0">
                          <a:solidFill>
                            <a:sysClr val="windowText" lastClr="000000"/>
                          </a:solidFill>
                          <a:effectLst/>
                          <a:latin typeface="Mabry Pro" panose="020D0503040002040303" pitchFamily="34" charset="0"/>
                        </a:rPr>
                        <a:t> позов) в порядку статті 387 ЦК України є ефективним способом захисту права власності. </a:t>
                      </a:r>
                    </a:p>
                    <a:p>
                      <a:pPr>
                        <a:spcAft>
                          <a:spcPts val="0"/>
                        </a:spcAft>
                      </a:pPr>
                      <a:r>
                        <a:rPr lang="uk-UA" sz="1300" kern="100" dirty="0">
                          <a:solidFill>
                            <a:sysClr val="windowText" lastClr="000000"/>
                          </a:solidFill>
                          <a:effectLst/>
                          <a:latin typeface="Mabry Pro" panose="020D0503040002040303" pitchFamily="34" charset="0"/>
                        </a:rPr>
                        <a:t> </a:t>
                      </a:r>
                      <a:endParaRPr lang="en-US" sz="1300" kern="100" dirty="0">
                        <a:solidFill>
                          <a:sysClr val="windowText" lastClr="000000"/>
                        </a:solidFill>
                        <a:effectLst/>
                        <a:latin typeface="Mabry Pro" panose="020D0503040002040303"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AA7A5"/>
                      </a:solidFill>
                      <a:prstDash val="solid"/>
                      <a:round/>
                      <a:headEnd type="none" w="med" len="med"/>
                      <a:tailEnd type="none" w="med" len="med"/>
                    </a:lnL>
                    <a:lnR w="12700" cap="flat" cmpd="sng" algn="ctr">
                      <a:solidFill>
                        <a:srgbClr val="0AA7A5"/>
                      </a:solidFill>
                      <a:prstDash val="solid"/>
                      <a:round/>
                      <a:headEnd type="none" w="med" len="med"/>
                      <a:tailEnd type="none" w="med" len="med"/>
                    </a:lnR>
                    <a:lnT w="12700" cap="flat" cmpd="sng" algn="ctr">
                      <a:solidFill>
                        <a:srgbClr val="0AA7A5"/>
                      </a:solidFill>
                      <a:prstDash val="solid"/>
                      <a:round/>
                      <a:headEnd type="none" w="med" len="med"/>
                      <a:tailEnd type="none" w="med" len="med"/>
                    </a:lnT>
                    <a:lnB w="12700" cap="flat" cmpd="sng" algn="ctr">
                      <a:solidFill>
                        <a:srgbClr val="0AA7A5"/>
                      </a:solidFill>
                      <a:prstDash val="solid"/>
                      <a:round/>
                      <a:headEnd type="none" w="med" len="med"/>
                      <a:tailEnd type="none" w="med" len="med"/>
                    </a:lnB>
                    <a:noFill/>
                  </a:tcPr>
                </a:tc>
                <a:extLst>
                  <a:ext uri="{0D108BD9-81ED-4DB2-BD59-A6C34878D82A}">
                    <a16:rowId xmlns:a16="http://schemas.microsoft.com/office/drawing/2014/main" val="134846601"/>
                  </a:ext>
                </a:extLst>
              </a:tr>
            </a:tbl>
          </a:graphicData>
        </a:graphic>
      </p:graphicFrame>
    </p:spTree>
    <p:extLst>
      <p:ext uri="{BB962C8B-B14F-4D97-AF65-F5344CB8AC3E}">
        <p14:creationId xmlns:p14="http://schemas.microsoft.com/office/powerpoint/2010/main" val="179335976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9346</TotalTime>
  <Words>1538</Words>
  <Application>Microsoft Office PowerPoint</Application>
  <PresentationFormat>Широкий екран</PresentationFormat>
  <Paragraphs>122</Paragraphs>
  <Slides>15</Slides>
  <Notes>2</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15</vt:i4>
      </vt:variant>
    </vt:vector>
  </HeadingPairs>
  <TitlesOfParts>
    <vt:vector size="20" baseType="lpstr">
      <vt:lpstr>Arial</vt:lpstr>
      <vt:lpstr>Calibri</vt:lpstr>
      <vt:lpstr>Calibri Light</vt:lpstr>
      <vt:lpstr>Mabry Pro</vt:lpstr>
      <vt:lpstr>Тема Office</vt:lpstr>
      <vt:lpstr>ХІІ Судовий форум АПУ</vt:lpstr>
      <vt:lpstr>Загальна статистика</vt:lpstr>
      <vt:lpstr>Статистика по категоріям земель. Перше півріччя 2023 року</vt:lpstr>
      <vt:lpstr>Статистика по категоріям земель. Перше півріччя 2023 року</vt:lpstr>
      <vt:lpstr>НАБУ, САП, ДБР – нові учасники приватноправових процесів</vt:lpstr>
      <vt:lpstr>Представництво прокуратурою інтересів держави в особі НААН України</vt:lpstr>
      <vt:lpstr>Спори держави проти держави</vt:lpstr>
      <vt:lpstr>Повернення земель. Віндикаційний чи негаторний позов </vt:lpstr>
      <vt:lpstr>Як розмежовувати в спорах про повернення земель?</vt:lpstr>
      <vt:lpstr>Наслідки помилки держави. Принцип належного урядування</vt:lpstr>
      <vt:lpstr>Добросовісність кінцевого набувача. Чи має правове значення</vt:lpstr>
      <vt:lpstr>Приклади недобросовісності кінцевого набувача</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Tetiana Turanova</dc:creator>
  <cp:lastModifiedBy>Kobets Iryna</cp:lastModifiedBy>
  <cp:revision>452</cp:revision>
  <dcterms:created xsi:type="dcterms:W3CDTF">2020-04-21T13:53:27Z</dcterms:created>
  <dcterms:modified xsi:type="dcterms:W3CDTF">2023-11-15T15:34:34Z</dcterms:modified>
</cp:coreProperties>
</file>