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docMetadata/LabelInfo.xml" ContentType="application/vnd.ms-office.classificationlabel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6" r:id="rId4"/>
  </p:sldMasterIdLst>
  <p:notesMasterIdLst>
    <p:notesMasterId r:id="rId18"/>
  </p:notesMasterIdLst>
  <p:handoutMasterIdLst>
    <p:handoutMasterId r:id="rId19"/>
  </p:handoutMasterIdLst>
  <p:sldIdLst>
    <p:sldId id="256" r:id="rId5"/>
    <p:sldId id="261" r:id="rId6"/>
    <p:sldId id="294" r:id="rId7"/>
    <p:sldId id="289" r:id="rId8"/>
    <p:sldId id="264" r:id="rId9"/>
    <p:sldId id="296" r:id="rId10"/>
    <p:sldId id="295" r:id="rId11"/>
    <p:sldId id="304" r:id="rId12"/>
    <p:sldId id="303" r:id="rId13"/>
    <p:sldId id="301" r:id="rId14"/>
    <p:sldId id="302" r:id="rId15"/>
    <p:sldId id="292"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Автор"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9E6D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15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94638" autoAdjust="0"/>
  </p:normalViewPr>
  <p:slideViewPr>
    <p:cSldViewPr snapToGrid="0">
      <p:cViewPr>
        <p:scale>
          <a:sx n="90" d="100"/>
          <a:sy n="90" d="100"/>
        </p:scale>
        <p:origin x="-576" y="-24"/>
      </p:cViewPr>
      <p:guideLst>
        <p:guide orient="horz" pos="33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pPr/>
              <a:t>11/15/2023</a:t>
            </a:fld>
            <a:endParaRPr lang="en-US" dirty="0"/>
          </a:p>
        </p:txBody>
      </p:sp>
      <p:sp>
        <p:nvSpPr>
          <p:cNvPr id="4" name="Footer Placeholder 3">
            <a:extLst>
              <a:ext uri="{FF2B5EF4-FFF2-40B4-BE49-F238E27FC236}">
                <a16:creationId xmlns=""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pPr/>
              <a:t>‹№›</a:t>
            </a:fld>
            <a:endParaRPr lang="en-US" dirty="0"/>
          </a:p>
        </p:txBody>
      </p:sp>
    </p:spTree>
    <p:extLst>
      <p:ext uri="{BB962C8B-B14F-4D97-AF65-F5344CB8AC3E}">
        <p14:creationId xmlns=""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pPr/>
              <a:t>11/15/2023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pPr/>
              <a:t>‹№›</a:t>
            </a:fld>
            <a:endParaRPr lang="en-US" dirty="0"/>
          </a:p>
        </p:txBody>
      </p:sp>
    </p:spTree>
    <p:extLst>
      <p:ext uri="{BB962C8B-B14F-4D97-AF65-F5344CB8AC3E}">
        <p14:creationId xmlns=""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11.svg"/><Relationship Id="rId7" Type="http://schemas.openxmlformats.org/officeDocument/2006/relationships/image" Target="../media/image1612.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1413.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9.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3.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35.sv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6.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10.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2.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 xmlns:a16="http://schemas.microsoft.com/office/drawing/2014/main" id="{A04F1E16-9A84-4D0E-9706-79C396AF6AE6}"/>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 xmlns:a16="http://schemas.microsoft.com/office/drawing/2014/main" id="{B38B0D13-BD5F-460B-B337-F4A9342026D0}"/>
              </a:ext>
              <a:ext uri="{C183D7F6-B498-43B3-948B-1728B52AA6E4}">
                <adec:decorative xmlns="" xmlns:adec="http://schemas.microsoft.com/office/drawing/2017/decorative" val="1"/>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 xmlns:a16="http://schemas.microsoft.com/office/drawing/2014/main" id="{BE72876B-D3DA-4462-9E24-3354D8D02A27}"/>
              </a:ext>
              <a:ext uri="{C183D7F6-B498-43B3-948B-1728B52AA6E4}">
                <adec:decorative xmlns="" xmlns:adec="http://schemas.microsoft.com/office/drawing/2017/decorative" val="1"/>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 xmlns:a16="http://schemas.microsoft.com/office/drawing/2014/main" id="{14A539B6-6E3F-41BA-ACE2-76E8BB651636}"/>
              </a:ext>
              <a:ext uri="{C183D7F6-B498-43B3-948B-1728B52AA6E4}">
                <adec:decorative xmlns="" xmlns:adec="http://schemas.microsoft.com/office/drawing/2017/decorative" val="1"/>
              </a:ext>
            </a:extLst>
          </p:cNvPr>
          <p:cNvPicPr>
            <a:picLocks noChangeAspect="1"/>
          </p:cNvPicPr>
          <p:nvPr userDrawn="1"/>
        </p:nvPicPr>
        <p:blipFill>
          <a:blip r:embed="rId6">
            <a:extLst>
              <a:ext uri="{96DAC541-7B7A-43D3-8B79-37D633B846F1}">
                <asvg:svgBlip xmlns=""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pPr/>
              <a:t>‹№›</a:t>
            </a:fld>
            <a:endParaRPr lang="en-US" dirty="0"/>
          </a:p>
        </p:txBody>
      </p:sp>
      <p:pic>
        <p:nvPicPr>
          <p:cNvPr id="11" name="Graphic 10">
            <a:extLst>
              <a:ext uri="{FF2B5EF4-FFF2-40B4-BE49-F238E27FC236}">
                <a16:creationId xmlns="" xmlns:a16="http://schemas.microsoft.com/office/drawing/2014/main" id="{EE24E1DB-1F20-4C28-8069-D9219D1F8BBD}"/>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 xmlns:a16="http://schemas.microsoft.com/office/drawing/2014/main" id="{AE202E03-5C65-4305-B969-65220AD41002}"/>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 xmlns:p14="http://schemas.microsoft.com/office/powerpoint/2010/main" val="2376933483"/>
      </p:ext>
    </p:extLst>
  </p:cSld>
  <p:clrMapOvr>
    <a:masterClrMapping/>
  </p:clrMapOvr>
  <p:extLst>
    <p:ext uri="{DCECCB84-F9BA-43D5-87BE-67443E8EF086}">
      <p15:sldGuideLst xmlns=""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 xmlns:p14="http://schemas.microsoft.com/office/powerpoint/2010/main" val="349100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D46070C-E825-43D0-99F4-8B4614131131}"/>
              </a:ext>
              <a:ext uri="{C183D7F6-B498-43B3-948B-1728B52AA6E4}">
                <adec:decorative xmlns=""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 xmlns:a16="http://schemas.microsoft.com/office/drawing/2014/main" id="{FFA35437-CCDE-4D92-B879-F23B329C8EC3}"/>
              </a:ext>
              <a:ext uri="{C183D7F6-B498-43B3-948B-1728B52AA6E4}">
                <adec:decorative xmlns=""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pPr/>
              <a:t>‹№›</a:t>
            </a:fld>
            <a:endParaRPr lang="en-US" noProof="0" dirty="0"/>
          </a:p>
        </p:txBody>
      </p:sp>
    </p:spTree>
    <p:extLst>
      <p:ext uri="{BB962C8B-B14F-4D97-AF65-F5344CB8AC3E}">
        <p14:creationId xmlns="" xmlns:p14="http://schemas.microsoft.com/office/powerpoint/2010/main" val="2056323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 xmlns:a16="http://schemas.microsoft.com/office/drawing/2014/main" id="{66988B2D-0240-4256-8268-4B9FF1E72363}"/>
              </a:ext>
              <a:ext uri="{C183D7F6-B498-43B3-948B-1728B52AA6E4}">
                <adec:decorative xmlns=""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D8EEAAE1-3D04-41C3-B2D2-B3BEF34C3B27}"/>
              </a:ext>
              <a:ext uri="{C183D7F6-B498-43B3-948B-1728B52AA6E4}">
                <adec:decorative xmlns=""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pPr/>
              <a:t>‹№›</a:t>
            </a:fld>
            <a:endParaRPr lang="en-US" dirty="0"/>
          </a:p>
        </p:txBody>
      </p:sp>
      <p:sp>
        <p:nvSpPr>
          <p:cNvPr id="8" name="Content Placeholder 7">
            <a:extLst>
              <a:ext uri="{FF2B5EF4-FFF2-40B4-BE49-F238E27FC236}">
                <a16:creationId xmlns=""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cxnSp>
        <p:nvCxnSpPr>
          <p:cNvPr id="10" name="Straight Connector 9">
            <a:extLst>
              <a:ext uri="{FF2B5EF4-FFF2-40B4-BE49-F238E27FC236}">
                <a16:creationId xmlns="" xmlns:a16="http://schemas.microsoft.com/office/drawing/2014/main" id="{4E4B72DA-52CB-4D39-A342-8857B4D959B2}"/>
              </a:ext>
              <a:ext uri="{C183D7F6-B498-43B3-948B-1728B52AA6E4}">
                <adec:decorative xmlns=""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21D9BCDA-DFB7-41A4-A7C7-CEE86CEDCBE5}"/>
              </a:ext>
              <a:ext uri="{C183D7F6-B498-43B3-948B-1728B52AA6E4}">
                <adec:decorative xmlns=""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 xmlns:p15="http://schemas.microsoft.com/office/powerpoint/2012/main">
        <p15:guide id="2" pos="9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pPr/>
              <a:t>‹№›</a:t>
            </a:fld>
            <a:endParaRPr lang="en-US" dirty="0"/>
          </a:p>
        </p:txBody>
      </p:sp>
      <p:pic>
        <p:nvPicPr>
          <p:cNvPr id="13" name="Graphic 12">
            <a:extLst>
              <a:ext uri="{FF2B5EF4-FFF2-40B4-BE49-F238E27FC236}">
                <a16:creationId xmlns="" xmlns:a16="http://schemas.microsoft.com/office/drawing/2014/main" id="{B0DFD584-E5CF-41EF-B51E-679CE22DDF93}"/>
              </a:ext>
              <a:ext uri="{C183D7F6-B498-43B3-948B-1728B52AA6E4}">
                <adec:decorative xmlns="" xmlns:adec="http://schemas.microsoft.com/office/drawing/2017/decorative" val="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 xmlns:a16="http://schemas.microsoft.com/office/drawing/2014/main" id="{E5C02DDF-25A6-42C7-9525-F279CE2095C0}"/>
              </a:ext>
              <a:ext uri="{C183D7F6-B498-43B3-948B-1728B52AA6E4}">
                <adec:decorative xmlns="" xmlns:adec="http://schemas.microsoft.com/office/drawing/2017/decorative" val="1"/>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 xmlns:a16="http://schemas.microsoft.com/office/drawing/2014/main" id="{463D7850-C2A6-43CE-BBE4-8E81A0A593BF}"/>
              </a:ext>
              <a:ext uri="{C183D7F6-B498-43B3-948B-1728B52AA6E4}">
                <adec:decorative xmlns=""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EBAD3E03-2E3B-440C-9105-6F9D33006D66}"/>
              </a:ext>
              <a:ext uri="{C183D7F6-B498-43B3-948B-1728B52AA6E4}">
                <adec:decorative xmlns=""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 xmlns:p14="http://schemas.microsoft.com/office/powerpoint/2010/main" val="1616316768"/>
      </p:ext>
    </p:extLst>
  </p:cSld>
  <p:clrMapOvr>
    <a:masterClrMapping/>
  </p:clrMapOvr>
  <p:extLst>
    <p:ext uri="{DCECCB84-F9BA-43D5-87BE-67443E8EF086}">
      <p15:sldGuideLst xmlns="" xmlns:p15="http://schemas.microsoft.com/office/powerpoint/2012/main">
        <p15:guide id="1" pos="30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 xmlns:a16="http://schemas.microsoft.com/office/drawing/2014/main" id="{D514C6BF-376E-43E8-881D-2E767426990A}"/>
              </a:ext>
            </a:extLst>
          </p:cNvPr>
          <p:cNvPicPr>
            <a:picLocks noChangeAspect="1"/>
          </p:cNvPicPr>
          <p:nvPr/>
        </p:nvPicPr>
        <p:blipFill rotWithShape="1">
          <a:blip r:embed="rId2">
            <a:extLst>
              <a:ext uri="{96DAC541-7B7A-43D3-8B79-37D633B846F1}">
                <asvg:svgBlip xmlns=""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 xmlns:a16="http://schemas.microsoft.com/office/drawing/2014/main" id="{ED3361C9-310A-4255-A94E-B77588962DA5}"/>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 xmlns:a16="http://schemas.microsoft.com/office/drawing/2014/main" id="{9D2AF524-D4B4-4A3A-9CE4-EDAFE1D5A37B}"/>
              </a:ext>
              <a:ext uri="{C183D7F6-B498-43B3-948B-1728B52AA6E4}">
                <adec:decorative xmlns=""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 xmlns:a16="http://schemas.microsoft.com/office/drawing/2014/main" id="{D3795F91-C721-4363-956D-756673AE7957}"/>
              </a:ext>
              <a:ext uri="{C183D7F6-B498-43B3-948B-1728B52AA6E4}">
                <adec:decorative xmlns=""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 xmlns:a16="http://schemas.microsoft.com/office/drawing/2014/main" id="{8AC14461-E27D-413D-B31A-47B74646AF25}"/>
              </a:ext>
              <a:ext uri="{C183D7F6-B498-43B3-948B-1728B52AA6E4}">
                <adec:decorative xmlns=""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 xmlns:a16="http://schemas.microsoft.com/office/drawing/2014/main" id="{4D6AEA4C-7710-4829-BA87-8DD77F15932C}"/>
              </a:ext>
              <a:ext uri="{C183D7F6-B498-43B3-948B-1728B52AA6E4}">
                <adec:decorative xmlns=""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 xmlns:a16="http://schemas.microsoft.com/office/drawing/2014/main" id="{E9BD473E-6203-491C-87AC-54AC0AB23333}"/>
              </a:ext>
              <a:ext uri="{C183D7F6-B498-43B3-948B-1728B52AA6E4}">
                <adec:decorative xmlns=""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pPr/>
              <a:t>‹№›</a:t>
            </a:fld>
            <a:endParaRPr lang="en-US" dirty="0"/>
          </a:p>
        </p:txBody>
      </p:sp>
      <p:cxnSp>
        <p:nvCxnSpPr>
          <p:cNvPr id="2" name="Straight Connector 1">
            <a:extLst>
              <a:ext uri="{FF2B5EF4-FFF2-40B4-BE49-F238E27FC236}">
                <a16:creationId xmlns="" xmlns:a16="http://schemas.microsoft.com/office/drawing/2014/main" id="{9298DCF7-7DC1-4618-8133-F63847B0AFE2}"/>
              </a:ext>
              <a:ext uri="{C183D7F6-B498-43B3-948B-1728B52AA6E4}">
                <adec:decorative xmlns=""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653A6567-233D-4A3B-B52B-DE7E5E35A175}"/>
              </a:ext>
              <a:ext uri="{C183D7F6-B498-43B3-948B-1728B52AA6E4}">
                <adec:decorative xmlns=""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 xmlns:a16="http://schemas.microsoft.com/office/drawing/2014/main" id="{6D8D9106-8780-461D-9091-E074B0A3C956}"/>
              </a:ext>
              <a:ext uri="{C183D7F6-B498-43B3-948B-1728B52AA6E4}">
                <adec:decorative xmlns="" xmlns:adec="http://schemas.microsoft.com/office/drawing/2017/decorative" val="1"/>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 xmlns:a16="http://schemas.microsoft.com/office/drawing/2014/main" id="{F05D2CCB-CCFC-4A8A-ADA9-C1E4D13B968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 xmlns:a16="http://schemas.microsoft.com/office/drawing/2014/main" id="{AEE644D4-F9A4-4237-BD5C-4B97ABA9337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 xmlns:a16="http://schemas.microsoft.com/office/drawing/2014/main" id="{463D7850-C2A6-43CE-BBE4-8E81A0A593BF}"/>
              </a:ext>
              <a:ext uri="{C183D7F6-B498-43B3-948B-1728B52AA6E4}">
                <adec:decorative xmlns=""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EBAD3E03-2E3B-440C-9105-6F9D33006D66}"/>
              </a:ext>
              <a:ext uri="{C183D7F6-B498-43B3-948B-1728B52AA6E4}">
                <adec:decorative xmlns=""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79" r:id="rId13"/>
    <p:sldLayoutId id="2147483692" r:id="rId14"/>
    <p:sldLayoutId id="2147483681" r:id="rId15"/>
    <p:sldLayoutId id="2147483674" r:id="rId16"/>
    <p:sldLayoutId id="2147483675" r:id="rId17"/>
    <p:sldLayoutId id="2147483696" r:id="rId18"/>
    <p:sldLayoutId id="2147483677" r:id="rId19"/>
    <p:sldLayoutId id="2147483678" r:id="rId20"/>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earch.ligazakon.ua/l_doc2.nsf/link1/an_15/ed_2023_08_03/pravo1/T141207.html?pravo=1"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earch.ligazakon.ua/l_doc2.nsf/link1/an_117/ed_2023_05_29/pravo1/T05_2747.html?pravo=1" TargetMode="External"/><Relationship Id="rId2" Type="http://schemas.openxmlformats.org/officeDocument/2006/relationships/hyperlink" Target="http://search.ligazakon.ua/l_doc2.nsf/link1/an_3617/ed_2023_05_29/pravo1/T05_2747.html?pravo=1" TargetMode="External"/><Relationship Id="rId1" Type="http://schemas.openxmlformats.org/officeDocument/2006/relationships/slideLayout" Target="../slideLayouts/slideLayout5.xml"/><Relationship Id="rId5" Type="http://schemas.openxmlformats.org/officeDocument/2006/relationships/hyperlink" Target="http://search.ligazakon.ua/l_doc2.nsf/link1/an_644/ed_2023_05_29/pravo1/T05_2747.html?pravo=1" TargetMode="External"/><Relationship Id="rId4" Type="http://schemas.openxmlformats.org/officeDocument/2006/relationships/hyperlink" Target="http://search.ligazakon.ua/l_doc2.nsf/link1/an_651/ed_2023_05_29/pravo1/T05_2747.html?pravo=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earch.ligazakon.ua/l_doc2.nsf/link1/an_3617/ed_2023_05_29/pravo1/T05_2747.html?pravo=1"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earch.ligazakon.ua/l_doc2.nsf/link1/an_641/ed_2023_05_29/pravo1/T05_2747.html?pravo=1" TargetMode="External"/><Relationship Id="rId2" Type="http://schemas.openxmlformats.org/officeDocument/2006/relationships/hyperlink" Target="http://search.ligazakon.ua/l_doc2.nsf/link1/an_639/ed_2023_05_29/pravo1/T05_2747.html?pravo=1" TargetMode="External"/><Relationship Id="rId1" Type="http://schemas.openxmlformats.org/officeDocument/2006/relationships/slideLayout" Target="../slideLayouts/slideLayout6.xml"/><Relationship Id="rId5" Type="http://schemas.openxmlformats.org/officeDocument/2006/relationships/hyperlink" Target="http://search.ligazakon.ua/l_doc2.nsf/link1/an_3617/ed_2023_05_29/pravo1/T05_2747.html?pravo=1" TargetMode="External"/><Relationship Id="rId4" Type="http://schemas.openxmlformats.org/officeDocument/2006/relationships/hyperlink" Target="http://search.ligazakon.ua/l_doc2.nsf/link1/an_746/ed_2023_05_29/pravo1/T05_2747.html?pravo=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arch.ligazakon.ua/l_doc2.nsf/link1/an_24/ed_2022_05_12/pravo1/T141644.html?pravo=1" TargetMode="External"/><Relationship Id="rId2" Type="http://schemas.openxmlformats.org/officeDocument/2006/relationships/hyperlink" Target="http://search.ligazakon.ua/l_doc2.nsf/link1/an_3617/ed_2022_10_18/pravo1/T05_2747.html?pravo=1"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earch.ligazakon.ua/l_doc2.nsf/link1/an_24/ed_2022_05_12/pravo1/T141644.html?pravo=1" TargetMode="External"/><Relationship Id="rId2" Type="http://schemas.openxmlformats.org/officeDocument/2006/relationships/hyperlink" Target="http://search.ligazakon.ua/l_doc2.nsf/link1/an_3617/ed_2022_10_18/pravo1/T05_2747.html?pravo=1" TargetMode="External"/><Relationship Id="rId1" Type="http://schemas.openxmlformats.org/officeDocument/2006/relationships/slideLayout" Target="../slideLayouts/slideLayout8.xml"/><Relationship Id="rId5" Type="http://schemas.openxmlformats.org/officeDocument/2006/relationships/hyperlink" Target="http://search.ligazakon.ua/l_doc2.nsf/link1/an_627815/ed_2013_06_24/pravo1/MU50K02U.html?pravo=1" TargetMode="External"/><Relationship Id="rId4" Type="http://schemas.openxmlformats.org/officeDocument/2006/relationships/hyperlink" Target="http://search.ligazakon.ua/l_doc2.nsf/link1/an_2138/ed_2022_10_18/pravo1/T05_2747.html?pravo=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6815C6-3AD0-46E6-A74A-1967BD91AF50}"/>
              </a:ext>
            </a:extLst>
          </p:cNvPr>
          <p:cNvSpPr>
            <a:spLocks noGrp="1"/>
          </p:cNvSpPr>
          <p:nvPr>
            <p:ph type="ctrTitle"/>
          </p:nvPr>
        </p:nvSpPr>
        <p:spPr>
          <a:xfrm>
            <a:off x="6416040" y="4434840"/>
            <a:ext cx="5347335" cy="1122202"/>
          </a:xfrm>
        </p:spPr>
        <p:txBody>
          <a:bodyPr/>
          <a:lstStyle/>
          <a:p>
            <a:r>
              <a:rPr lang="uk-UA" sz="3200" dirty="0" smtClean="0"/>
              <a:t>Особливості розгляду та стандарт доказування у санкційних справах</a:t>
            </a:r>
            <a:endParaRPr lang="en-US" sz="3200" dirty="0"/>
          </a:p>
        </p:txBody>
      </p:sp>
      <p:sp>
        <p:nvSpPr>
          <p:cNvPr id="3" name="Subtitle 2">
            <a:extLst>
              <a:ext uri="{FF2B5EF4-FFF2-40B4-BE49-F238E27FC236}">
                <a16:creationId xmlns="" xmlns:a16="http://schemas.microsoft.com/office/drawing/2014/main" id="{1901B20D-4C28-4DA3-ABBD-718C22A5E58B}"/>
              </a:ext>
            </a:extLst>
          </p:cNvPr>
          <p:cNvSpPr>
            <a:spLocks noGrp="1"/>
          </p:cNvSpPr>
          <p:nvPr>
            <p:ph type="subTitle" idx="1"/>
          </p:nvPr>
        </p:nvSpPr>
        <p:spPr>
          <a:xfrm>
            <a:off x="6416041" y="5586889"/>
            <a:ext cx="4941770" cy="484301"/>
          </a:xfrm>
        </p:spPr>
        <p:txBody>
          <a:bodyPr>
            <a:noAutofit/>
          </a:bodyPr>
          <a:lstStyle/>
          <a:p>
            <a:pPr>
              <a:spcBef>
                <a:spcPts val="0"/>
              </a:spcBef>
            </a:pPr>
            <a:r>
              <a:rPr lang="uk-UA" sz="1000" b="1" dirty="0" smtClean="0"/>
              <a:t>Інна </a:t>
            </a:r>
            <a:r>
              <a:rPr lang="uk-UA" sz="1000" b="1" dirty="0" err="1" smtClean="0"/>
              <a:t>Богатих</a:t>
            </a:r>
            <a:r>
              <a:rPr lang="uk-UA" sz="1000" b="1" dirty="0" smtClean="0"/>
              <a:t>, </a:t>
            </a:r>
            <a:endParaRPr lang="uk-UA" sz="1000" b="1" dirty="0" smtClean="0"/>
          </a:p>
          <a:p>
            <a:pPr>
              <a:spcBef>
                <a:spcPts val="0"/>
              </a:spcBef>
            </a:pPr>
            <a:r>
              <a:rPr lang="uk-UA" sz="1000" b="1" dirty="0" smtClean="0"/>
              <a:t>директор </a:t>
            </a:r>
            <a:r>
              <a:rPr lang="uk-UA" sz="1000" b="1" dirty="0" smtClean="0"/>
              <a:t>Департаменту санкційної політики</a:t>
            </a:r>
          </a:p>
          <a:p>
            <a:pPr>
              <a:spcBef>
                <a:spcPts val="0"/>
              </a:spcBef>
            </a:pPr>
            <a:r>
              <a:rPr lang="uk-UA" sz="1000" b="1" dirty="0" smtClean="0"/>
              <a:t>Міністерство юстиції України </a:t>
            </a:r>
          </a:p>
          <a:p>
            <a:pPr>
              <a:spcBef>
                <a:spcPts val="0"/>
              </a:spcBef>
            </a:pPr>
            <a:r>
              <a:rPr lang="uk-UA" sz="1000" dirty="0" smtClean="0"/>
              <a:t>2023</a:t>
            </a:r>
            <a:endParaRPr lang="en-US" sz="1000" dirty="0"/>
          </a:p>
        </p:txBody>
      </p:sp>
    </p:spTree>
    <p:extLst>
      <p:ext uri="{BB962C8B-B14F-4D97-AF65-F5344CB8AC3E}">
        <p14:creationId xmlns=""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E0A63-A388-49B1-A04E-27CE9BD622EF}"/>
              </a:ext>
            </a:extLst>
          </p:cNvPr>
          <p:cNvSpPr>
            <a:spLocks noGrp="1"/>
          </p:cNvSpPr>
          <p:nvPr>
            <p:ph type="title"/>
          </p:nvPr>
        </p:nvSpPr>
        <p:spPr>
          <a:xfrm>
            <a:off x="1007723" y="461627"/>
            <a:ext cx="3287651" cy="761118"/>
          </a:xfrm>
        </p:spPr>
        <p:txBody>
          <a:bodyPr>
            <a:noAutofit/>
          </a:bodyPr>
          <a:lstStyle/>
          <a:p>
            <a:r>
              <a:rPr lang="uk-UA" b="1" dirty="0" smtClean="0">
                <a:solidFill>
                  <a:srgbClr val="0070C0"/>
                </a:solidFill>
              </a:rPr>
              <a:t>Особливості </a:t>
            </a:r>
            <a:br>
              <a:rPr lang="uk-UA" b="1" dirty="0" smtClean="0">
                <a:solidFill>
                  <a:srgbClr val="0070C0"/>
                </a:solidFill>
              </a:rPr>
            </a:br>
            <a:r>
              <a:rPr lang="uk-UA" b="1" dirty="0" smtClean="0">
                <a:solidFill>
                  <a:srgbClr val="0070C0"/>
                </a:solidFill>
              </a:rPr>
              <a:t>розгляду</a:t>
            </a:r>
            <a:endParaRPr lang="en-US" dirty="0"/>
          </a:p>
        </p:txBody>
      </p:sp>
      <p:sp>
        <p:nvSpPr>
          <p:cNvPr id="6" name="Text Placeholder 5">
            <a:extLst>
              <a:ext uri="{FF2B5EF4-FFF2-40B4-BE49-F238E27FC236}">
                <a16:creationId xmlns="" xmlns:a16="http://schemas.microsoft.com/office/drawing/2014/main" id="{7640DF9D-0C9E-4C5D-9635-6B4DE10CCEE5}"/>
              </a:ext>
            </a:extLst>
          </p:cNvPr>
          <p:cNvSpPr>
            <a:spLocks noGrp="1"/>
          </p:cNvSpPr>
          <p:nvPr>
            <p:ph type="body" sz="quarter" idx="13"/>
          </p:nvPr>
        </p:nvSpPr>
        <p:spPr>
          <a:xfrm>
            <a:off x="598303" y="1351103"/>
            <a:ext cx="8860022" cy="273685"/>
          </a:xfrm>
        </p:spPr>
        <p:txBody>
          <a:bodyPr vert="horz" lIns="91440" tIns="45720" rIns="91440" bIns="45720" rtlCol="0" anchor="t">
            <a:noAutofit/>
          </a:bodyPr>
          <a:lstStyle/>
          <a:p>
            <a:r>
              <a:rPr lang="ru-RU" sz="1200" b="1" spc="0" noProof="1" smtClean="0"/>
              <a:t>Щодо нікчемності/фіктивності правочину, вчиненого всупереч санкційним обмеженням </a:t>
            </a:r>
            <a:endParaRPr sz="1200" b="1" spc="0" noProof="1"/>
          </a:p>
        </p:txBody>
      </p:sp>
      <p:sp>
        <p:nvSpPr>
          <p:cNvPr id="7" name="Text Placeholder 6">
            <a:extLst>
              <a:ext uri="{FF2B5EF4-FFF2-40B4-BE49-F238E27FC236}">
                <a16:creationId xmlns="" xmlns:a16="http://schemas.microsoft.com/office/drawing/2014/main" id="{40297407-CE4E-4284-879D-AEC395713625}"/>
              </a:ext>
            </a:extLst>
          </p:cNvPr>
          <p:cNvSpPr>
            <a:spLocks noGrp="1"/>
          </p:cNvSpPr>
          <p:nvPr>
            <p:ph type="body" sz="quarter" idx="15"/>
          </p:nvPr>
        </p:nvSpPr>
        <p:spPr>
          <a:xfrm>
            <a:off x="477958" y="1622269"/>
            <a:ext cx="11058368" cy="1692431"/>
          </a:xfrm>
        </p:spPr>
        <p:txBody>
          <a:bodyPr>
            <a:noAutofit/>
          </a:bodyPr>
          <a:lstStyle/>
          <a:p>
            <a:pPr algn="just">
              <a:spcBef>
                <a:spcPts val="100"/>
              </a:spcBef>
            </a:pPr>
            <a:r>
              <a:rPr lang="uk-UA" sz="900" dirty="0" smtClean="0"/>
              <a:t>83.Таким чином, станом на дату укладення Правочину, з огляду на його сторони та предмет, а саме відчуження </a:t>
            </a:r>
            <a:r>
              <a:rPr lang="uk-UA" sz="900" dirty="0" err="1" smtClean="0"/>
              <a:t>підсанкційною</a:t>
            </a:r>
            <a:r>
              <a:rPr lang="uk-UA" sz="900" dirty="0" smtClean="0"/>
              <a:t> особою (Корпорація </a:t>
            </a:r>
            <a:r>
              <a:rPr lang="uk-UA" sz="900" dirty="0" err="1" smtClean="0"/>
              <a:t>Авісма</a:t>
            </a:r>
            <a:r>
              <a:rPr lang="uk-UA" sz="900" dirty="0" smtClean="0"/>
              <a:t>) акцій емітента цінних паперів (компанії </a:t>
            </a:r>
            <a:r>
              <a:rPr lang="uk-UA" sz="900" dirty="0" err="1" smtClean="0"/>
              <a:t>Лімпієза</a:t>
            </a:r>
            <a:r>
              <a:rPr lang="uk-UA" sz="900" dirty="0" smtClean="0"/>
              <a:t> </a:t>
            </a:r>
            <a:r>
              <a:rPr lang="uk-UA" sz="900" dirty="0" err="1" smtClean="0"/>
              <a:t>Лімітед</a:t>
            </a:r>
            <a:r>
              <a:rPr lang="uk-UA" sz="900" dirty="0" smtClean="0"/>
              <a:t>), який також є </a:t>
            </a:r>
            <a:r>
              <a:rPr lang="uk-UA" sz="900" dirty="0" err="1" smtClean="0"/>
              <a:t>підсанкційною</a:t>
            </a:r>
            <a:r>
              <a:rPr lang="uk-UA" sz="900" dirty="0" smtClean="0"/>
              <a:t> особою, цей Правочин є нікчемним в силу прямої вказівки на це в законі. З цього випливає, що: (1) Суд при вирішенні цієї справи не може враховувати його як такий, що породжує будь-які правові наслідки; (2) держава Україна не надає йому правового захисту.</a:t>
            </a:r>
          </a:p>
          <a:p>
            <a:pPr>
              <a:spcBef>
                <a:spcPts val="100"/>
              </a:spcBef>
            </a:pPr>
            <a:r>
              <a:rPr lang="uk-UA" sz="900" dirty="0" smtClean="0"/>
              <a:t>84.Хоча позивач і не посилався у позові на наведені вище положення закону щодо нікчемності Правочину, обмежуючись лише твердженнями про його формальний (фіктивний) характер, Суд виходить з усталеної практики Верховного Суду щодо: (1) застосування принципу </a:t>
            </a:r>
            <a:r>
              <a:rPr lang="en-US" sz="900" i="1" dirty="0" err="1" smtClean="0"/>
              <a:t>jura</a:t>
            </a:r>
            <a:r>
              <a:rPr lang="en-US" sz="900" i="1" dirty="0" smtClean="0"/>
              <a:t> </a:t>
            </a:r>
            <a:r>
              <a:rPr lang="en-US" sz="900" i="1" dirty="0" err="1" smtClean="0"/>
              <a:t>novit</a:t>
            </a:r>
            <a:r>
              <a:rPr lang="en-US" sz="900" i="1" dirty="0" smtClean="0"/>
              <a:t> curia</a:t>
            </a:r>
            <a:r>
              <a:rPr lang="en-US" sz="900" dirty="0" smtClean="0"/>
              <a:t> («</a:t>
            </a:r>
            <a:r>
              <a:rPr lang="uk-UA" sz="900" dirty="0" smtClean="0"/>
              <a:t>суд знає закони»); (2) обов`язку суду з власної ініціативи застосовувати наслідки нікчемності правочину.</a:t>
            </a:r>
          </a:p>
          <a:p>
            <a:pPr algn="just">
              <a:spcBef>
                <a:spcPts val="100"/>
              </a:spcBef>
            </a:pPr>
            <a:r>
              <a:rPr lang="uk-UA" sz="900" dirty="0" smtClean="0"/>
              <a:t>95.Водночас, з наданих сторонами доказів вбачаються ознаки його фіктивності (</a:t>
            </a:r>
            <a:r>
              <a:rPr lang="uk-UA" sz="900" dirty="0" err="1" smtClean="0"/>
              <a:t>фраудаторності</a:t>
            </a:r>
            <a:r>
              <a:rPr lang="uk-UA" sz="900" dirty="0" smtClean="0"/>
              <a:t>). Про формальний характер угоди щодо купівлі-продажу 75 % акцій компанії </a:t>
            </a:r>
            <a:r>
              <a:rPr lang="uk-UA" sz="900" dirty="0" err="1" smtClean="0"/>
              <a:t>Лімпієза</a:t>
            </a:r>
            <a:r>
              <a:rPr lang="uk-UA" sz="900" dirty="0" smtClean="0"/>
              <a:t> </a:t>
            </a:r>
            <a:r>
              <a:rPr lang="uk-UA" sz="900" dirty="0" err="1" smtClean="0"/>
              <a:t>Лімітед</a:t>
            </a:r>
            <a:r>
              <a:rPr lang="uk-UA" sz="900" dirty="0" smtClean="0"/>
              <a:t> на переконання Суду свідчать, зокрема, такі обставини: (1) очевидно неринкова (несправедлива) ціна у порівнянні з реальною (справедливою) вартістю відчужуваного активу, що не мала об`єктивних передумов, та істотна </a:t>
            </a:r>
            <a:r>
              <a:rPr lang="uk-UA" sz="900" dirty="0" err="1" smtClean="0"/>
              <a:t>несбалансованість</a:t>
            </a:r>
            <a:r>
              <a:rPr lang="uk-UA" sz="900" dirty="0" smtClean="0"/>
              <a:t> інших умов угоди; (2) наявність прихованого мотиву учасників Правочину та кінцевого </a:t>
            </a:r>
            <a:r>
              <a:rPr lang="uk-UA" sz="900" dirty="0" err="1" smtClean="0"/>
              <a:t>бенефіціара</a:t>
            </a:r>
            <a:r>
              <a:rPr lang="uk-UA" sz="900" dirty="0" smtClean="0"/>
              <a:t> (відповідача) уникнути застосування санкцій з боку України та зберегти канал постачання титанової сировини з України; (3) непереконливість версії третіх осіб про корпоративний конфлікт між ОСОБА_1 та Корпорацією </a:t>
            </a:r>
            <a:r>
              <a:rPr lang="uk-UA" sz="900" dirty="0" err="1" smtClean="0"/>
              <a:t>Авісма</a:t>
            </a:r>
            <a:r>
              <a:rPr lang="uk-UA" sz="900" dirty="0" smtClean="0"/>
              <a:t> як передумову укладання Правочину останньою на очевидно невигідних для себе умовах; (4) наявність обґрунтованих сумнівів щодо дійсної дати укладення Договору.</a:t>
            </a:r>
          </a:p>
          <a:p>
            <a:pPr algn="just">
              <a:spcBef>
                <a:spcPts val="100"/>
              </a:spcBef>
            </a:pPr>
            <a:r>
              <a:rPr lang="uk-UA" sz="900" dirty="0" smtClean="0"/>
              <a:t>(</a:t>
            </a:r>
            <a:r>
              <a:rPr lang="uk-UA" sz="900" i="1" dirty="0" smtClean="0"/>
              <a:t>Рішення у справі №</a:t>
            </a:r>
            <a:r>
              <a:rPr lang="en-US" sz="900" i="1" dirty="0" smtClean="0"/>
              <a:t> </a:t>
            </a:r>
            <a:r>
              <a:rPr lang="uk-UA" sz="900" dirty="0" smtClean="0"/>
              <a:t>991/6606/22</a:t>
            </a:r>
            <a:r>
              <a:rPr lang="en-US" altLang="uk-UA" sz="900" i="1" dirty="0" smtClean="0">
                <a:ea typeface="Calibri" pitchFamily="34" charset="0"/>
                <a:cs typeface="Times New Roman" pitchFamily="18" charset="0"/>
              </a:rPr>
              <a:t>)</a:t>
            </a:r>
            <a:endParaRPr lang="ru-RU" sz="900" dirty="0" smtClean="0"/>
          </a:p>
          <a:p>
            <a:pPr>
              <a:spcBef>
                <a:spcPts val="100"/>
              </a:spcBef>
            </a:pPr>
            <a:endParaRPr lang="en-US" sz="900" dirty="0" smtClean="0">
              <a:cs typeface="Times New Roman" pitchFamily="18" charset="0"/>
            </a:endParaRPr>
          </a:p>
          <a:p>
            <a:pPr>
              <a:spcBef>
                <a:spcPts val="100"/>
              </a:spcBef>
            </a:pPr>
            <a:endParaRPr lang="uk-UA" sz="900" dirty="0" smtClean="0"/>
          </a:p>
        </p:txBody>
      </p:sp>
      <p:sp>
        <p:nvSpPr>
          <p:cNvPr id="4" name="Slide Number Placeholder 3">
            <a:extLst>
              <a:ext uri="{FF2B5EF4-FFF2-40B4-BE49-F238E27FC236}">
                <a16:creationId xmlns=""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US" smtClean="0"/>
              <a:pPr/>
              <a:t>10</a:t>
            </a:fld>
            <a:endParaRPr lang="en-US" dirty="0"/>
          </a:p>
        </p:txBody>
      </p:sp>
      <p:sp>
        <p:nvSpPr>
          <p:cNvPr id="8" name="Text Placeholder 5">
            <a:extLst>
              <a:ext uri="{FF2B5EF4-FFF2-40B4-BE49-F238E27FC236}">
                <a16:creationId xmlns="" xmlns:a16="http://schemas.microsoft.com/office/drawing/2014/main" id="{7640DF9D-0C9E-4C5D-9635-6B4DE10CCEE5}"/>
              </a:ext>
            </a:extLst>
          </p:cNvPr>
          <p:cNvSpPr>
            <a:spLocks noGrp="1"/>
          </p:cNvSpPr>
          <p:nvPr>
            <p:ph type="body" sz="quarter" idx="13"/>
          </p:nvPr>
        </p:nvSpPr>
        <p:spPr>
          <a:xfrm>
            <a:off x="598302" y="3341828"/>
            <a:ext cx="10831697" cy="273685"/>
          </a:xfrm>
        </p:spPr>
        <p:txBody>
          <a:bodyPr vert="horz" lIns="91440" tIns="45720" rIns="91440" bIns="45720" rtlCol="0" anchor="t">
            <a:noAutofit/>
          </a:bodyPr>
          <a:lstStyle/>
          <a:p>
            <a:r>
              <a:rPr lang="ru-RU" sz="1200" b="1" spc="0" noProof="1" smtClean="0"/>
              <a:t>Щодо </a:t>
            </a:r>
            <a:r>
              <a:rPr lang="uk-UA" sz="1200" b="1" spc="0" noProof="1" smtClean="0"/>
              <a:t>допустимості ретроактивної дії пункту </a:t>
            </a:r>
            <a:r>
              <a:rPr lang="uk-UA" sz="1200" b="1" dirty="0" smtClean="0"/>
              <a:t>1</a:t>
            </a:r>
            <a:r>
              <a:rPr lang="uk-UA" sz="1200" b="1" baseline="30000" dirty="0" smtClean="0"/>
              <a:t>1</a:t>
            </a:r>
            <a:r>
              <a:rPr lang="uk-UA" sz="1200" b="1" spc="0" noProof="1" smtClean="0"/>
              <a:t> частини 1 ст. 4  та ст. 5</a:t>
            </a:r>
            <a:r>
              <a:rPr lang="uk-UA" sz="1200" baseline="30000" dirty="0" smtClean="0"/>
              <a:t>1</a:t>
            </a:r>
            <a:r>
              <a:rPr lang="uk-UA" sz="1200" b="1" spc="0" noProof="1" smtClean="0"/>
              <a:t> ЗУ “Про санкції”, </a:t>
            </a:r>
            <a:r>
              <a:rPr lang="ru-RU" sz="1200" b="1" spc="0" dirty="0" err="1" smtClean="0"/>
              <a:t>які</a:t>
            </a:r>
            <a:r>
              <a:rPr lang="ru-RU" sz="1200" b="1" spc="0" dirty="0" smtClean="0"/>
              <a:t> набрали </a:t>
            </a:r>
            <a:r>
              <a:rPr lang="ru-RU" sz="1200" b="1" spc="0" dirty="0" err="1" smtClean="0"/>
              <a:t>чинності</a:t>
            </a:r>
            <a:r>
              <a:rPr lang="ru-RU" sz="1200" b="1" spc="0" dirty="0" smtClean="0"/>
              <a:t> 24.05.2022 </a:t>
            </a:r>
            <a:endParaRPr sz="1200" b="1" spc="0" noProof="1"/>
          </a:p>
        </p:txBody>
      </p:sp>
      <p:sp>
        <p:nvSpPr>
          <p:cNvPr id="9" name="Text Placeholder 6">
            <a:extLst>
              <a:ext uri="{FF2B5EF4-FFF2-40B4-BE49-F238E27FC236}">
                <a16:creationId xmlns="" xmlns:a16="http://schemas.microsoft.com/office/drawing/2014/main" id="{40297407-CE4E-4284-879D-AEC395713625}"/>
              </a:ext>
            </a:extLst>
          </p:cNvPr>
          <p:cNvSpPr>
            <a:spLocks noGrp="1"/>
          </p:cNvSpPr>
          <p:nvPr>
            <p:ph type="body" sz="quarter" idx="15"/>
          </p:nvPr>
        </p:nvSpPr>
        <p:spPr>
          <a:xfrm>
            <a:off x="477958" y="3660619"/>
            <a:ext cx="11058368" cy="949481"/>
          </a:xfrm>
        </p:spPr>
        <p:txBody>
          <a:bodyPr>
            <a:noAutofit/>
          </a:bodyPr>
          <a:lstStyle/>
          <a:p>
            <a:pPr algn="just">
              <a:spcBef>
                <a:spcPts val="100"/>
              </a:spcBef>
            </a:pPr>
            <a:r>
              <a:rPr lang="uk-UA" sz="900" dirty="0" smtClean="0"/>
              <a:t>Виходячи з переліку дій, які наведені в Законі про санкції та за вчинення яких передбачена можливість стягнення активів певної особи в дохід держави, варто констатувати, що цим Законом не було запроваджено жодного нового діяння, а лише деталізовано перелік діянь, які за своїм змістом та направленістю підтримують акт агресії, що він на момент початку збройної агресії Російської Федерації проти України вже був заборонений на рівні міжнародного та національного законодавства всіх країн-учасниць ООН, включаючи Україну та Російську Федерацію.</a:t>
            </a:r>
          </a:p>
          <a:p>
            <a:pPr algn="just">
              <a:spcBef>
                <a:spcPts val="100"/>
              </a:spcBef>
            </a:pPr>
            <a:r>
              <a:rPr lang="uk-UA" sz="900" b="1" dirty="0" smtClean="0"/>
              <a:t>14.1.8. За таких обставин, колегія суддів вважає, що санкція у виді стягнення активів у дохід держави може бути застосована до особи, яка вчинила або розпочала вчинення діяння, передбаченого частиною першою статті 51 Закону про санкції, до 24 травня 2022 року.</a:t>
            </a:r>
            <a:endParaRPr lang="uk-UA" sz="900" dirty="0" smtClean="0"/>
          </a:p>
          <a:p>
            <a:pPr>
              <a:spcBef>
                <a:spcPts val="100"/>
              </a:spcBef>
            </a:pPr>
            <a:r>
              <a:rPr lang="uk-UA" sz="900" i="1" dirty="0" smtClean="0"/>
              <a:t>(Рішення у справі №</a:t>
            </a:r>
            <a:r>
              <a:rPr lang="en-US" sz="900" i="1" dirty="0" smtClean="0"/>
              <a:t> </a:t>
            </a:r>
            <a:r>
              <a:rPr lang="uk-UA" altLang="uk-UA" sz="900" i="1" dirty="0" smtClean="0">
                <a:ea typeface="Calibri" pitchFamily="34" charset="0"/>
                <a:cs typeface="Times New Roman" pitchFamily="18" charset="0"/>
              </a:rPr>
              <a:t>991/7229/23</a:t>
            </a:r>
            <a:r>
              <a:rPr lang="uk-UA" altLang="uk-UA" sz="900" i="1" dirty="0" smtClean="0">
                <a:ea typeface="Calibri" pitchFamily="34" charset="0"/>
                <a:cs typeface="Times New Roman" pitchFamily="18" charset="0"/>
              </a:rPr>
              <a:t>, №</a:t>
            </a:r>
            <a:r>
              <a:rPr lang="uk-UA" sz="900" i="1" dirty="0" smtClean="0"/>
              <a:t> </a:t>
            </a:r>
            <a:r>
              <a:rPr lang="uk-UA" sz="900" i="1" dirty="0" smtClean="0"/>
              <a:t> </a:t>
            </a:r>
            <a:r>
              <a:rPr lang="uk-UA" sz="900" i="1" dirty="0" smtClean="0"/>
              <a:t>991/1914/23 </a:t>
            </a:r>
            <a:r>
              <a:rPr lang="en-US" altLang="uk-UA" sz="900" i="1" dirty="0" smtClean="0">
                <a:ea typeface="Calibri" pitchFamily="34" charset="0"/>
                <a:cs typeface="Times New Roman" pitchFamily="18" charset="0"/>
              </a:rPr>
              <a:t>)</a:t>
            </a:r>
            <a:endParaRPr lang="en-US" sz="900" i="1" dirty="0" smtClean="0">
              <a:cs typeface="Times New Roman" pitchFamily="18" charset="0"/>
            </a:endParaRPr>
          </a:p>
          <a:p>
            <a:pPr>
              <a:spcBef>
                <a:spcPts val="100"/>
              </a:spcBef>
            </a:pPr>
            <a:endParaRPr lang="uk-UA" sz="900" dirty="0" smtClean="0"/>
          </a:p>
        </p:txBody>
      </p:sp>
    </p:spTree>
    <p:extLst>
      <p:ext uri="{BB962C8B-B14F-4D97-AF65-F5344CB8AC3E}">
        <p14:creationId xmlns="" xmlns:p14="http://schemas.microsoft.com/office/powerpoint/2010/main" val="2069393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E0A63-A388-49B1-A04E-27CE9BD622EF}"/>
              </a:ext>
            </a:extLst>
          </p:cNvPr>
          <p:cNvSpPr>
            <a:spLocks noGrp="1"/>
          </p:cNvSpPr>
          <p:nvPr>
            <p:ph type="title"/>
          </p:nvPr>
        </p:nvSpPr>
        <p:spPr>
          <a:xfrm>
            <a:off x="1007723" y="461627"/>
            <a:ext cx="3287651" cy="761118"/>
          </a:xfrm>
        </p:spPr>
        <p:txBody>
          <a:bodyPr>
            <a:noAutofit/>
          </a:bodyPr>
          <a:lstStyle/>
          <a:p>
            <a:r>
              <a:rPr lang="uk-UA" b="1" dirty="0" smtClean="0">
                <a:solidFill>
                  <a:srgbClr val="0070C0"/>
                </a:solidFill>
              </a:rPr>
              <a:t>Особливості </a:t>
            </a:r>
            <a:br>
              <a:rPr lang="uk-UA" b="1" dirty="0" smtClean="0">
                <a:solidFill>
                  <a:srgbClr val="0070C0"/>
                </a:solidFill>
              </a:rPr>
            </a:br>
            <a:r>
              <a:rPr lang="uk-UA" b="1" dirty="0" smtClean="0">
                <a:solidFill>
                  <a:srgbClr val="0070C0"/>
                </a:solidFill>
              </a:rPr>
              <a:t>розгляду</a:t>
            </a:r>
            <a:endParaRPr lang="en-US" dirty="0"/>
          </a:p>
        </p:txBody>
      </p:sp>
      <p:sp>
        <p:nvSpPr>
          <p:cNvPr id="6" name="Text Placeholder 5">
            <a:extLst>
              <a:ext uri="{FF2B5EF4-FFF2-40B4-BE49-F238E27FC236}">
                <a16:creationId xmlns="" xmlns:a16="http://schemas.microsoft.com/office/drawing/2014/main" id="{7640DF9D-0C9E-4C5D-9635-6B4DE10CCEE5}"/>
              </a:ext>
            </a:extLst>
          </p:cNvPr>
          <p:cNvSpPr>
            <a:spLocks noGrp="1"/>
          </p:cNvSpPr>
          <p:nvPr>
            <p:ph type="body" sz="quarter" idx="13"/>
          </p:nvPr>
        </p:nvSpPr>
        <p:spPr>
          <a:xfrm>
            <a:off x="598303" y="1351103"/>
            <a:ext cx="10841222" cy="420547"/>
          </a:xfrm>
        </p:spPr>
        <p:txBody>
          <a:bodyPr vert="horz" lIns="91440" tIns="45720" rIns="91440" bIns="45720" rtlCol="0" anchor="t">
            <a:noAutofit/>
          </a:bodyPr>
          <a:lstStyle/>
          <a:p>
            <a:pPr algn="just"/>
            <a:r>
              <a:rPr lang="ru-RU" sz="1200" b="1" spc="0" noProof="1" smtClean="0"/>
              <a:t>Щодо </a:t>
            </a:r>
            <a:r>
              <a:rPr lang="ru-RU" sz="1200" b="1" spc="0" dirty="0" err="1" smtClean="0"/>
              <a:t>неприпустимості</a:t>
            </a:r>
            <a:r>
              <a:rPr lang="ru-RU" sz="1200" b="1" spc="0" dirty="0" smtClean="0"/>
              <a:t> </a:t>
            </a:r>
            <a:r>
              <a:rPr lang="ru-RU" sz="1200" b="1" spc="0" dirty="0" err="1" smtClean="0"/>
              <a:t>розгляду</a:t>
            </a:r>
            <a:r>
              <a:rPr lang="ru-RU" sz="1200" b="1" spc="0" dirty="0" smtClean="0"/>
              <a:t> </a:t>
            </a:r>
            <a:r>
              <a:rPr lang="ru-RU" sz="1200" b="1" spc="0" dirty="0" err="1" smtClean="0"/>
              <a:t>санкції</a:t>
            </a:r>
            <a:r>
              <a:rPr lang="ru-RU" sz="1200" b="1" spc="0" dirty="0" smtClean="0"/>
              <a:t>, </a:t>
            </a:r>
            <a:r>
              <a:rPr lang="ru-RU" sz="1200" b="1" spc="0" dirty="0" err="1" smtClean="0"/>
              <a:t>передбаченої</a:t>
            </a:r>
            <a:r>
              <a:rPr lang="ru-RU" sz="1200" b="1" spc="0" dirty="0" smtClean="0"/>
              <a:t> у </a:t>
            </a:r>
            <a:r>
              <a:rPr lang="ru-RU" sz="1200" b="1" spc="0" dirty="0" err="1" smtClean="0"/>
              <a:t>пункті</a:t>
            </a:r>
            <a:r>
              <a:rPr lang="ru-RU" sz="1200" b="1" spc="0" dirty="0" smtClean="0"/>
              <a:t> </a:t>
            </a:r>
            <a:r>
              <a:rPr lang="ru-RU" sz="1200" b="1" dirty="0" smtClean="0"/>
              <a:t>1</a:t>
            </a:r>
            <a:r>
              <a:rPr lang="ru-RU" sz="1200" b="1" baseline="30000" dirty="0" smtClean="0"/>
              <a:t>1</a:t>
            </a:r>
            <a:r>
              <a:rPr lang="ru-RU" sz="1200" baseline="30000" dirty="0" smtClean="0"/>
              <a:t> </a:t>
            </a:r>
            <a:r>
              <a:rPr lang="ru-RU" sz="1200" b="1" spc="0" dirty="0" err="1" smtClean="0"/>
              <a:t>частини</a:t>
            </a:r>
            <a:r>
              <a:rPr lang="ru-RU" sz="1200" b="1" spc="0" dirty="0" smtClean="0"/>
              <a:t> 1 ст. 4 ЗУ «про </a:t>
            </a:r>
            <a:r>
              <a:rPr lang="ru-RU" sz="1200" b="1" spc="0" dirty="0" err="1" smtClean="0"/>
              <a:t>санкції</a:t>
            </a:r>
            <a:r>
              <a:rPr lang="ru-RU" sz="1200" b="1" spc="0" dirty="0" smtClean="0"/>
              <a:t>», як «</a:t>
            </a:r>
            <a:r>
              <a:rPr lang="ru-RU" sz="1200" b="1" spc="0" dirty="0" err="1" smtClean="0"/>
              <a:t>кримінального</a:t>
            </a:r>
            <a:r>
              <a:rPr lang="ru-RU" sz="1200" b="1" spc="0" dirty="0" smtClean="0"/>
              <a:t> </a:t>
            </a:r>
            <a:r>
              <a:rPr lang="ru-RU" sz="1200" b="1" spc="0" dirty="0" err="1" smtClean="0"/>
              <a:t>обвинувачення</a:t>
            </a:r>
            <a:r>
              <a:rPr lang="ru-RU" sz="1200" b="1" spc="0" dirty="0" smtClean="0"/>
              <a:t>» в </a:t>
            </a:r>
            <a:r>
              <a:rPr lang="ru-RU" sz="1200" b="1" spc="0" dirty="0" err="1" smtClean="0"/>
              <a:t>розумінні</a:t>
            </a:r>
            <a:r>
              <a:rPr lang="ru-RU" sz="1200" b="1" spc="0" dirty="0" smtClean="0"/>
              <a:t> </a:t>
            </a:r>
            <a:r>
              <a:rPr lang="ru-RU" sz="1200" b="1" spc="0" dirty="0" err="1" smtClean="0"/>
              <a:t>КонвенціІ</a:t>
            </a:r>
            <a:r>
              <a:rPr lang="ru-RU" sz="1200" b="1" spc="0" noProof="1" smtClean="0"/>
              <a:t> </a:t>
            </a:r>
            <a:endParaRPr lang="ru-RU" sz="1200" b="1" spc="0" noProof="1"/>
          </a:p>
        </p:txBody>
      </p:sp>
      <p:sp>
        <p:nvSpPr>
          <p:cNvPr id="7" name="Text Placeholder 6">
            <a:extLst>
              <a:ext uri="{FF2B5EF4-FFF2-40B4-BE49-F238E27FC236}">
                <a16:creationId xmlns="" xmlns:a16="http://schemas.microsoft.com/office/drawing/2014/main" id="{40297407-CE4E-4284-879D-AEC395713625}"/>
              </a:ext>
            </a:extLst>
          </p:cNvPr>
          <p:cNvSpPr>
            <a:spLocks noGrp="1"/>
          </p:cNvSpPr>
          <p:nvPr>
            <p:ph type="body" sz="quarter" idx="15"/>
          </p:nvPr>
        </p:nvSpPr>
        <p:spPr>
          <a:xfrm>
            <a:off x="477958" y="1822294"/>
            <a:ext cx="11058368" cy="4321331"/>
          </a:xfrm>
        </p:spPr>
        <p:txBody>
          <a:bodyPr>
            <a:noAutofit/>
          </a:bodyPr>
          <a:lstStyle/>
          <a:p>
            <a:pPr algn="just">
              <a:spcBef>
                <a:spcPts val="100"/>
              </a:spcBef>
            </a:pPr>
            <a:r>
              <a:rPr lang="uk-UA" sz="900" dirty="0" smtClean="0"/>
              <a:t>14.2.1. У рішенні Європейського суду з прав людини «</a:t>
            </a:r>
            <a:r>
              <a:rPr lang="uk-UA" sz="900" dirty="0" err="1" smtClean="0"/>
              <a:t>Енгель</a:t>
            </a:r>
            <a:r>
              <a:rPr lang="uk-UA" sz="900" dirty="0" smtClean="0"/>
              <a:t> та інші проти Нідерландів» від 08 червня 1976 року (заяви № 5100/71; 5101/71; 5102/71; 5354/72; 5370/72; пункти 80-85) було сформульовано вже усталені на теперішній час критерії, за наявності яких можна зробити висновок, що для цілей Конвенції поняття «кримінальне обвинувачення» має автономне значення та не обмежується лише кваліфікацією певного діяння як «злочину» згідно з національним законодавством.</a:t>
            </a:r>
          </a:p>
          <a:p>
            <a:pPr algn="just">
              <a:spcBef>
                <a:spcPts val="100"/>
              </a:spcBef>
            </a:pPr>
            <a:r>
              <a:rPr lang="uk-UA" sz="900" dirty="0" smtClean="0"/>
              <a:t>14.2.2. У частині першій статті 51 Закону про санкції наведений перелік підстав для застосування санкції, передбаченої пунктом 1</a:t>
            </a:r>
            <a:r>
              <a:rPr lang="uk-UA" sz="900" b="1" baseline="30000" dirty="0" smtClean="0"/>
              <a:t>1</a:t>
            </a:r>
            <a:r>
              <a:rPr lang="uk-UA" sz="900" dirty="0" smtClean="0"/>
              <a:t> частини першої </a:t>
            </a:r>
            <a:r>
              <a:rPr lang="uk-UA" sz="900" dirty="0" smtClean="0">
                <a:hlinkClick r:id="rId2" tooltip="Про забезпечення прав і свобод громадян та правовий режим на тимчасово окупованій території України; нормативно-правовий акт № 1207-VII від 15.04.2014, ВР України"/>
              </a:rPr>
              <a:t>статті 4 цього ж Закону</a:t>
            </a:r>
            <a:r>
              <a:rPr lang="uk-UA" sz="900" dirty="0" smtClean="0"/>
              <a:t>, що за своїм змістом являють собою деталізовані та персоніфіковані дії конкретних суб`єктів, вчинення яких у їхній сукупності з діями органів державної влади Російської Федерації робить можливим вчинення міжнародного протиправного діяння - збройної агресії.</a:t>
            </a:r>
          </a:p>
          <a:p>
            <a:pPr algn="just">
              <a:spcBef>
                <a:spcPts val="100"/>
              </a:spcBef>
            </a:pPr>
            <a:r>
              <a:rPr lang="uk-UA" sz="900" dirty="0" smtClean="0"/>
              <a:t>Тобто підставою для застосування санкції у виді стягнення у дохід держави активів конкретної особи (фізичної або юридичної) є волевиявлення цієї особи, яке трансформувалось у її пряму або опосередковану участь у таких діяннях, які самі по собі не містять складу міжнародного протиправного діяння, проте умисне вчинення яких призводить до збройної агресії Російської Федерації проти України, сприяє такій агресії або живить її на політичному, ідеологічному, фінансовому рівнях.</a:t>
            </a:r>
          </a:p>
          <a:p>
            <a:pPr>
              <a:spcBef>
                <a:spcPts val="100"/>
              </a:spcBef>
            </a:pPr>
            <a:r>
              <a:rPr lang="uk-UA" sz="900" b="1" dirty="0" smtClean="0"/>
              <a:t>Отже, застосування санкцій не є формою юридичної відповідальності фізичних та юридичних осіб за акт збройної агресії, що виключає наявність першого пункту з «критеріїв </a:t>
            </a:r>
            <a:r>
              <a:rPr lang="uk-UA" sz="900" b="1" dirty="0" err="1" smtClean="0"/>
              <a:t>Енгеля</a:t>
            </a:r>
            <a:r>
              <a:rPr lang="uk-UA" sz="900" b="1" dirty="0" smtClean="0"/>
              <a:t>».</a:t>
            </a:r>
            <a:endParaRPr lang="uk-UA" sz="900" dirty="0" smtClean="0"/>
          </a:p>
          <a:p>
            <a:pPr>
              <a:spcBef>
                <a:spcPts val="100"/>
              </a:spcBef>
            </a:pPr>
            <a:r>
              <a:rPr lang="uk-UA" sz="900" dirty="0" smtClean="0"/>
              <a:t>14.2.3. Щодо другого критерію - мети та тяжкості наслідків, варто наголосити на відсутності елементу покарання як цілі застосування санкції, передбаченої пунктом 1</a:t>
            </a:r>
            <a:r>
              <a:rPr lang="uk-UA" sz="900" b="1" baseline="30000" dirty="0" smtClean="0"/>
              <a:t>1 </a:t>
            </a:r>
            <a:r>
              <a:rPr lang="uk-UA" sz="900" dirty="0" smtClean="0"/>
              <a:t>частини першої статті 4 Закону про санкції.</a:t>
            </a:r>
          </a:p>
          <a:p>
            <a:pPr>
              <a:spcBef>
                <a:spcPts val="100"/>
              </a:spcBef>
            </a:pPr>
            <a:r>
              <a:rPr lang="uk-UA" sz="900" dirty="0" smtClean="0"/>
              <a:t>В умовах збройної агресії Російської Федерації відповідно до статті 51 Статуту ООН Україна має невід`ємне право на індивідуальну самооборону. Разом з тим, виходячи з загального змісту Статуту ООН та доктрини міжнародного права в цілому, держава, яка зазнає збройного нападу, поряд із застосуванням збройних сил для безпосереднього протистояння агресії має право та повинна вживати мирних заходів, спрямованих на відновлення міжнародного миру та безпеки.</a:t>
            </a:r>
          </a:p>
          <a:p>
            <a:pPr>
              <a:spcBef>
                <a:spcPts val="100"/>
              </a:spcBef>
            </a:pPr>
            <a:r>
              <a:rPr lang="uk-UA" sz="900" dirty="0" smtClean="0"/>
              <a:t>Вочевидь збройна агресія Російської Федерації не просто завдає Україні та її громадянам прямих збитків внаслідок масового вбивства людей, їх каліцтва, пошкодження та знищення житла, об`єктів інфраструктури, іншого майна, але для виконання функцій держави вимагає від України відшукання додаткових джерел фінансування для ведення бойових дій, забезпечення безпеки людей, лікування поранених, відновлення пошкодженого майна тощо, що не було заплановане на рівні місцевого та державного бюджетів. Тому застосування санкції у виді стягнення активів у дохід держави має також факультативну мету - фінансування виконання державою тих її функцій, потреба в яких постала внаслідок збройного нападу.</a:t>
            </a:r>
          </a:p>
          <a:p>
            <a:pPr>
              <a:spcBef>
                <a:spcPts val="100"/>
              </a:spcBef>
            </a:pPr>
            <a:r>
              <a:rPr lang="uk-UA" sz="900" b="1" dirty="0" smtClean="0"/>
              <a:t>Інакше кажучи, санкція у виді стягнення активів у дохід держави носить не карний характер, а політико-економічний, адже запроваджена лише внаслідок збройного нападу з боку Російської Федерацій, з огляду на пряму загрозу існуванню державності (суб`єктності) України та застосовується винятково щодо тих осіб, чиє волевиявлення може вплинути та/або впливає на ухвалення політичного рішення щодо припинення збройної агресії.</a:t>
            </a:r>
            <a:endParaRPr lang="uk-UA" sz="900" dirty="0" smtClean="0"/>
          </a:p>
          <a:p>
            <a:pPr>
              <a:spcBef>
                <a:spcPts val="100"/>
              </a:spcBef>
            </a:pPr>
            <a:r>
              <a:rPr lang="uk-UA" sz="900" dirty="0" smtClean="0"/>
              <a:t>14.2.4. Зрештою, варто також констатувати відсутність третього «</a:t>
            </a:r>
            <a:r>
              <a:rPr lang="uk-UA" sz="900" dirty="0" err="1" smtClean="0"/>
              <a:t>критерія</a:t>
            </a:r>
            <a:r>
              <a:rPr lang="uk-UA" sz="900" dirty="0" smtClean="0"/>
              <a:t> </a:t>
            </a:r>
            <a:r>
              <a:rPr lang="uk-UA" sz="900" dirty="0" err="1" smtClean="0"/>
              <a:t>Енгеля</a:t>
            </a:r>
            <a:r>
              <a:rPr lang="uk-UA" sz="900" dirty="0" smtClean="0"/>
              <a:t>» - поширення певної норми на невизначене коло осіб.</a:t>
            </a:r>
          </a:p>
          <a:p>
            <a:pPr>
              <a:spcBef>
                <a:spcPts val="100"/>
              </a:spcBef>
            </a:pPr>
            <a:r>
              <a:rPr lang="uk-UA" sz="900" dirty="0" smtClean="0"/>
              <a:t>Санкція, передбачена пунктом 1</a:t>
            </a:r>
            <a:r>
              <a:rPr lang="uk-UA" sz="900" b="1" baseline="30000" dirty="0" smtClean="0"/>
              <a:t>1</a:t>
            </a:r>
            <a:r>
              <a:rPr lang="uk-UA" sz="900" dirty="0" smtClean="0"/>
              <a:t> частини першої статті 4 Закону про санкції, не застосовується автоматично до всіх фізичних та юридичних осіб, які своїми діями створили суттєву загрозу національній безпеці, суверенітету чи територіальній цілісності України або значною мірою сприяли вчиненню таких дій. Її винятковий характер підкреслений обмеженим строком застосування (в період дії воєнного стану) та обов`язковою обмежувальною умовою (попереднім застосуванням іншої більш м`якої санкції у виді блокування активів).</a:t>
            </a:r>
          </a:p>
          <a:p>
            <a:pPr>
              <a:spcBef>
                <a:spcPts val="100"/>
              </a:spcBef>
            </a:pPr>
            <a:r>
              <a:rPr lang="uk-UA" sz="900" dirty="0" smtClean="0"/>
              <a:t>14.2.5. Виходячи з викладеного, колегія суддів переконана, що </a:t>
            </a:r>
            <a:r>
              <a:rPr lang="uk-UA" sz="900" b="1" dirty="0" smtClean="0"/>
              <a:t>процедура застосування санкції у виді стягнення активів у дохід держави в умовах воєнного стану не сягає рівня кримінального обвинувачення, а тому не вимагає забезпечення відповідачеві за адміністративним позовом таких гарантій, які передбачені для реалізації «класичного» права на захист у кримінальному провадженні.</a:t>
            </a:r>
            <a:endParaRPr lang="uk-UA" sz="900" dirty="0" smtClean="0"/>
          </a:p>
          <a:p>
            <a:pPr algn="just">
              <a:spcBef>
                <a:spcPts val="100"/>
              </a:spcBef>
            </a:pPr>
            <a:r>
              <a:rPr lang="uk-UA" sz="900" i="1" dirty="0" smtClean="0"/>
              <a:t>(Рішення у справі №</a:t>
            </a:r>
            <a:r>
              <a:rPr lang="en-US" sz="900" i="1" dirty="0" smtClean="0"/>
              <a:t> </a:t>
            </a:r>
            <a:r>
              <a:rPr lang="uk-UA" altLang="uk-UA" sz="900" i="1" dirty="0" smtClean="0">
                <a:ea typeface="Calibri" pitchFamily="34" charset="0"/>
                <a:cs typeface="Times New Roman" pitchFamily="18" charset="0"/>
              </a:rPr>
              <a:t>991/7229/23</a:t>
            </a:r>
            <a:r>
              <a:rPr lang="uk-UA" altLang="uk-UA" sz="900" i="1" dirty="0" smtClean="0">
                <a:ea typeface="Calibri" pitchFamily="34" charset="0"/>
                <a:cs typeface="Times New Roman" pitchFamily="18" charset="0"/>
              </a:rPr>
              <a:t>, № </a:t>
            </a:r>
            <a:r>
              <a:rPr lang="uk-UA" sz="900" i="1" dirty="0" smtClean="0"/>
              <a:t>991/1914/23</a:t>
            </a:r>
            <a:r>
              <a:rPr lang="en-US" altLang="uk-UA" sz="900" i="1" dirty="0" smtClean="0">
                <a:ea typeface="Calibri" pitchFamily="34" charset="0"/>
                <a:cs typeface="Times New Roman" pitchFamily="18" charset="0"/>
              </a:rPr>
              <a:t>)</a:t>
            </a:r>
            <a:endParaRPr lang="en-US" sz="900" i="1" dirty="0" smtClean="0">
              <a:cs typeface="Times New Roman" pitchFamily="18" charset="0"/>
            </a:endParaRPr>
          </a:p>
          <a:p>
            <a:pPr>
              <a:spcBef>
                <a:spcPts val="100"/>
              </a:spcBef>
            </a:pPr>
            <a:endParaRPr lang="en-US" sz="900" dirty="0" smtClean="0">
              <a:cs typeface="Times New Roman" pitchFamily="18" charset="0"/>
            </a:endParaRPr>
          </a:p>
          <a:p>
            <a:pPr>
              <a:spcBef>
                <a:spcPts val="100"/>
              </a:spcBef>
            </a:pPr>
            <a:endParaRPr lang="uk-UA" sz="900" dirty="0" smtClean="0"/>
          </a:p>
        </p:txBody>
      </p:sp>
      <p:sp>
        <p:nvSpPr>
          <p:cNvPr id="4" name="Slide Number Placeholder 3">
            <a:extLst>
              <a:ext uri="{FF2B5EF4-FFF2-40B4-BE49-F238E27FC236}">
                <a16:creationId xmlns=""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US" smtClean="0"/>
              <a:pPr/>
              <a:t>11</a:t>
            </a:fld>
            <a:endParaRPr lang="en-US" dirty="0"/>
          </a:p>
        </p:txBody>
      </p:sp>
    </p:spTree>
    <p:extLst>
      <p:ext uri="{BB962C8B-B14F-4D97-AF65-F5344CB8AC3E}">
        <p14:creationId xmlns="" xmlns:p14="http://schemas.microsoft.com/office/powerpoint/2010/main" val="206939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64BC4F-3D59-464A-857E-6F155B368ED7}"/>
              </a:ext>
            </a:extLst>
          </p:cNvPr>
          <p:cNvSpPr>
            <a:spLocks noGrp="1"/>
          </p:cNvSpPr>
          <p:nvPr>
            <p:ph type="title"/>
          </p:nvPr>
        </p:nvSpPr>
        <p:spPr>
          <a:xfrm>
            <a:off x="1885156" y="701749"/>
            <a:ext cx="8421688" cy="1435395"/>
          </a:xfrm>
        </p:spPr>
        <p:txBody>
          <a:bodyPr>
            <a:normAutofit/>
          </a:bodyPr>
          <a:lstStyle/>
          <a:p>
            <a:r>
              <a:rPr lang="uk-UA" sz="2000" b="1" dirty="0" smtClean="0"/>
              <a:t>Трішки цифр </a:t>
            </a:r>
            <a:r>
              <a:rPr lang="uk-UA" sz="2000" dirty="0" smtClean="0"/>
              <a:t/>
            </a:r>
            <a:br>
              <a:rPr lang="uk-UA" sz="2000" dirty="0" smtClean="0"/>
            </a:br>
            <a:r>
              <a:rPr lang="uk-UA" sz="2000" b="1" dirty="0" smtClean="0"/>
              <a:t>застосування санкції </a:t>
            </a:r>
            <a:r>
              <a:rPr lang="uk-UA" sz="2000" dirty="0" smtClean="0"/>
              <a:t/>
            </a:r>
            <a:br>
              <a:rPr lang="uk-UA" sz="2000" dirty="0" smtClean="0"/>
            </a:br>
            <a:r>
              <a:rPr lang="uk-UA" sz="2000" b="1" dirty="0" smtClean="0"/>
              <a:t>у виді стягнення в дохід держави активів підсанкційних осіб </a:t>
            </a:r>
            <a:r>
              <a:rPr lang="uk-UA" sz="2200" b="1" dirty="0" smtClean="0"/>
              <a:t/>
            </a:r>
            <a:br>
              <a:rPr lang="uk-UA" sz="2200" b="1" dirty="0" smtClean="0"/>
            </a:br>
            <a:r>
              <a:rPr lang="uk-UA" sz="800" i="1" dirty="0" smtClean="0"/>
              <a:t>(інформація станом на </a:t>
            </a:r>
            <a:r>
              <a:rPr lang="ru-RU" sz="800" i="1" dirty="0" smtClean="0"/>
              <a:t>14</a:t>
            </a:r>
            <a:r>
              <a:rPr lang="uk-UA" sz="800" i="1" dirty="0" smtClean="0"/>
              <a:t>.1</a:t>
            </a:r>
            <a:r>
              <a:rPr lang="ru-RU" sz="800" i="1" dirty="0" smtClean="0"/>
              <a:t>1</a:t>
            </a:r>
            <a:r>
              <a:rPr lang="uk-UA" sz="800" i="1" dirty="0" smtClean="0"/>
              <a:t>.2023)</a:t>
            </a:r>
            <a:endParaRPr lang="en-US" dirty="0"/>
          </a:p>
        </p:txBody>
      </p:sp>
      <p:sp>
        <p:nvSpPr>
          <p:cNvPr id="9" name="Text Placeholder 8">
            <a:extLst>
              <a:ext uri="{FF2B5EF4-FFF2-40B4-BE49-F238E27FC236}">
                <a16:creationId xmlns="" xmlns:a16="http://schemas.microsoft.com/office/drawing/2014/main" id="{8C1455DF-5CEC-44A2-A92D-8E901D15B7CC}"/>
              </a:ext>
            </a:extLst>
          </p:cNvPr>
          <p:cNvSpPr>
            <a:spLocks noGrp="1"/>
          </p:cNvSpPr>
          <p:nvPr>
            <p:ph type="body" idx="1"/>
          </p:nvPr>
        </p:nvSpPr>
        <p:spPr>
          <a:xfrm>
            <a:off x="2063855" y="3064615"/>
            <a:ext cx="1240971" cy="823912"/>
          </a:xfrm>
        </p:spPr>
        <p:txBody>
          <a:bodyPr/>
          <a:lstStyle/>
          <a:p>
            <a:pPr>
              <a:spcBef>
                <a:spcPts val="300"/>
              </a:spcBef>
            </a:pPr>
            <a:r>
              <a:rPr lang="uk-UA" dirty="0" smtClean="0"/>
              <a:t>38</a:t>
            </a:r>
          </a:p>
          <a:p>
            <a:pPr>
              <a:spcBef>
                <a:spcPts val="300"/>
              </a:spcBef>
            </a:pPr>
            <a:r>
              <a:rPr lang="uk-UA" sz="1050" dirty="0" smtClean="0"/>
              <a:t>Рішень РНБО</a:t>
            </a:r>
            <a:endParaRPr lang="en-US" sz="1050" dirty="0"/>
          </a:p>
        </p:txBody>
      </p:sp>
      <p:sp>
        <p:nvSpPr>
          <p:cNvPr id="10" name="Text Placeholder 9">
            <a:extLst>
              <a:ext uri="{FF2B5EF4-FFF2-40B4-BE49-F238E27FC236}">
                <a16:creationId xmlns="" xmlns:a16="http://schemas.microsoft.com/office/drawing/2014/main" id="{7C7E7B18-D05F-4C44-8718-8C671160FC98}"/>
              </a:ext>
            </a:extLst>
          </p:cNvPr>
          <p:cNvSpPr>
            <a:spLocks noGrp="1"/>
          </p:cNvSpPr>
          <p:nvPr>
            <p:ph type="body" idx="15"/>
          </p:nvPr>
        </p:nvSpPr>
        <p:spPr>
          <a:xfrm>
            <a:off x="5475514" y="3064615"/>
            <a:ext cx="1240971" cy="823912"/>
          </a:xfrm>
        </p:spPr>
        <p:txBody>
          <a:bodyPr/>
          <a:lstStyle/>
          <a:p>
            <a:pPr>
              <a:spcBef>
                <a:spcPts val="300"/>
              </a:spcBef>
            </a:pPr>
            <a:r>
              <a:rPr lang="uk-UA" dirty="0" smtClean="0"/>
              <a:t>658</a:t>
            </a:r>
          </a:p>
          <a:p>
            <a:pPr>
              <a:spcBef>
                <a:spcPts val="300"/>
              </a:spcBef>
            </a:pPr>
            <a:r>
              <a:rPr lang="uk-UA" sz="1200" dirty="0" smtClean="0"/>
              <a:t>осіб</a:t>
            </a:r>
            <a:endParaRPr lang="en-US" sz="1200" dirty="0"/>
          </a:p>
        </p:txBody>
      </p:sp>
      <p:sp>
        <p:nvSpPr>
          <p:cNvPr id="11" name="Text Placeholder 10">
            <a:extLst>
              <a:ext uri="{FF2B5EF4-FFF2-40B4-BE49-F238E27FC236}">
                <a16:creationId xmlns="" xmlns:a16="http://schemas.microsoft.com/office/drawing/2014/main" id="{C4EAD5C6-02F0-4D27-8D85-1BD5EA833D6F}"/>
              </a:ext>
            </a:extLst>
          </p:cNvPr>
          <p:cNvSpPr>
            <a:spLocks noGrp="1"/>
          </p:cNvSpPr>
          <p:nvPr>
            <p:ph type="body" idx="16"/>
          </p:nvPr>
        </p:nvSpPr>
        <p:spPr>
          <a:xfrm>
            <a:off x="8887174" y="3064615"/>
            <a:ext cx="1240971" cy="823912"/>
          </a:xfrm>
        </p:spPr>
        <p:txBody>
          <a:bodyPr/>
          <a:lstStyle/>
          <a:p>
            <a:r>
              <a:rPr lang="uk-UA" dirty="0" smtClean="0"/>
              <a:t>119</a:t>
            </a:r>
          </a:p>
          <a:p>
            <a:pPr lvl="0">
              <a:spcBef>
                <a:spcPts val="300"/>
              </a:spcBef>
            </a:pPr>
            <a:r>
              <a:rPr lang="uk-UA" sz="1200" dirty="0" smtClean="0">
                <a:solidFill>
                  <a:prstClr val="white"/>
                </a:solidFill>
              </a:rPr>
              <a:t>Осіб</a:t>
            </a:r>
            <a:endParaRPr sz="1200">
              <a:solidFill>
                <a:prstClr val="white"/>
              </a:solidFill>
            </a:endParaRPr>
          </a:p>
        </p:txBody>
      </p:sp>
      <p:sp>
        <p:nvSpPr>
          <p:cNvPr id="19" name="Content Placeholder 18">
            <a:extLst>
              <a:ext uri="{FF2B5EF4-FFF2-40B4-BE49-F238E27FC236}">
                <a16:creationId xmlns="" xmlns:a16="http://schemas.microsoft.com/office/drawing/2014/main" id="{791D6145-F7F7-43DE-A16B-BF4F9607D4E8}"/>
              </a:ext>
            </a:extLst>
          </p:cNvPr>
          <p:cNvSpPr>
            <a:spLocks noGrp="1"/>
          </p:cNvSpPr>
          <p:nvPr>
            <p:ph sz="half" idx="2"/>
          </p:nvPr>
        </p:nvSpPr>
        <p:spPr>
          <a:xfrm>
            <a:off x="1129698" y="4824188"/>
            <a:ext cx="3124093" cy="462927"/>
          </a:xfrm>
        </p:spPr>
        <p:txBody>
          <a:bodyPr/>
          <a:lstStyle/>
          <a:p>
            <a:pPr lvl="0"/>
            <a:r>
              <a:rPr lang="uk-UA" sz="1300" cap="none" dirty="0" smtClean="0">
                <a:solidFill>
                  <a:prstClr val="white"/>
                </a:solidFill>
              </a:rPr>
              <a:t>В ЯКИХ 9000 ОСІБ ІЗ САНКЦІЄЮ БЛОКУВАННЯ</a:t>
            </a:r>
            <a:endParaRPr lang="en-US" sz="1300" cap="none" dirty="0">
              <a:solidFill>
                <a:prstClr val="white"/>
              </a:solidFill>
            </a:endParaRPr>
          </a:p>
        </p:txBody>
      </p:sp>
      <p:sp>
        <p:nvSpPr>
          <p:cNvPr id="20" name="Content Placeholder 19">
            <a:extLst>
              <a:ext uri="{FF2B5EF4-FFF2-40B4-BE49-F238E27FC236}">
                <a16:creationId xmlns="" xmlns:a16="http://schemas.microsoft.com/office/drawing/2014/main" id="{BC46925A-8382-42EB-891C-DBB4EAAA33F8}"/>
              </a:ext>
            </a:extLst>
          </p:cNvPr>
          <p:cNvSpPr>
            <a:spLocks noGrp="1"/>
          </p:cNvSpPr>
          <p:nvPr>
            <p:ph sz="quarter" idx="4"/>
          </p:nvPr>
        </p:nvSpPr>
        <p:spPr>
          <a:xfrm>
            <a:off x="4526261" y="4824188"/>
            <a:ext cx="3139479" cy="462927"/>
          </a:xfrm>
        </p:spPr>
        <p:txBody>
          <a:bodyPr>
            <a:normAutofit fontScale="70000" lnSpcReduction="20000"/>
          </a:bodyPr>
          <a:lstStyle/>
          <a:p>
            <a:r>
              <a:rPr lang="uk-UA" dirty="0" smtClean="0"/>
              <a:t>з активами на території України</a:t>
            </a:r>
            <a:endParaRPr lang="en-US" dirty="0"/>
          </a:p>
        </p:txBody>
      </p:sp>
      <p:sp>
        <p:nvSpPr>
          <p:cNvPr id="21" name="Content Placeholder 20">
            <a:extLst>
              <a:ext uri="{FF2B5EF4-FFF2-40B4-BE49-F238E27FC236}">
                <a16:creationId xmlns="" xmlns:a16="http://schemas.microsoft.com/office/drawing/2014/main" id="{318AFADE-B54F-4988-8000-B9336A395336}"/>
              </a:ext>
            </a:extLst>
          </p:cNvPr>
          <p:cNvSpPr>
            <a:spLocks noGrp="1"/>
          </p:cNvSpPr>
          <p:nvPr>
            <p:ph sz="half" idx="14"/>
          </p:nvPr>
        </p:nvSpPr>
        <p:spPr>
          <a:xfrm>
            <a:off x="7938210" y="4813556"/>
            <a:ext cx="3124093" cy="811068"/>
          </a:xfrm>
        </p:spPr>
        <p:txBody>
          <a:bodyPr/>
          <a:lstStyle/>
          <a:p>
            <a:r>
              <a:rPr lang="uk-UA" sz="1400" dirty="0" smtClean="0"/>
              <a:t>З підставами застосування санкції у виді стягнення</a:t>
            </a:r>
            <a:endParaRPr lang="en-US" sz="1400" dirty="0"/>
          </a:p>
        </p:txBody>
      </p:sp>
      <p:sp>
        <p:nvSpPr>
          <p:cNvPr id="7" name="Slide Number Placeholder 6">
            <a:extLst>
              <a:ext uri="{FF2B5EF4-FFF2-40B4-BE49-F238E27FC236}">
                <a16:creationId xmlns="" xmlns:a16="http://schemas.microsoft.com/office/drawing/2014/main" id="{EBC02F21-4E3C-469E-B11C-9214231082D3}"/>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12</a:t>
            </a:fld>
            <a:endParaRPr lang="en-US" dirty="0"/>
          </a:p>
        </p:txBody>
      </p:sp>
    </p:spTree>
    <p:extLst>
      <p:ext uri="{BB962C8B-B14F-4D97-AF65-F5344CB8AC3E}">
        <p14:creationId xmlns="" xmlns:p14="http://schemas.microsoft.com/office/powerpoint/2010/main" val="40485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64BC4F-3D59-464A-857E-6F155B368ED7}"/>
              </a:ext>
            </a:extLst>
          </p:cNvPr>
          <p:cNvSpPr>
            <a:spLocks noGrp="1"/>
          </p:cNvSpPr>
          <p:nvPr>
            <p:ph type="title"/>
          </p:nvPr>
        </p:nvSpPr>
        <p:spPr>
          <a:xfrm>
            <a:off x="1885156" y="701749"/>
            <a:ext cx="8421688" cy="1435395"/>
          </a:xfrm>
        </p:spPr>
        <p:txBody>
          <a:bodyPr>
            <a:normAutofit/>
          </a:bodyPr>
          <a:lstStyle/>
          <a:p>
            <a:r>
              <a:rPr lang="uk-UA" sz="2000" b="1" dirty="0" smtClean="0"/>
              <a:t>Трішки цифр </a:t>
            </a:r>
            <a:r>
              <a:rPr lang="uk-UA" sz="2000" dirty="0" smtClean="0"/>
              <a:t/>
            </a:r>
            <a:br>
              <a:rPr lang="uk-UA" sz="2000" dirty="0" smtClean="0"/>
            </a:br>
            <a:r>
              <a:rPr lang="uk-UA" sz="2000" b="1" dirty="0" smtClean="0"/>
              <a:t>застосування санкції </a:t>
            </a:r>
            <a:r>
              <a:rPr lang="uk-UA" sz="2000" dirty="0" smtClean="0"/>
              <a:t/>
            </a:r>
            <a:br>
              <a:rPr lang="uk-UA" sz="2000" dirty="0" smtClean="0"/>
            </a:br>
            <a:r>
              <a:rPr lang="uk-UA" sz="2000" b="1" dirty="0" smtClean="0"/>
              <a:t>у виді стягнення в дохід держави активів підсанкційних осіб </a:t>
            </a:r>
            <a:r>
              <a:rPr lang="uk-UA" sz="2200" b="1" dirty="0" smtClean="0"/>
              <a:t/>
            </a:r>
            <a:br>
              <a:rPr lang="uk-UA" sz="2200" b="1" dirty="0" smtClean="0"/>
            </a:br>
            <a:r>
              <a:rPr lang="uk-UA" sz="800" i="1" dirty="0" smtClean="0"/>
              <a:t>(інформація станом на </a:t>
            </a:r>
            <a:r>
              <a:rPr lang="ru-RU" sz="800" i="1" dirty="0" smtClean="0"/>
              <a:t>14</a:t>
            </a:r>
            <a:r>
              <a:rPr lang="uk-UA" sz="800" i="1" dirty="0" smtClean="0"/>
              <a:t>.1</a:t>
            </a:r>
            <a:r>
              <a:rPr lang="ru-RU" sz="800" i="1" dirty="0" smtClean="0"/>
              <a:t>1</a:t>
            </a:r>
            <a:r>
              <a:rPr lang="uk-UA" sz="800" i="1" dirty="0" smtClean="0"/>
              <a:t>.2023)</a:t>
            </a:r>
            <a:endParaRPr lang="en-US" dirty="0"/>
          </a:p>
        </p:txBody>
      </p:sp>
      <p:sp>
        <p:nvSpPr>
          <p:cNvPr id="9" name="Text Placeholder 8">
            <a:extLst>
              <a:ext uri="{FF2B5EF4-FFF2-40B4-BE49-F238E27FC236}">
                <a16:creationId xmlns="" xmlns:a16="http://schemas.microsoft.com/office/drawing/2014/main" id="{8C1455DF-5CEC-44A2-A92D-8E901D15B7CC}"/>
              </a:ext>
            </a:extLst>
          </p:cNvPr>
          <p:cNvSpPr>
            <a:spLocks noGrp="1"/>
          </p:cNvSpPr>
          <p:nvPr>
            <p:ph type="body" idx="1"/>
          </p:nvPr>
        </p:nvSpPr>
        <p:spPr>
          <a:xfrm>
            <a:off x="2063855" y="3064615"/>
            <a:ext cx="1240971" cy="823912"/>
          </a:xfrm>
        </p:spPr>
        <p:txBody>
          <a:bodyPr/>
          <a:lstStyle/>
          <a:p>
            <a:pPr>
              <a:spcBef>
                <a:spcPts val="300"/>
              </a:spcBef>
            </a:pPr>
            <a:r>
              <a:rPr lang="uk-UA" dirty="0" smtClean="0"/>
              <a:t>34</a:t>
            </a:r>
          </a:p>
        </p:txBody>
      </p:sp>
      <p:sp>
        <p:nvSpPr>
          <p:cNvPr id="10" name="Text Placeholder 9">
            <a:extLst>
              <a:ext uri="{FF2B5EF4-FFF2-40B4-BE49-F238E27FC236}">
                <a16:creationId xmlns="" xmlns:a16="http://schemas.microsoft.com/office/drawing/2014/main" id="{7C7E7B18-D05F-4C44-8718-8C671160FC98}"/>
              </a:ext>
            </a:extLst>
          </p:cNvPr>
          <p:cNvSpPr>
            <a:spLocks noGrp="1"/>
          </p:cNvSpPr>
          <p:nvPr>
            <p:ph type="body" idx="15"/>
          </p:nvPr>
        </p:nvSpPr>
        <p:spPr>
          <a:xfrm>
            <a:off x="5475514" y="3064615"/>
            <a:ext cx="1240971" cy="823912"/>
          </a:xfrm>
        </p:spPr>
        <p:txBody>
          <a:bodyPr/>
          <a:lstStyle/>
          <a:p>
            <a:pPr>
              <a:spcBef>
                <a:spcPts val="300"/>
              </a:spcBef>
            </a:pPr>
            <a:r>
              <a:rPr lang="uk-UA" dirty="0" smtClean="0"/>
              <a:t>31</a:t>
            </a:r>
          </a:p>
        </p:txBody>
      </p:sp>
      <p:sp>
        <p:nvSpPr>
          <p:cNvPr id="11" name="Text Placeholder 10">
            <a:extLst>
              <a:ext uri="{FF2B5EF4-FFF2-40B4-BE49-F238E27FC236}">
                <a16:creationId xmlns="" xmlns:a16="http://schemas.microsoft.com/office/drawing/2014/main" id="{C4EAD5C6-02F0-4D27-8D85-1BD5EA833D6F}"/>
              </a:ext>
            </a:extLst>
          </p:cNvPr>
          <p:cNvSpPr>
            <a:spLocks noGrp="1"/>
          </p:cNvSpPr>
          <p:nvPr>
            <p:ph type="body" idx="16"/>
          </p:nvPr>
        </p:nvSpPr>
        <p:spPr>
          <a:xfrm>
            <a:off x="8887174" y="3064615"/>
            <a:ext cx="1240971" cy="823912"/>
          </a:xfrm>
        </p:spPr>
        <p:txBody>
          <a:bodyPr/>
          <a:lstStyle/>
          <a:p>
            <a:r>
              <a:rPr lang="uk-UA" dirty="0" smtClean="0"/>
              <a:t>37</a:t>
            </a:r>
            <a:endParaRPr sz="1200">
              <a:solidFill>
                <a:prstClr val="white"/>
              </a:solidFill>
            </a:endParaRPr>
          </a:p>
        </p:txBody>
      </p:sp>
      <p:sp>
        <p:nvSpPr>
          <p:cNvPr id="19" name="Content Placeholder 18">
            <a:extLst>
              <a:ext uri="{FF2B5EF4-FFF2-40B4-BE49-F238E27FC236}">
                <a16:creationId xmlns="" xmlns:a16="http://schemas.microsoft.com/office/drawing/2014/main" id="{791D6145-F7F7-43DE-A16B-BF4F9607D4E8}"/>
              </a:ext>
            </a:extLst>
          </p:cNvPr>
          <p:cNvSpPr>
            <a:spLocks noGrp="1"/>
          </p:cNvSpPr>
          <p:nvPr>
            <p:ph sz="half" idx="2"/>
          </p:nvPr>
        </p:nvSpPr>
        <p:spPr>
          <a:xfrm>
            <a:off x="1129698" y="4824188"/>
            <a:ext cx="3124093" cy="462927"/>
          </a:xfrm>
        </p:spPr>
        <p:txBody>
          <a:bodyPr/>
          <a:lstStyle/>
          <a:p>
            <a:pPr>
              <a:spcBef>
                <a:spcPts val="300"/>
              </a:spcBef>
            </a:pPr>
            <a:r>
              <a:rPr lang="uk-UA" sz="1400" dirty="0" smtClean="0"/>
              <a:t>Поданих позовів до ВАКС</a:t>
            </a:r>
            <a:endParaRPr lang="en-US" sz="1400" dirty="0"/>
          </a:p>
        </p:txBody>
      </p:sp>
      <p:sp>
        <p:nvSpPr>
          <p:cNvPr id="20" name="Content Placeholder 19">
            <a:extLst>
              <a:ext uri="{FF2B5EF4-FFF2-40B4-BE49-F238E27FC236}">
                <a16:creationId xmlns="" xmlns:a16="http://schemas.microsoft.com/office/drawing/2014/main" id="{BC46925A-8382-42EB-891C-DBB4EAAA33F8}"/>
              </a:ext>
            </a:extLst>
          </p:cNvPr>
          <p:cNvSpPr>
            <a:spLocks noGrp="1"/>
          </p:cNvSpPr>
          <p:nvPr>
            <p:ph sz="quarter" idx="4"/>
          </p:nvPr>
        </p:nvSpPr>
        <p:spPr>
          <a:xfrm>
            <a:off x="4526261" y="4824188"/>
            <a:ext cx="3139479" cy="462927"/>
          </a:xfrm>
        </p:spPr>
        <p:txBody>
          <a:bodyPr>
            <a:noAutofit/>
          </a:bodyPr>
          <a:lstStyle/>
          <a:p>
            <a:pPr>
              <a:spcBef>
                <a:spcPts val="300"/>
              </a:spcBef>
            </a:pPr>
            <a:r>
              <a:rPr lang="uk-UA" sz="1400" dirty="0" smtClean="0"/>
              <a:t>Задоволених позовів,</a:t>
            </a:r>
          </a:p>
          <a:p>
            <a:pPr>
              <a:spcBef>
                <a:spcPts val="300"/>
              </a:spcBef>
            </a:pPr>
            <a:r>
              <a:rPr lang="uk-UA" sz="1400" dirty="0" smtClean="0"/>
              <a:t>3 на розгляді</a:t>
            </a:r>
            <a:endParaRPr lang="en-US" sz="1400" dirty="0"/>
          </a:p>
        </p:txBody>
      </p:sp>
      <p:sp>
        <p:nvSpPr>
          <p:cNvPr id="21" name="Content Placeholder 20">
            <a:extLst>
              <a:ext uri="{FF2B5EF4-FFF2-40B4-BE49-F238E27FC236}">
                <a16:creationId xmlns="" xmlns:a16="http://schemas.microsoft.com/office/drawing/2014/main" id="{318AFADE-B54F-4988-8000-B9336A395336}"/>
              </a:ext>
            </a:extLst>
          </p:cNvPr>
          <p:cNvSpPr>
            <a:spLocks noGrp="1"/>
          </p:cNvSpPr>
          <p:nvPr>
            <p:ph sz="half" idx="14"/>
          </p:nvPr>
        </p:nvSpPr>
        <p:spPr>
          <a:xfrm>
            <a:off x="7938210" y="4813556"/>
            <a:ext cx="3124093" cy="577151"/>
          </a:xfrm>
        </p:spPr>
        <p:txBody>
          <a:bodyPr/>
          <a:lstStyle/>
          <a:p>
            <a:r>
              <a:rPr lang="uk-UA" sz="1400" dirty="0" smtClean="0"/>
              <a:t>Осіб, активи яких стягнуто в дохід держави</a:t>
            </a:r>
            <a:endParaRPr lang="en-US" sz="1400" dirty="0"/>
          </a:p>
        </p:txBody>
      </p:sp>
      <p:sp>
        <p:nvSpPr>
          <p:cNvPr id="7" name="Slide Number Placeholder 6">
            <a:extLst>
              <a:ext uri="{FF2B5EF4-FFF2-40B4-BE49-F238E27FC236}">
                <a16:creationId xmlns="" xmlns:a16="http://schemas.microsoft.com/office/drawing/2014/main" id="{EBC02F21-4E3C-469E-B11C-9214231082D3}"/>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13</a:t>
            </a:fld>
            <a:endParaRPr lang="en-US" dirty="0"/>
          </a:p>
        </p:txBody>
      </p:sp>
    </p:spTree>
    <p:extLst>
      <p:ext uri="{BB962C8B-B14F-4D97-AF65-F5344CB8AC3E}">
        <p14:creationId xmlns="" xmlns:p14="http://schemas.microsoft.com/office/powerpoint/2010/main" val="40485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08C79-A4AC-4B5D-92DF-600737E4D11A}"/>
              </a:ext>
            </a:extLst>
          </p:cNvPr>
          <p:cNvSpPr>
            <a:spLocks noGrp="1"/>
          </p:cNvSpPr>
          <p:nvPr>
            <p:ph type="title"/>
          </p:nvPr>
        </p:nvSpPr>
        <p:spPr>
          <a:xfrm>
            <a:off x="390525" y="423068"/>
            <a:ext cx="3619500" cy="862807"/>
          </a:xfrm>
        </p:spPr>
        <p:txBody>
          <a:bodyPr>
            <a:normAutofit/>
          </a:bodyPr>
          <a:lstStyle/>
          <a:p>
            <a:r>
              <a:rPr lang="uk-UA" b="1" dirty="0" smtClean="0">
                <a:solidFill>
                  <a:srgbClr val="002060"/>
                </a:solidFill>
              </a:rPr>
              <a:t>Особливості розгляду</a:t>
            </a:r>
            <a:endParaRPr lang="en-US" b="1" dirty="0">
              <a:solidFill>
                <a:srgbClr val="002060"/>
              </a:solidFill>
            </a:endParaRPr>
          </a:p>
        </p:txBody>
      </p:sp>
      <p:sp>
        <p:nvSpPr>
          <p:cNvPr id="3" name="Content Placeholder 2">
            <a:extLst>
              <a:ext uri="{FF2B5EF4-FFF2-40B4-BE49-F238E27FC236}">
                <a16:creationId xmlns="" xmlns:a16="http://schemas.microsoft.com/office/drawing/2014/main" id="{7D779DE4-CAEA-4617-897E-FEC9A2AC2D6A}"/>
              </a:ext>
            </a:extLst>
          </p:cNvPr>
          <p:cNvSpPr>
            <a:spLocks noGrp="1"/>
          </p:cNvSpPr>
          <p:nvPr>
            <p:ph type="body" sz="quarter" idx="13"/>
          </p:nvPr>
        </p:nvSpPr>
        <p:spPr>
          <a:xfrm>
            <a:off x="466724" y="1481137"/>
            <a:ext cx="1823357" cy="947737"/>
          </a:xfrm>
        </p:spPr>
        <p:txBody>
          <a:bodyPr vert="horz" lIns="91440" tIns="45720" rIns="91440" bIns="45720" rtlCol="0" anchor="ctr">
            <a:normAutofit/>
          </a:bodyPr>
          <a:lstStyle/>
          <a:p>
            <a:r>
              <a:rPr lang="uk-UA" b="1" dirty="0" smtClean="0">
                <a:solidFill>
                  <a:schemeClr val="accent6">
                    <a:lumMod val="50000"/>
                  </a:schemeClr>
                </a:solidFill>
              </a:rPr>
              <a:t>Воєнний стан </a:t>
            </a:r>
            <a:endParaRPr lang="en-US" b="1" dirty="0">
              <a:solidFill>
                <a:schemeClr val="accent6">
                  <a:lumMod val="50000"/>
                </a:schemeClr>
              </a:solidFill>
            </a:endParaRPr>
          </a:p>
        </p:txBody>
      </p:sp>
      <p:sp>
        <p:nvSpPr>
          <p:cNvPr id="4" name="Text Placeholder 3">
            <a:extLst>
              <a:ext uri="{FF2B5EF4-FFF2-40B4-BE49-F238E27FC236}">
                <a16:creationId xmlns="" xmlns:a16="http://schemas.microsoft.com/office/drawing/2014/main" id="{F5FF1291-56EB-4A7B-A198-1D91F9ECC5D3}"/>
              </a:ext>
            </a:extLst>
          </p:cNvPr>
          <p:cNvSpPr>
            <a:spLocks noGrp="1"/>
          </p:cNvSpPr>
          <p:nvPr>
            <p:ph type="body" sz="quarter" idx="14"/>
          </p:nvPr>
        </p:nvSpPr>
        <p:spPr>
          <a:xfrm>
            <a:off x="733425" y="2557463"/>
            <a:ext cx="2122714" cy="633412"/>
          </a:xfrm>
        </p:spPr>
        <p:txBody>
          <a:bodyPr/>
          <a:lstStyle/>
          <a:p>
            <a:r>
              <a:rPr lang="uk-UA" b="1" dirty="0" smtClean="0">
                <a:solidFill>
                  <a:schemeClr val="accent6">
                    <a:lumMod val="50000"/>
                  </a:schemeClr>
                </a:solidFill>
              </a:rPr>
              <a:t>Строки розгляду</a:t>
            </a:r>
            <a:endParaRPr lang="en-US" b="1" dirty="0">
              <a:solidFill>
                <a:schemeClr val="accent6">
                  <a:lumMod val="50000"/>
                </a:schemeClr>
              </a:solidFill>
            </a:endParaRPr>
          </a:p>
        </p:txBody>
      </p:sp>
      <p:sp>
        <p:nvSpPr>
          <p:cNvPr id="5" name="Text Placeholder 4">
            <a:extLst>
              <a:ext uri="{FF2B5EF4-FFF2-40B4-BE49-F238E27FC236}">
                <a16:creationId xmlns="" xmlns:a16="http://schemas.microsoft.com/office/drawing/2014/main" id="{6184E21C-7534-4FB5-9709-F7D1A11034F3}"/>
              </a:ext>
            </a:extLst>
          </p:cNvPr>
          <p:cNvSpPr>
            <a:spLocks noGrp="1"/>
          </p:cNvSpPr>
          <p:nvPr>
            <p:ph type="body" sz="quarter" idx="15"/>
          </p:nvPr>
        </p:nvSpPr>
        <p:spPr>
          <a:xfrm>
            <a:off x="1320800" y="3633788"/>
            <a:ext cx="2141764" cy="514350"/>
          </a:xfrm>
        </p:spPr>
        <p:txBody>
          <a:bodyPr/>
          <a:lstStyle/>
          <a:p>
            <a:r>
              <a:rPr lang="uk-UA" b="1" dirty="0" smtClean="0">
                <a:solidFill>
                  <a:schemeClr val="accent6">
                    <a:lumMod val="50000"/>
                  </a:schemeClr>
                </a:solidFill>
              </a:rPr>
              <a:t>Підстави застосування</a:t>
            </a:r>
            <a:endParaRPr lang="en-US" b="1" dirty="0">
              <a:solidFill>
                <a:schemeClr val="accent6">
                  <a:lumMod val="50000"/>
                </a:schemeClr>
              </a:solidFill>
            </a:endParaRPr>
          </a:p>
        </p:txBody>
      </p:sp>
      <p:sp>
        <p:nvSpPr>
          <p:cNvPr id="7" name="Text Placeholder 6">
            <a:extLst>
              <a:ext uri="{FF2B5EF4-FFF2-40B4-BE49-F238E27FC236}">
                <a16:creationId xmlns="" xmlns:a16="http://schemas.microsoft.com/office/drawing/2014/main" id="{D7EB25CA-DA83-483D-AF83-0001BDF2DE2B}"/>
              </a:ext>
            </a:extLst>
          </p:cNvPr>
          <p:cNvSpPr>
            <a:spLocks noGrp="1"/>
          </p:cNvSpPr>
          <p:nvPr>
            <p:ph type="body" sz="quarter" idx="17"/>
          </p:nvPr>
        </p:nvSpPr>
        <p:spPr>
          <a:xfrm>
            <a:off x="4401535" y="1461128"/>
            <a:ext cx="6618890" cy="853447"/>
          </a:xfrm>
        </p:spPr>
        <p:txBody>
          <a:bodyPr>
            <a:normAutofit lnSpcReduction="10000"/>
          </a:bodyPr>
          <a:lstStyle/>
          <a:p>
            <a:pPr algn="just">
              <a:spcBef>
                <a:spcPts val="600"/>
              </a:spcBef>
            </a:pPr>
            <a:r>
              <a:rPr lang="uk-UA" sz="1300" b="1" dirty="0" smtClean="0"/>
              <a:t>Санкція, передбачена пунктом 1</a:t>
            </a:r>
            <a:r>
              <a:rPr lang="uk-UA" sz="1300" b="1" baseline="30000" dirty="0" smtClean="0"/>
              <a:t>1 </a:t>
            </a:r>
            <a:r>
              <a:rPr lang="uk-UA" sz="1300" b="1" dirty="0" smtClean="0"/>
              <a:t> частини 1 статті 4 ЗУ </a:t>
            </a:r>
            <a:r>
              <a:rPr lang="uk-UA" sz="1300" b="1" dirty="0" err="1" smtClean="0"/>
              <a:t>“Про</a:t>
            </a:r>
            <a:r>
              <a:rPr lang="uk-UA" sz="1300" b="1" dirty="0" smtClean="0"/>
              <a:t> </a:t>
            </a:r>
            <a:r>
              <a:rPr lang="uk-UA" sz="1300" b="1" dirty="0" err="1" smtClean="0"/>
              <a:t>санкції”</a:t>
            </a:r>
            <a:r>
              <a:rPr lang="uk-UA" sz="1300" b="1" dirty="0" smtClean="0"/>
              <a:t>, може застосовуватись лише в період воєнного стану у разі, коли до особи вже застосовано санкцію у виді блокування активів після 24.05.2022</a:t>
            </a:r>
            <a:endParaRPr lang="en-US" sz="1300" b="1" dirty="0"/>
          </a:p>
          <a:p>
            <a:endParaRPr lang="en-US" dirty="0"/>
          </a:p>
        </p:txBody>
      </p:sp>
      <p:sp>
        <p:nvSpPr>
          <p:cNvPr id="8" name="Text Placeholder 7">
            <a:extLst>
              <a:ext uri="{FF2B5EF4-FFF2-40B4-BE49-F238E27FC236}">
                <a16:creationId xmlns="" xmlns:a16="http://schemas.microsoft.com/office/drawing/2014/main" id="{B46CE8C6-E12D-4A0D-8553-7FFA31941D56}"/>
              </a:ext>
            </a:extLst>
          </p:cNvPr>
          <p:cNvSpPr>
            <a:spLocks noGrp="1"/>
          </p:cNvSpPr>
          <p:nvPr>
            <p:ph type="body" sz="quarter" idx="18"/>
          </p:nvPr>
        </p:nvSpPr>
        <p:spPr>
          <a:xfrm>
            <a:off x="4986028" y="2343150"/>
            <a:ext cx="5929622" cy="1343025"/>
          </a:xfrm>
        </p:spPr>
        <p:txBody>
          <a:bodyPr>
            <a:normAutofit fontScale="25000" lnSpcReduction="20000"/>
          </a:bodyPr>
          <a:lstStyle/>
          <a:p>
            <a:pPr algn="just">
              <a:spcBef>
                <a:spcPts val="600"/>
              </a:spcBef>
            </a:pPr>
            <a:endParaRPr lang="uk-UA" sz="5200" b="1" dirty="0" smtClean="0"/>
          </a:p>
          <a:p>
            <a:pPr algn="just">
              <a:spcBef>
                <a:spcPts val="600"/>
              </a:spcBef>
            </a:pPr>
            <a:r>
              <a:rPr lang="uk-UA" sz="5200" b="1" dirty="0" smtClean="0"/>
              <a:t>Усунення </a:t>
            </a:r>
            <a:r>
              <a:rPr lang="uk-UA" sz="5200" b="1" dirty="0" smtClean="0"/>
              <a:t>недоліків позовної заяви – 24 години</a:t>
            </a:r>
          </a:p>
          <a:p>
            <a:pPr algn="just">
              <a:spcBef>
                <a:spcPts val="600"/>
              </a:spcBef>
            </a:pPr>
            <a:r>
              <a:rPr lang="uk-UA" sz="5200" b="1" dirty="0" smtClean="0"/>
              <a:t>І інстанція – 30 днів </a:t>
            </a:r>
          </a:p>
          <a:p>
            <a:pPr algn="just">
              <a:spcBef>
                <a:spcPts val="600"/>
              </a:spcBef>
            </a:pPr>
            <a:r>
              <a:rPr lang="uk-UA" sz="5200" b="1" dirty="0" smtClean="0"/>
              <a:t>Подання апеляційної скарги – 5 днів </a:t>
            </a:r>
            <a:r>
              <a:rPr lang="ru-RU" sz="5200" b="1" dirty="0" err="1" smtClean="0"/>
              <a:t>з</a:t>
            </a:r>
            <a:r>
              <a:rPr lang="ru-RU" sz="5200" b="1" dirty="0" smtClean="0"/>
              <a:t> дня проголошення </a:t>
            </a:r>
            <a:r>
              <a:rPr lang="ru-RU" sz="5200" b="1" dirty="0" err="1" smtClean="0"/>
              <a:t>рішення</a:t>
            </a:r>
            <a:r>
              <a:rPr lang="ru-RU" sz="5200" b="1" dirty="0" smtClean="0"/>
              <a:t> </a:t>
            </a:r>
            <a:r>
              <a:rPr lang="uk-UA" sz="5200" b="1" dirty="0" smtClean="0"/>
              <a:t>суду/опублікування</a:t>
            </a:r>
            <a:r>
              <a:rPr lang="ru-RU" sz="5200" b="1" dirty="0" smtClean="0"/>
              <a:t> на офіційному </a:t>
            </a:r>
            <a:r>
              <a:rPr lang="ru-RU" sz="5200" b="1" dirty="0" err="1" smtClean="0"/>
              <a:t>веб-сайті</a:t>
            </a:r>
            <a:r>
              <a:rPr lang="ru-RU" sz="5200" b="1" dirty="0" smtClean="0"/>
              <a:t> ВАКС</a:t>
            </a:r>
          </a:p>
          <a:p>
            <a:pPr algn="just">
              <a:spcBef>
                <a:spcPts val="600"/>
              </a:spcBef>
            </a:pPr>
            <a:r>
              <a:rPr lang="ru-RU" sz="5200" b="1" dirty="0" smtClean="0"/>
              <a:t>ІІ </a:t>
            </a:r>
            <a:r>
              <a:rPr lang="ru-RU" sz="5200" b="1" dirty="0" err="1" smtClean="0"/>
              <a:t>інстанція</a:t>
            </a:r>
            <a:r>
              <a:rPr lang="ru-RU" sz="5200" b="1" dirty="0" smtClean="0"/>
              <a:t> – </a:t>
            </a:r>
            <a:r>
              <a:rPr lang="uk-UA" sz="5200" b="1" dirty="0" smtClean="0"/>
              <a:t>15</a:t>
            </a:r>
            <a:r>
              <a:rPr lang="ru-RU" sz="5200" b="1" dirty="0" smtClean="0"/>
              <a:t> </a:t>
            </a:r>
            <a:r>
              <a:rPr lang="ru-RU" sz="5200" b="1" dirty="0" err="1" smtClean="0"/>
              <a:t>днів</a:t>
            </a:r>
            <a:r>
              <a:rPr lang="ru-RU" sz="5200" b="1" dirty="0" smtClean="0"/>
              <a:t> </a:t>
            </a:r>
            <a:endParaRPr lang="en-US" sz="5200" b="1" dirty="0"/>
          </a:p>
          <a:p>
            <a:endParaRPr lang="en-US" b="1" dirty="0"/>
          </a:p>
        </p:txBody>
      </p:sp>
      <p:sp>
        <p:nvSpPr>
          <p:cNvPr id="9" name="Text Placeholder 8">
            <a:extLst>
              <a:ext uri="{FF2B5EF4-FFF2-40B4-BE49-F238E27FC236}">
                <a16:creationId xmlns="" xmlns:a16="http://schemas.microsoft.com/office/drawing/2014/main" id="{1C7D5285-85DF-4331-A6FA-1AE847CA47AE}"/>
              </a:ext>
            </a:extLst>
          </p:cNvPr>
          <p:cNvSpPr>
            <a:spLocks noGrp="1"/>
          </p:cNvSpPr>
          <p:nvPr>
            <p:ph type="body" sz="quarter" idx="19"/>
          </p:nvPr>
        </p:nvSpPr>
        <p:spPr>
          <a:xfrm>
            <a:off x="5586462" y="3803019"/>
            <a:ext cx="5700663" cy="664206"/>
          </a:xfrm>
        </p:spPr>
        <p:txBody>
          <a:bodyPr>
            <a:noAutofit/>
          </a:bodyPr>
          <a:lstStyle/>
          <a:p>
            <a:r>
              <a:rPr lang="uk-UA" sz="1300" b="1" dirty="0" smtClean="0"/>
              <a:t>Підстави </a:t>
            </a:r>
            <a:r>
              <a:rPr lang="uk-UA" sz="1300" b="1" dirty="0" smtClean="0"/>
              <a:t>застосування санкції, передбаченої пунктом 1</a:t>
            </a:r>
            <a:r>
              <a:rPr lang="uk-UA" sz="1300" b="1" baseline="30000" dirty="0" smtClean="0"/>
              <a:t>1 </a:t>
            </a:r>
            <a:r>
              <a:rPr lang="uk-UA" sz="1300" b="1" dirty="0" smtClean="0"/>
              <a:t> частини 1 статті 4 ЗУ </a:t>
            </a:r>
            <a:r>
              <a:rPr lang="uk-UA" sz="1300" b="1" dirty="0" err="1" smtClean="0"/>
              <a:t>“Про</a:t>
            </a:r>
            <a:r>
              <a:rPr lang="uk-UA" sz="1300" b="1" dirty="0" smtClean="0"/>
              <a:t> </a:t>
            </a:r>
            <a:r>
              <a:rPr lang="uk-UA" sz="1300" b="1" dirty="0" err="1" smtClean="0"/>
              <a:t>санкції”</a:t>
            </a:r>
            <a:r>
              <a:rPr lang="uk-UA" sz="1300" b="1" dirty="0" smtClean="0"/>
              <a:t>, визначені статтею 5</a:t>
            </a:r>
            <a:r>
              <a:rPr lang="uk-UA" sz="1300" b="1" baseline="30000" dirty="0" smtClean="0"/>
              <a:t>1</a:t>
            </a:r>
            <a:r>
              <a:rPr lang="uk-UA" sz="1300" b="1" dirty="0" smtClean="0"/>
              <a:t> Закону</a:t>
            </a:r>
            <a:endParaRPr lang="en-US" sz="1300" b="1" dirty="0"/>
          </a:p>
        </p:txBody>
      </p:sp>
      <p:sp>
        <p:nvSpPr>
          <p:cNvPr id="13" name="Slide Number Placeholder 12">
            <a:extLst>
              <a:ext uri="{FF2B5EF4-FFF2-40B4-BE49-F238E27FC236}">
                <a16:creationId xmlns="" xmlns:a16="http://schemas.microsoft.com/office/drawing/2014/main" id="{E3984D70-BD95-4E1F-9725-902B5D74DED6}"/>
              </a:ext>
            </a:extLst>
          </p:cNvPr>
          <p:cNvSpPr>
            <a:spLocks noGrp="1"/>
          </p:cNvSpPr>
          <p:nvPr>
            <p:ph type="sldNum" sz="quarter" idx="12"/>
          </p:nvPr>
        </p:nvSpPr>
        <p:spPr>
          <a:xfrm>
            <a:off x="10810874" y="6356350"/>
            <a:ext cx="542925" cy="365125"/>
          </a:xfrm>
        </p:spPr>
        <p:txBody>
          <a:bodyPr/>
          <a:lstStyle/>
          <a:p>
            <a:fld id="{B5CEABB6-07DC-46E8-9B57-56EC44A396E5}" type="slidenum">
              <a:rPr lang="en-US" smtClean="0"/>
              <a:pPr/>
              <a:t>2</a:t>
            </a:fld>
            <a:endParaRPr lang="en-US" dirty="0"/>
          </a:p>
        </p:txBody>
      </p:sp>
      <p:sp>
        <p:nvSpPr>
          <p:cNvPr id="16" name="Прямокутник 15"/>
          <p:cNvSpPr/>
          <p:nvPr/>
        </p:nvSpPr>
        <p:spPr>
          <a:xfrm>
            <a:off x="4953001" y="4600575"/>
            <a:ext cx="2152650"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Прямокутник 16"/>
          <p:cNvSpPr/>
          <p:nvPr/>
        </p:nvSpPr>
        <p:spPr>
          <a:xfrm>
            <a:off x="4909771" y="4743764"/>
            <a:ext cx="938136" cy="290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1" name="Прямокутник 20"/>
          <p:cNvSpPr/>
          <p:nvPr/>
        </p:nvSpPr>
        <p:spPr>
          <a:xfrm>
            <a:off x="4270549" y="4999056"/>
            <a:ext cx="597877" cy="2461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uk-UA"/>
          </a:p>
        </p:txBody>
      </p:sp>
      <p:sp>
        <p:nvSpPr>
          <p:cNvPr id="22" name="Прямокутник 21"/>
          <p:cNvSpPr/>
          <p:nvPr/>
        </p:nvSpPr>
        <p:spPr>
          <a:xfrm>
            <a:off x="4747260" y="5014296"/>
            <a:ext cx="137160" cy="24618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uk-UA"/>
          </a:p>
        </p:txBody>
      </p:sp>
      <p:sp>
        <p:nvSpPr>
          <p:cNvPr id="23" name="Прямокутник 22"/>
          <p:cNvSpPr/>
          <p:nvPr/>
        </p:nvSpPr>
        <p:spPr>
          <a:xfrm>
            <a:off x="4754910" y="5020374"/>
            <a:ext cx="137160" cy="8826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uk-UA"/>
          </a:p>
        </p:txBody>
      </p:sp>
      <p:sp>
        <p:nvSpPr>
          <p:cNvPr id="24" name="Прямокутник 23"/>
          <p:cNvSpPr/>
          <p:nvPr/>
        </p:nvSpPr>
        <p:spPr>
          <a:xfrm>
            <a:off x="4889745" y="4971123"/>
            <a:ext cx="285609" cy="598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5" name="Прямокутник 24"/>
          <p:cNvSpPr/>
          <p:nvPr/>
        </p:nvSpPr>
        <p:spPr>
          <a:xfrm>
            <a:off x="4902682" y="4757942"/>
            <a:ext cx="1062182" cy="2904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Прямокутник 18"/>
          <p:cNvSpPr/>
          <p:nvPr/>
        </p:nvSpPr>
        <p:spPr>
          <a:xfrm>
            <a:off x="1009650" y="5067300"/>
            <a:ext cx="10420350" cy="131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solidFill>
                  <a:schemeClr val="tx1"/>
                </a:solidFill>
              </a:rPr>
              <a:t>Закон </a:t>
            </a:r>
            <a:r>
              <a:rPr lang="uk-UA" sz="1400" dirty="0" smtClean="0">
                <a:solidFill>
                  <a:schemeClr val="tx1"/>
                </a:solidFill>
              </a:rPr>
              <a:t>України "Про </a:t>
            </a:r>
            <a:r>
              <a:rPr lang="uk-UA" sz="1400" dirty="0" err="1" smtClean="0">
                <a:solidFill>
                  <a:schemeClr val="tx1"/>
                </a:solidFill>
              </a:rPr>
              <a:t>санкції“</a:t>
            </a:r>
            <a:r>
              <a:rPr lang="uk-UA" sz="1400" dirty="0" smtClean="0">
                <a:solidFill>
                  <a:schemeClr val="tx1"/>
                </a:solidFill>
              </a:rPr>
              <a:t> - застосування санкції у виді стягнення активів в дохід держави </a:t>
            </a:r>
            <a:r>
              <a:rPr lang="uk-UA" sz="1400" b="1" dirty="0" smtClean="0">
                <a:solidFill>
                  <a:schemeClr val="tx1"/>
                </a:solidFill>
              </a:rPr>
              <a:t>є </a:t>
            </a:r>
            <a:r>
              <a:rPr lang="uk-UA" sz="1400" b="1" dirty="0" smtClean="0">
                <a:solidFill>
                  <a:schemeClr val="tx1"/>
                </a:solidFill>
              </a:rPr>
              <a:t>винятковим заходом, обумовленим гостротою </a:t>
            </a:r>
            <a:r>
              <a:rPr lang="uk-UA" sz="1400" b="1" dirty="0" smtClean="0">
                <a:solidFill>
                  <a:schemeClr val="tx1"/>
                </a:solidFill>
              </a:rPr>
              <a:t>становища, </a:t>
            </a:r>
            <a:r>
              <a:rPr lang="uk-UA" sz="1400" dirty="0" smtClean="0">
                <a:solidFill>
                  <a:schemeClr val="tx1"/>
                </a:solidFill>
              </a:rPr>
              <a:t>в </a:t>
            </a:r>
            <a:r>
              <a:rPr lang="uk-UA" sz="1400" dirty="0" smtClean="0">
                <a:solidFill>
                  <a:schemeClr val="tx1"/>
                </a:solidFill>
              </a:rPr>
              <a:t>умовах правового режиму воєнного стану</a:t>
            </a:r>
            <a:r>
              <a:rPr lang="uk-UA" sz="1400" dirty="0" smtClean="0">
                <a:solidFill>
                  <a:schemeClr val="tx1"/>
                </a:solidFill>
              </a:rPr>
              <a:t>. </a:t>
            </a:r>
          </a:p>
          <a:p>
            <a:pPr algn="ctr"/>
            <a:r>
              <a:rPr lang="uk-UA" sz="1400" dirty="0" smtClean="0">
                <a:solidFill>
                  <a:schemeClr val="tx1"/>
                </a:solidFill>
              </a:rPr>
              <a:t>Ця </a:t>
            </a:r>
            <a:r>
              <a:rPr lang="uk-UA" sz="1400" dirty="0" smtClean="0">
                <a:solidFill>
                  <a:schemeClr val="tx1"/>
                </a:solidFill>
              </a:rPr>
              <a:t>санкція може бути застосована лише щодо осіб, на яких накладено санкцію у виді блокування активів </a:t>
            </a:r>
            <a:r>
              <a:rPr lang="uk-UA" sz="1400" dirty="0" smtClean="0">
                <a:solidFill>
                  <a:schemeClr val="tx1"/>
                </a:solidFill>
              </a:rPr>
              <a:t>після 24.05.2022.</a:t>
            </a:r>
            <a:endParaRPr lang="uk-UA" sz="1400" dirty="0">
              <a:solidFill>
                <a:schemeClr val="tx1"/>
              </a:solidFill>
            </a:endParaRPr>
          </a:p>
        </p:txBody>
      </p:sp>
    </p:spTree>
    <p:extLst>
      <p:ext uri="{BB962C8B-B14F-4D97-AF65-F5344CB8AC3E}">
        <p14:creationId xmlns="" xmlns:p14="http://schemas.microsoft.com/office/powerpoint/2010/main" val="173856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 xmlns:a16="http://schemas.microsoft.com/office/drawing/2014/main" id="{5C594564-4FC6-401A-8586-44735EE819EC}"/>
              </a:ext>
            </a:extLst>
          </p:cNvPr>
          <p:cNvSpPr>
            <a:spLocks noGrp="1"/>
          </p:cNvSpPr>
          <p:nvPr>
            <p:ph type="body" sz="quarter" idx="16"/>
          </p:nvPr>
        </p:nvSpPr>
        <p:spPr>
          <a:xfrm>
            <a:off x="369037" y="1330069"/>
            <a:ext cx="1948859" cy="1328073"/>
          </a:xfrm>
        </p:spPr>
        <p:txBody>
          <a:bodyPr/>
          <a:lstStyle/>
          <a:p>
            <a:pPr algn="l">
              <a:spcBef>
                <a:spcPts val="600"/>
              </a:spcBef>
            </a:pPr>
            <a:r>
              <a:rPr lang="uk-UA" sz="1800" b="1" dirty="0" smtClean="0">
                <a:solidFill>
                  <a:schemeClr val="accent6">
                    <a:lumMod val="50000"/>
                  </a:schemeClr>
                </a:solidFill>
              </a:rPr>
              <a:t>Складність даної категорії справ</a:t>
            </a:r>
            <a:endParaRPr lang="en-US" sz="1800" b="1" dirty="0">
              <a:solidFill>
                <a:schemeClr val="accent6">
                  <a:lumMod val="50000"/>
                </a:schemeClr>
              </a:solidFill>
            </a:endParaRPr>
          </a:p>
        </p:txBody>
      </p:sp>
      <p:sp>
        <p:nvSpPr>
          <p:cNvPr id="10" name="Text Placeholder 9">
            <a:extLst>
              <a:ext uri="{FF2B5EF4-FFF2-40B4-BE49-F238E27FC236}">
                <a16:creationId xmlns="" xmlns:a16="http://schemas.microsoft.com/office/drawing/2014/main" id="{02D305EF-9A88-496B-BFC1-D589A01EE381}"/>
              </a:ext>
            </a:extLst>
          </p:cNvPr>
          <p:cNvSpPr>
            <a:spLocks noGrp="1"/>
          </p:cNvSpPr>
          <p:nvPr>
            <p:ph type="body" sz="quarter" idx="20"/>
          </p:nvPr>
        </p:nvSpPr>
        <p:spPr>
          <a:xfrm>
            <a:off x="6070503" y="4595830"/>
            <a:ext cx="5997671" cy="928670"/>
          </a:xfrm>
        </p:spPr>
        <p:txBody>
          <a:bodyPr>
            <a:normAutofit fontScale="55000" lnSpcReduction="20000"/>
          </a:bodyPr>
          <a:lstStyle/>
          <a:p>
            <a:pPr algn="just">
              <a:spcBef>
                <a:spcPts val="400"/>
              </a:spcBef>
            </a:pPr>
            <a:r>
              <a:rPr lang="uk-UA" sz="2200" spc="0" dirty="0" smtClean="0"/>
              <a:t>унікальність санкційних справ в частині підстав для застосування та їх доказування. Найбільш поширеними </a:t>
            </a:r>
            <a:r>
              <a:rPr lang="uk-UA" sz="2200" spc="0" dirty="0" smtClean="0"/>
              <a:t>є </a:t>
            </a:r>
            <a:r>
              <a:rPr lang="uk-UA" sz="2200" spc="0" dirty="0" smtClean="0"/>
              <a:t>ухвалення/взяття участь в ухваленні (підготовці в ухваленні) рішення щодо збройної агресії проти України, фінансування </a:t>
            </a:r>
            <a:r>
              <a:rPr lang="uk-UA" sz="2200" spc="0" dirty="0" smtClean="0"/>
              <a:t>агресії, у т.ч</a:t>
            </a:r>
            <a:r>
              <a:rPr lang="uk-UA" sz="2200" spc="0" dirty="0" smtClean="0"/>
              <a:t>. шляхом сплати податків до бюджету країни-агресора</a:t>
            </a:r>
            <a:r>
              <a:rPr lang="uk-UA" sz="2200" spc="0" dirty="0" smtClean="0"/>
              <a:t>, </a:t>
            </a:r>
            <a:r>
              <a:rPr lang="uk-UA" sz="2200" spc="0" dirty="0" err="1" smtClean="0"/>
              <a:t>глорифікація</a:t>
            </a:r>
            <a:r>
              <a:rPr lang="uk-UA" sz="2200" spc="0" dirty="0" smtClean="0"/>
              <a:t> агресії, участь та проведення референдумів тощо.</a:t>
            </a:r>
          </a:p>
          <a:p>
            <a:endParaRPr lang="en-US" dirty="0"/>
          </a:p>
        </p:txBody>
      </p:sp>
      <p:sp>
        <p:nvSpPr>
          <p:cNvPr id="13" name="Slide Number Placeholder 12">
            <a:extLst>
              <a:ext uri="{FF2B5EF4-FFF2-40B4-BE49-F238E27FC236}">
                <a16:creationId xmlns="" xmlns:a16="http://schemas.microsoft.com/office/drawing/2014/main" id="{E3984D70-BD95-4E1F-9725-902B5D74DED6}"/>
              </a:ext>
            </a:extLst>
          </p:cNvPr>
          <p:cNvSpPr>
            <a:spLocks noGrp="1"/>
          </p:cNvSpPr>
          <p:nvPr>
            <p:ph type="sldNum" sz="quarter" idx="12"/>
          </p:nvPr>
        </p:nvSpPr>
        <p:spPr>
          <a:xfrm>
            <a:off x="10810874" y="6356350"/>
            <a:ext cx="542925" cy="365125"/>
          </a:xfrm>
        </p:spPr>
        <p:txBody>
          <a:bodyPr/>
          <a:lstStyle/>
          <a:p>
            <a:fld id="{B5CEABB6-07DC-46E8-9B57-56EC44A396E5}" type="slidenum">
              <a:rPr lang="en-US" smtClean="0"/>
              <a:pPr/>
              <a:t>3</a:t>
            </a:fld>
            <a:endParaRPr lang="en-US" dirty="0"/>
          </a:p>
        </p:txBody>
      </p:sp>
      <p:sp>
        <p:nvSpPr>
          <p:cNvPr id="19" name="Text Placeholder 9">
            <a:extLst>
              <a:ext uri="{FF2B5EF4-FFF2-40B4-BE49-F238E27FC236}">
                <a16:creationId xmlns="" xmlns:a16="http://schemas.microsoft.com/office/drawing/2014/main" id="{02D305EF-9A88-496B-BFC1-D589A01EE381}"/>
              </a:ext>
            </a:extLst>
          </p:cNvPr>
          <p:cNvSpPr>
            <a:spLocks noGrp="1"/>
          </p:cNvSpPr>
          <p:nvPr>
            <p:ph type="body" sz="quarter" idx="20"/>
          </p:nvPr>
        </p:nvSpPr>
        <p:spPr>
          <a:xfrm>
            <a:off x="4676775" y="1471631"/>
            <a:ext cx="5589799" cy="566719"/>
          </a:xfrm>
        </p:spPr>
        <p:txBody>
          <a:bodyPr>
            <a:noAutofit/>
          </a:bodyPr>
          <a:lstStyle/>
          <a:p>
            <a:pPr algn="just">
              <a:spcBef>
                <a:spcPts val="300"/>
              </a:spcBef>
            </a:pPr>
            <a:r>
              <a:rPr lang="uk-UA" sz="1200" spc="0" dirty="0" smtClean="0"/>
              <a:t>в</a:t>
            </a:r>
            <a:r>
              <a:rPr lang="uk-UA" sz="1200" spc="0" dirty="0" smtClean="0"/>
              <a:t>ідсутність повних </a:t>
            </a:r>
            <a:r>
              <a:rPr lang="uk-UA" sz="1200" spc="0" dirty="0" smtClean="0"/>
              <a:t>ідентифікаційних даних </a:t>
            </a:r>
            <a:r>
              <a:rPr lang="uk-UA" sz="1200" spc="0" dirty="0" err="1" smtClean="0"/>
              <a:t>підсанкційної</a:t>
            </a:r>
            <a:r>
              <a:rPr lang="uk-UA" sz="1200" spc="0" dirty="0" smtClean="0"/>
              <a:t> </a:t>
            </a:r>
            <a:r>
              <a:rPr lang="uk-UA" sz="1200" spc="0" dirty="0" smtClean="0"/>
              <a:t>особи, </a:t>
            </a:r>
            <a:r>
              <a:rPr lang="uk-UA" sz="1200" spc="0" dirty="0" smtClean="0"/>
              <a:t>що може мати наслідком </a:t>
            </a:r>
            <a:r>
              <a:rPr lang="uk-UA" sz="1200" spc="0" dirty="0" smtClean="0"/>
              <a:t>неможливість </a:t>
            </a:r>
            <a:r>
              <a:rPr lang="uk-UA" sz="1200" spc="0" dirty="0" smtClean="0"/>
              <a:t>ідентифікації чи верифікації </a:t>
            </a:r>
            <a:r>
              <a:rPr lang="uk-UA" sz="1200" spc="0" dirty="0" smtClean="0"/>
              <a:t>її</a:t>
            </a:r>
            <a:r>
              <a:rPr lang="uk-UA" sz="1200" spc="0" dirty="0" smtClean="0"/>
              <a:t> активів або ж суттєво ускладнює цей процес.</a:t>
            </a:r>
            <a:endParaRPr lang="en-US" sz="1200" spc="0" dirty="0"/>
          </a:p>
        </p:txBody>
      </p:sp>
      <p:sp>
        <p:nvSpPr>
          <p:cNvPr id="20" name="Text Placeholder 9">
            <a:extLst>
              <a:ext uri="{FF2B5EF4-FFF2-40B4-BE49-F238E27FC236}">
                <a16:creationId xmlns="" xmlns:a16="http://schemas.microsoft.com/office/drawing/2014/main" id="{02D305EF-9A88-496B-BFC1-D589A01EE381}"/>
              </a:ext>
            </a:extLst>
          </p:cNvPr>
          <p:cNvSpPr>
            <a:spLocks noGrp="1"/>
          </p:cNvSpPr>
          <p:nvPr>
            <p:ph type="body" sz="quarter" idx="20"/>
          </p:nvPr>
        </p:nvSpPr>
        <p:spPr>
          <a:xfrm>
            <a:off x="5175153" y="2190750"/>
            <a:ext cx="6045297" cy="1276349"/>
          </a:xfrm>
        </p:spPr>
        <p:txBody>
          <a:bodyPr>
            <a:noAutofit/>
          </a:bodyPr>
          <a:lstStyle/>
          <a:p>
            <a:pPr algn="just">
              <a:spcBef>
                <a:spcPts val="600"/>
              </a:spcBef>
            </a:pPr>
            <a:r>
              <a:rPr lang="ru-RU" sz="1200" spc="0" dirty="0" smtClean="0"/>
              <a:t>як правило - </a:t>
            </a:r>
            <a:r>
              <a:rPr lang="uk-UA" sz="1200" spc="0" dirty="0" smtClean="0"/>
              <a:t>складна </a:t>
            </a:r>
            <a:r>
              <a:rPr lang="uk-UA" sz="1200" spc="0" dirty="0" smtClean="0"/>
              <a:t>корпоративна </a:t>
            </a:r>
            <a:r>
              <a:rPr lang="uk-UA" sz="1200" spc="0" dirty="0" smtClean="0"/>
              <a:t>структура із використанням офшорних компаній, трастів, номінальних власників. Це вимагає глибоких і ретельних досліджень, застосування як стандартних, так і новітніх підходів для отримання інформації та побудови реальної схеми зв’язків з метою доведення відносин контролю </a:t>
            </a:r>
            <a:r>
              <a:rPr lang="uk-UA" sz="1200" spc="0" dirty="0" err="1" smtClean="0"/>
              <a:t>підсанкційною</a:t>
            </a:r>
            <a:r>
              <a:rPr lang="uk-UA" sz="1200" spc="0" dirty="0" smtClean="0"/>
              <a:t> особою стосовно активу, в т.ч. незалежно від формального володіння ним.</a:t>
            </a:r>
            <a:endParaRPr lang="uk-UA" sz="1200" spc="0" dirty="0" smtClean="0"/>
          </a:p>
        </p:txBody>
      </p:sp>
      <p:sp>
        <p:nvSpPr>
          <p:cNvPr id="21" name="Text Placeholder 9">
            <a:extLst>
              <a:ext uri="{FF2B5EF4-FFF2-40B4-BE49-F238E27FC236}">
                <a16:creationId xmlns="" xmlns:a16="http://schemas.microsoft.com/office/drawing/2014/main" id="{02D305EF-9A88-496B-BFC1-D589A01EE381}"/>
              </a:ext>
            </a:extLst>
          </p:cNvPr>
          <p:cNvSpPr>
            <a:spLocks noGrp="1"/>
          </p:cNvSpPr>
          <p:nvPr>
            <p:ph type="body" sz="quarter" idx="20"/>
          </p:nvPr>
        </p:nvSpPr>
        <p:spPr>
          <a:xfrm>
            <a:off x="5699029" y="3486150"/>
            <a:ext cx="5902421" cy="923925"/>
          </a:xfrm>
        </p:spPr>
        <p:txBody>
          <a:bodyPr>
            <a:noAutofit/>
          </a:bodyPr>
          <a:lstStyle/>
          <a:p>
            <a:pPr algn="just">
              <a:spcBef>
                <a:spcPts val="400"/>
              </a:spcBef>
            </a:pPr>
            <a:r>
              <a:rPr lang="uk-UA" sz="1200" spc="0" dirty="0" smtClean="0"/>
              <a:t>с</a:t>
            </a:r>
            <a:r>
              <a:rPr lang="uk-UA" sz="1200" spc="0" dirty="0" smtClean="0"/>
              <a:t>кладність з розкриттям інформації </a:t>
            </a:r>
            <a:r>
              <a:rPr lang="uk-UA" sz="1200" spc="0" dirty="0" smtClean="0"/>
              <a:t>з банківських структур, зокрема, БТ. </a:t>
            </a:r>
            <a:r>
              <a:rPr lang="uk-UA" sz="1200" spc="0" dirty="0" smtClean="0"/>
              <a:t>Часто лише за допомогою аналізу фінансових потоків можливо документально довести зв’язки групи компаній, які, де-юре, є окремими не пов’язаними між собою суб'єктами господарювання. </a:t>
            </a:r>
            <a:endParaRPr lang="uk-UA" sz="1200" spc="0" dirty="0" smtClean="0"/>
          </a:p>
          <a:p>
            <a:pPr algn="just">
              <a:spcBef>
                <a:spcPts val="600"/>
              </a:spcBef>
            </a:pPr>
            <a:endParaRPr lang="en-US" sz="1200" dirty="0"/>
          </a:p>
        </p:txBody>
      </p:sp>
      <p:cxnSp>
        <p:nvCxnSpPr>
          <p:cNvPr id="23" name="Пряма сполучна лінія 22"/>
          <p:cNvCxnSpPr/>
          <p:nvPr/>
        </p:nvCxnSpPr>
        <p:spPr>
          <a:xfrm rot="16200000" flipH="1">
            <a:off x="3019425" y="3086099"/>
            <a:ext cx="4962525" cy="1590675"/>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 xmlns:a16="http://schemas.microsoft.com/office/drawing/2014/main" id="{67708C79-A4AC-4B5D-92DF-600737E4D11A}"/>
              </a:ext>
            </a:extLst>
          </p:cNvPr>
          <p:cNvSpPr>
            <a:spLocks noGrp="1"/>
          </p:cNvSpPr>
          <p:nvPr>
            <p:ph type="title"/>
          </p:nvPr>
        </p:nvSpPr>
        <p:spPr>
          <a:xfrm>
            <a:off x="390525" y="423068"/>
            <a:ext cx="3619500" cy="862807"/>
          </a:xfrm>
        </p:spPr>
        <p:txBody>
          <a:bodyPr>
            <a:normAutofit/>
          </a:bodyPr>
          <a:lstStyle/>
          <a:p>
            <a:r>
              <a:rPr lang="uk-UA" b="1" dirty="0" smtClean="0">
                <a:solidFill>
                  <a:srgbClr val="002060"/>
                </a:solidFill>
              </a:rPr>
              <a:t>Особливості розгляду</a:t>
            </a:r>
            <a:endParaRPr lang="en-US" b="1" dirty="0">
              <a:solidFill>
                <a:srgbClr val="002060"/>
              </a:solidFill>
            </a:endParaRPr>
          </a:p>
        </p:txBody>
      </p:sp>
    </p:spTree>
    <p:extLst>
      <p:ext uri="{BB962C8B-B14F-4D97-AF65-F5344CB8AC3E}">
        <p14:creationId xmlns="" xmlns:p14="http://schemas.microsoft.com/office/powerpoint/2010/main" val="173856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031FE9-9059-4FE8-B4AC-9771F23A1B89}"/>
              </a:ext>
            </a:extLst>
          </p:cNvPr>
          <p:cNvSpPr>
            <a:spLocks noGrp="1"/>
          </p:cNvSpPr>
          <p:nvPr>
            <p:ph type="title"/>
          </p:nvPr>
        </p:nvSpPr>
        <p:spPr>
          <a:xfrm>
            <a:off x="1508760" y="4156405"/>
            <a:ext cx="3139440" cy="1325563"/>
          </a:xfrm>
        </p:spPr>
        <p:txBody>
          <a:bodyPr/>
          <a:lstStyle/>
          <a:p>
            <a:r>
              <a:rPr lang="uk-UA" b="1" dirty="0" smtClean="0">
                <a:solidFill>
                  <a:srgbClr val="002060"/>
                </a:solidFill>
              </a:rPr>
              <a:t>Особливості розгляду </a:t>
            </a:r>
            <a:endParaRPr lang="en-US" b="1" dirty="0">
              <a:solidFill>
                <a:srgbClr val="002060"/>
              </a:solidFill>
            </a:endParaRPr>
          </a:p>
        </p:txBody>
      </p:sp>
      <p:sp>
        <p:nvSpPr>
          <p:cNvPr id="3" name="Content Placeholder 2">
            <a:extLst>
              <a:ext uri="{FF2B5EF4-FFF2-40B4-BE49-F238E27FC236}">
                <a16:creationId xmlns="" xmlns:a16="http://schemas.microsoft.com/office/drawing/2014/main" id="{D4A2EB3F-4D60-451F-8F45-7D6654D2FCD9}"/>
              </a:ext>
            </a:extLst>
          </p:cNvPr>
          <p:cNvSpPr>
            <a:spLocks noGrp="1"/>
          </p:cNvSpPr>
          <p:nvPr>
            <p:ph type="body" sz="quarter" idx="13"/>
          </p:nvPr>
        </p:nvSpPr>
        <p:spPr>
          <a:xfrm>
            <a:off x="5922254" y="1530635"/>
            <a:ext cx="5433204" cy="365125"/>
          </a:xfrm>
        </p:spPr>
        <p:txBody>
          <a:bodyPr vert="horz" lIns="91440" tIns="45720" rIns="91440" bIns="45720" rtlCol="0" anchor="t">
            <a:noAutofit/>
          </a:bodyPr>
          <a:lstStyle/>
          <a:p>
            <a:r>
              <a:rPr lang="uk-UA" spc="0" dirty="0" smtClean="0">
                <a:solidFill>
                  <a:schemeClr val="accent6">
                    <a:lumMod val="50000"/>
                  </a:schemeClr>
                </a:solidFill>
              </a:rPr>
              <a:t>Спрощений</a:t>
            </a:r>
            <a:r>
              <a:rPr lang="uk-UA" dirty="0" smtClean="0">
                <a:solidFill>
                  <a:schemeClr val="accent6">
                    <a:lumMod val="50000"/>
                  </a:schemeClr>
                </a:solidFill>
              </a:rPr>
              <a:t> </a:t>
            </a:r>
            <a:r>
              <a:rPr lang="uk-UA" spc="0" dirty="0" smtClean="0">
                <a:solidFill>
                  <a:schemeClr val="accent6">
                    <a:lumMod val="50000"/>
                  </a:schemeClr>
                </a:solidFill>
              </a:rPr>
              <a:t>порядок розгляду</a:t>
            </a:r>
            <a:endParaRPr lang="en-US" spc="0" dirty="0">
              <a:solidFill>
                <a:schemeClr val="accent6">
                  <a:lumMod val="50000"/>
                </a:schemeClr>
              </a:solidFill>
            </a:endParaRPr>
          </a:p>
        </p:txBody>
      </p:sp>
      <p:sp>
        <p:nvSpPr>
          <p:cNvPr id="4" name="Text Placeholder 3">
            <a:extLst>
              <a:ext uri="{FF2B5EF4-FFF2-40B4-BE49-F238E27FC236}">
                <a16:creationId xmlns="" xmlns:a16="http://schemas.microsoft.com/office/drawing/2014/main" id="{AC1C80FB-53F9-42EE-B1E6-D0F998EC5DFA}"/>
              </a:ext>
            </a:extLst>
          </p:cNvPr>
          <p:cNvSpPr>
            <a:spLocks noGrp="1"/>
          </p:cNvSpPr>
          <p:nvPr>
            <p:ph type="body" sz="quarter" idx="15"/>
          </p:nvPr>
        </p:nvSpPr>
        <p:spPr>
          <a:xfrm>
            <a:off x="5921828" y="1860060"/>
            <a:ext cx="5431971" cy="557950"/>
          </a:xfrm>
        </p:spPr>
        <p:txBody>
          <a:bodyPr>
            <a:normAutofit/>
          </a:bodyPr>
          <a:lstStyle/>
          <a:p>
            <a:pPr algn="just"/>
            <a:r>
              <a:rPr lang="uk-UA" sz="1200" dirty="0" smtClean="0"/>
              <a:t>Особливості провадження у справах про застосування санкцій визначено </a:t>
            </a:r>
            <a:r>
              <a:rPr lang="uk-UA" sz="1200" dirty="0" smtClean="0">
                <a:hlinkClick r:id="rId2" tooltip="Кодекс адміністративного судочинства України (ред. з 15.12.2017); нормативно-правовий акт № 2747-IV від 06.07.2005, ВР України"/>
              </a:rPr>
              <a:t>ст. 283-1 КАС України</a:t>
            </a:r>
            <a:r>
              <a:rPr lang="uk-UA" sz="1200" dirty="0" smtClean="0"/>
              <a:t>.</a:t>
            </a:r>
            <a:endParaRPr lang="uk-UA" sz="1200" dirty="0"/>
          </a:p>
        </p:txBody>
      </p:sp>
      <p:sp>
        <p:nvSpPr>
          <p:cNvPr id="5" name="Text Placeholder 4">
            <a:extLst>
              <a:ext uri="{FF2B5EF4-FFF2-40B4-BE49-F238E27FC236}">
                <a16:creationId xmlns="" xmlns:a16="http://schemas.microsoft.com/office/drawing/2014/main" id="{E81BA2B5-6A90-4204-ABDD-7183FBB03A02}"/>
              </a:ext>
            </a:extLst>
          </p:cNvPr>
          <p:cNvSpPr>
            <a:spLocks noGrp="1"/>
          </p:cNvSpPr>
          <p:nvPr>
            <p:ph type="body" sz="quarter" idx="23"/>
          </p:nvPr>
        </p:nvSpPr>
        <p:spPr>
          <a:xfrm>
            <a:off x="5922254" y="2428404"/>
            <a:ext cx="5433204" cy="793260"/>
          </a:xfrm>
        </p:spPr>
        <p:txBody>
          <a:bodyPr>
            <a:noAutofit/>
          </a:bodyPr>
          <a:lstStyle/>
          <a:p>
            <a:pPr>
              <a:spcBef>
                <a:spcPts val="300"/>
              </a:spcBef>
            </a:pPr>
            <a:r>
              <a:rPr lang="uk-UA" sz="1800" spc="0" dirty="0" smtClean="0">
                <a:solidFill>
                  <a:schemeClr val="accent6">
                    <a:lumMod val="50000"/>
                  </a:schemeClr>
                </a:solidFill>
              </a:rPr>
              <a:t>Принцип змагальності сторін, свободи у наданні ними своїх доказів та доведенні їх переконливості перед судом</a:t>
            </a:r>
            <a:endParaRPr lang="en-US" sz="1800" spc="0" dirty="0">
              <a:solidFill>
                <a:schemeClr val="accent6">
                  <a:lumMod val="50000"/>
                </a:schemeClr>
              </a:solidFill>
            </a:endParaRPr>
          </a:p>
        </p:txBody>
      </p:sp>
      <p:sp>
        <p:nvSpPr>
          <p:cNvPr id="6" name="Text Placeholder 5">
            <a:extLst>
              <a:ext uri="{FF2B5EF4-FFF2-40B4-BE49-F238E27FC236}">
                <a16:creationId xmlns="" xmlns:a16="http://schemas.microsoft.com/office/drawing/2014/main" id="{7E7D4C34-22A0-4D54-A07D-E1E9A11463E5}"/>
              </a:ext>
            </a:extLst>
          </p:cNvPr>
          <p:cNvSpPr>
            <a:spLocks noGrp="1"/>
          </p:cNvSpPr>
          <p:nvPr>
            <p:ph type="body" sz="quarter" idx="24"/>
          </p:nvPr>
        </p:nvSpPr>
        <p:spPr>
          <a:xfrm>
            <a:off x="5921828" y="3246945"/>
            <a:ext cx="5431971" cy="1186831"/>
          </a:xfrm>
        </p:spPr>
        <p:txBody>
          <a:bodyPr>
            <a:noAutofit/>
          </a:bodyPr>
          <a:lstStyle/>
          <a:p>
            <a:pPr algn="just">
              <a:spcBef>
                <a:spcPts val="600"/>
              </a:spcBef>
            </a:pPr>
            <a:r>
              <a:rPr lang="uk-UA" sz="1200" dirty="0" smtClean="0"/>
              <a:t>(ч. 1 </a:t>
            </a:r>
            <a:r>
              <a:rPr lang="uk-UA" sz="1200" dirty="0" smtClean="0">
                <a:hlinkClick r:id="rId3" tooltip="Кодекс адміністративного судочинства України (ред. з 15.12.2017); нормативно-правовий акт № 2747-IV від 06.07.2005, ВР України"/>
              </a:rPr>
              <a:t>ст. 9 КАС України</a:t>
            </a:r>
            <a:r>
              <a:rPr lang="uk-UA" sz="1200" dirty="0" smtClean="0"/>
              <a:t>). Кожна сторона повинна довести ті обставини, на яких ґрунтуються її вимоги та заперечення, крім випадків, встановлених </a:t>
            </a:r>
            <a:r>
              <a:rPr lang="uk-UA" sz="1200" dirty="0" smtClean="0">
                <a:hlinkClick r:id="rId4" tooltip="Кодекс адміністративного судочинства України (ред. з 15.12.2017); нормативно-правовий акт № 2747-IV від 06.07.2005, ВР України"/>
              </a:rPr>
              <a:t>ст. 78 КАС України</a:t>
            </a:r>
            <a:r>
              <a:rPr lang="uk-UA" sz="1200" dirty="0" smtClean="0"/>
              <a:t>. Якщо учасник справи без поважних причин не надасть докази на пропозицію суду для підтвердження обставин, на які він посилається, суд вирішує справу на підставі наявних доказів (ч. 1, ч. 6 </a:t>
            </a:r>
            <a:r>
              <a:rPr lang="uk-UA" sz="1200" dirty="0" smtClean="0">
                <a:hlinkClick r:id="rId5" tooltip="Кодекс адміністративного судочинства України (ред. з 15.12.2017); нормативно-правовий акт № 2747-IV від 06.07.2005, ВР України"/>
              </a:rPr>
              <a:t>ст. 77 КАС України</a:t>
            </a:r>
            <a:r>
              <a:rPr lang="uk-UA" sz="1200" dirty="0" smtClean="0"/>
              <a:t>).</a:t>
            </a:r>
            <a:endParaRPr lang="uk-UA" sz="1200" dirty="0"/>
          </a:p>
        </p:txBody>
      </p:sp>
      <p:sp>
        <p:nvSpPr>
          <p:cNvPr id="7" name="Text Placeholder 6">
            <a:extLst>
              <a:ext uri="{FF2B5EF4-FFF2-40B4-BE49-F238E27FC236}">
                <a16:creationId xmlns="" xmlns:a16="http://schemas.microsoft.com/office/drawing/2014/main" id="{301D392D-FB66-47A0-B628-5ADE822A2CFF}"/>
              </a:ext>
            </a:extLst>
          </p:cNvPr>
          <p:cNvSpPr>
            <a:spLocks noGrp="1"/>
          </p:cNvSpPr>
          <p:nvPr>
            <p:ph type="body" sz="quarter" idx="25"/>
          </p:nvPr>
        </p:nvSpPr>
        <p:spPr>
          <a:xfrm>
            <a:off x="5922254" y="4548968"/>
            <a:ext cx="5433204" cy="1065024"/>
          </a:xfrm>
        </p:spPr>
        <p:txBody>
          <a:bodyPr>
            <a:noAutofit/>
          </a:bodyPr>
          <a:lstStyle/>
          <a:p>
            <a:r>
              <a:rPr lang="uk-UA" sz="1800" spc="0" dirty="0" smtClean="0">
                <a:solidFill>
                  <a:schemeClr val="accent6">
                    <a:lumMod val="50000"/>
                  </a:schemeClr>
                </a:solidFill>
              </a:rPr>
              <a:t>Стандарт доказування «переваги більш вагомих доказів» (</a:t>
            </a:r>
            <a:r>
              <a:rPr lang="uk-UA" sz="1800" spc="0" dirty="0" err="1" smtClean="0">
                <a:solidFill>
                  <a:schemeClr val="accent6">
                    <a:lumMod val="50000"/>
                  </a:schemeClr>
                </a:solidFill>
              </a:rPr>
              <a:t>preponderance</a:t>
            </a:r>
            <a:r>
              <a:rPr lang="uk-UA" sz="1800" spc="0" dirty="0" smtClean="0">
                <a:solidFill>
                  <a:schemeClr val="accent6">
                    <a:lumMod val="50000"/>
                  </a:schemeClr>
                </a:solidFill>
              </a:rPr>
              <a:t> </a:t>
            </a:r>
            <a:r>
              <a:rPr lang="uk-UA" sz="1800" spc="0" dirty="0" err="1" smtClean="0">
                <a:solidFill>
                  <a:schemeClr val="accent6">
                    <a:lumMod val="50000"/>
                  </a:schemeClr>
                </a:solidFill>
              </a:rPr>
              <a:t>of</a:t>
            </a:r>
            <a:r>
              <a:rPr lang="uk-UA" sz="1800" spc="0" dirty="0" smtClean="0">
                <a:solidFill>
                  <a:schemeClr val="accent6">
                    <a:lumMod val="50000"/>
                  </a:schemeClr>
                </a:solidFill>
              </a:rPr>
              <a:t> </a:t>
            </a:r>
            <a:r>
              <a:rPr lang="uk-UA" sz="1800" spc="0" dirty="0" err="1" smtClean="0">
                <a:solidFill>
                  <a:schemeClr val="accent6">
                    <a:lumMod val="50000"/>
                  </a:schemeClr>
                </a:solidFill>
              </a:rPr>
              <a:t>the</a:t>
            </a:r>
            <a:r>
              <a:rPr lang="uk-UA" sz="1800" spc="0" dirty="0" smtClean="0">
                <a:solidFill>
                  <a:schemeClr val="accent6">
                    <a:lumMod val="50000"/>
                  </a:schemeClr>
                </a:solidFill>
              </a:rPr>
              <a:t> </a:t>
            </a:r>
            <a:r>
              <a:rPr lang="uk-UA" sz="1800" spc="0" dirty="0" err="1" smtClean="0">
                <a:solidFill>
                  <a:schemeClr val="accent6">
                    <a:lumMod val="50000"/>
                  </a:schemeClr>
                </a:solidFill>
              </a:rPr>
              <a:t>evidence</a:t>
            </a:r>
            <a:r>
              <a:rPr lang="uk-UA" sz="1800" spc="0" dirty="0" smtClean="0">
                <a:solidFill>
                  <a:schemeClr val="accent6">
                    <a:lumMod val="50000"/>
                  </a:schemeClr>
                </a:solidFill>
              </a:rPr>
              <a:t>) або так званий баланс </a:t>
            </a:r>
            <a:r>
              <a:rPr lang="uk-UA" sz="1800" spc="0" dirty="0" err="1" smtClean="0">
                <a:solidFill>
                  <a:schemeClr val="accent6">
                    <a:lumMod val="50000"/>
                  </a:schemeClr>
                </a:solidFill>
              </a:rPr>
              <a:t>імовірностей</a:t>
            </a:r>
            <a:r>
              <a:rPr lang="uk-UA" sz="1800" spc="0" dirty="0" smtClean="0">
                <a:solidFill>
                  <a:schemeClr val="accent6">
                    <a:lumMod val="50000"/>
                  </a:schemeClr>
                </a:solidFill>
              </a:rPr>
              <a:t> (</a:t>
            </a:r>
            <a:r>
              <a:rPr lang="uk-UA" sz="1800" spc="0" dirty="0" err="1" smtClean="0">
                <a:solidFill>
                  <a:schemeClr val="accent6">
                    <a:lumMod val="50000"/>
                  </a:schemeClr>
                </a:solidFill>
              </a:rPr>
              <a:t>balance</a:t>
            </a:r>
            <a:r>
              <a:rPr lang="uk-UA" sz="1800" spc="0" dirty="0" smtClean="0">
                <a:solidFill>
                  <a:schemeClr val="accent6">
                    <a:lumMod val="50000"/>
                  </a:schemeClr>
                </a:solidFill>
              </a:rPr>
              <a:t> </a:t>
            </a:r>
            <a:r>
              <a:rPr lang="uk-UA" sz="1800" spc="0" dirty="0" err="1" smtClean="0">
                <a:solidFill>
                  <a:schemeClr val="accent6">
                    <a:lumMod val="50000"/>
                  </a:schemeClr>
                </a:solidFill>
              </a:rPr>
              <a:t>of</a:t>
            </a:r>
            <a:r>
              <a:rPr lang="uk-UA" sz="1800" spc="0" dirty="0" smtClean="0">
                <a:solidFill>
                  <a:schemeClr val="accent6">
                    <a:lumMod val="50000"/>
                  </a:schemeClr>
                </a:solidFill>
              </a:rPr>
              <a:t> </a:t>
            </a:r>
            <a:r>
              <a:rPr lang="uk-UA" sz="1800" spc="0" dirty="0" err="1" smtClean="0">
                <a:solidFill>
                  <a:schemeClr val="accent6">
                    <a:lumMod val="50000"/>
                  </a:schemeClr>
                </a:solidFill>
              </a:rPr>
              <a:t>probabilities</a:t>
            </a:r>
            <a:r>
              <a:rPr lang="uk-UA" sz="1800" spc="0" dirty="0" smtClean="0">
                <a:solidFill>
                  <a:schemeClr val="accent6">
                    <a:lumMod val="50000"/>
                  </a:schemeClr>
                </a:solidFill>
              </a:rPr>
              <a:t>)</a:t>
            </a:r>
            <a:endParaRPr lang="en-US" sz="1800" spc="0" dirty="0">
              <a:solidFill>
                <a:schemeClr val="accent6">
                  <a:lumMod val="50000"/>
                </a:schemeClr>
              </a:solidFill>
            </a:endParaRPr>
          </a:p>
        </p:txBody>
      </p:sp>
      <p:sp>
        <p:nvSpPr>
          <p:cNvPr id="8" name="Text Placeholder 7">
            <a:extLst>
              <a:ext uri="{FF2B5EF4-FFF2-40B4-BE49-F238E27FC236}">
                <a16:creationId xmlns="" xmlns:a16="http://schemas.microsoft.com/office/drawing/2014/main" id="{51C26CE0-2506-4B44-A26F-C12BFA5B18B5}"/>
              </a:ext>
            </a:extLst>
          </p:cNvPr>
          <p:cNvSpPr>
            <a:spLocks noGrp="1"/>
          </p:cNvSpPr>
          <p:nvPr>
            <p:ph type="body" sz="quarter" idx="26"/>
          </p:nvPr>
        </p:nvSpPr>
        <p:spPr>
          <a:xfrm>
            <a:off x="5932457" y="5665201"/>
            <a:ext cx="5465645" cy="671804"/>
          </a:xfrm>
        </p:spPr>
        <p:txBody>
          <a:bodyPr>
            <a:noAutofit/>
          </a:bodyPr>
          <a:lstStyle/>
          <a:p>
            <a:pPr algn="just"/>
            <a:r>
              <a:rPr lang="uk-UA" sz="1200" dirty="0" smtClean="0"/>
              <a:t>У відповідності до ч. 6 </a:t>
            </a:r>
            <a:r>
              <a:rPr lang="uk-UA" sz="1200" dirty="0" smtClean="0">
                <a:hlinkClick r:id="rId2" tooltip="Кодекс адміністративного судочинства України (ред. з 15.12.2017); нормативно-правовий акт № 2747-IV від 06.07.2005, ВР України"/>
              </a:rPr>
              <a:t>ст. 283-1 КАС України</a:t>
            </a:r>
            <a:r>
              <a:rPr lang="uk-UA" sz="1200" dirty="0" smtClean="0"/>
              <a:t>, у справах про стягнення санкцій суд ухвалює рішення на користь тієї сторони, сукупність доказів якої є більш переконливою порівняно із сукупністю доказів іншої сторони.</a:t>
            </a:r>
            <a:endParaRPr lang="uk-UA" sz="1200" dirty="0"/>
          </a:p>
        </p:txBody>
      </p:sp>
      <p:sp>
        <p:nvSpPr>
          <p:cNvPr id="22" name="Slide Number Placeholder 21">
            <a:extLst>
              <a:ext uri="{FF2B5EF4-FFF2-40B4-BE49-F238E27FC236}">
                <a16:creationId xmlns="" xmlns:a16="http://schemas.microsoft.com/office/drawing/2014/main" id="{5D1BD041-3428-4D62-934F-F3FF6D36F90F}"/>
              </a:ext>
            </a:extLst>
          </p:cNvPr>
          <p:cNvSpPr>
            <a:spLocks noGrp="1"/>
          </p:cNvSpPr>
          <p:nvPr>
            <p:ph type="sldNum" sz="quarter" idx="22"/>
          </p:nvPr>
        </p:nvSpPr>
        <p:spPr>
          <a:xfrm>
            <a:off x="10700656" y="6356350"/>
            <a:ext cx="653143" cy="365125"/>
          </a:xfrm>
        </p:spPr>
        <p:txBody>
          <a:bodyPr/>
          <a:lstStyle/>
          <a:p>
            <a:fld id="{B5CEABB6-07DC-46E8-9B57-56EC44A396E5}" type="slidenum">
              <a:rPr lang="en-US" smtClean="0"/>
              <a:pPr/>
              <a:t>4</a:t>
            </a:fld>
            <a:endParaRPr lang="en-US" dirty="0"/>
          </a:p>
        </p:txBody>
      </p:sp>
    </p:spTree>
    <p:extLst>
      <p:ext uri="{BB962C8B-B14F-4D97-AF65-F5344CB8AC3E}">
        <p14:creationId xmlns="" xmlns:p14="http://schemas.microsoft.com/office/powerpoint/2010/main" val="184494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7E1C88-627C-4655-A4FB-0BB02EDB078A}"/>
              </a:ext>
            </a:extLst>
          </p:cNvPr>
          <p:cNvSpPr>
            <a:spLocks noGrp="1"/>
          </p:cNvSpPr>
          <p:nvPr>
            <p:ph type="title"/>
          </p:nvPr>
        </p:nvSpPr>
        <p:spPr>
          <a:xfrm>
            <a:off x="1117516" y="446563"/>
            <a:ext cx="4166865" cy="941367"/>
          </a:xfrm>
        </p:spPr>
        <p:txBody>
          <a:bodyPr>
            <a:normAutofit fontScale="90000"/>
          </a:bodyPr>
          <a:lstStyle/>
          <a:p>
            <a:r>
              <a:rPr lang="uk-UA" b="1" dirty="0" smtClean="0">
                <a:solidFill>
                  <a:srgbClr val="0070C0"/>
                </a:solidFill>
              </a:rPr>
              <a:t>Особливості отримання доказів</a:t>
            </a:r>
            <a:endParaRPr lang="en-US" b="1" dirty="0">
              <a:solidFill>
                <a:srgbClr val="0070C0"/>
              </a:solidFill>
            </a:endParaRPr>
          </a:p>
        </p:txBody>
      </p:sp>
      <p:sp>
        <p:nvSpPr>
          <p:cNvPr id="3" name="Content Placeholder 2">
            <a:extLst>
              <a:ext uri="{FF2B5EF4-FFF2-40B4-BE49-F238E27FC236}">
                <a16:creationId xmlns="" xmlns:a16="http://schemas.microsoft.com/office/drawing/2014/main" id="{033634FE-ADF0-4BC3-A0A9-447EA9DD096B}"/>
              </a:ext>
            </a:extLst>
          </p:cNvPr>
          <p:cNvSpPr>
            <a:spLocks noGrp="1"/>
          </p:cNvSpPr>
          <p:nvPr>
            <p:ph type="body" idx="1"/>
          </p:nvPr>
        </p:nvSpPr>
        <p:spPr>
          <a:xfrm>
            <a:off x="1106882" y="1470375"/>
            <a:ext cx="7282205" cy="3911249"/>
          </a:xfrm>
        </p:spPr>
        <p:txBody>
          <a:bodyPr vert="horz" lIns="91440" tIns="45720" rIns="91440" bIns="45720" rtlCol="0" anchor="t">
            <a:noAutofit/>
          </a:bodyPr>
          <a:lstStyle/>
          <a:p>
            <a:r>
              <a:rPr lang="uk-UA" sz="2000" b="1" i="1" dirty="0" smtClean="0"/>
              <a:t>Порядок отримання Мін’юстом доказів для подання позовної заяви</a:t>
            </a:r>
          </a:p>
          <a:p>
            <a:pPr algn="just">
              <a:spcBef>
                <a:spcPts val="300"/>
              </a:spcBef>
            </a:pPr>
            <a:r>
              <a:rPr lang="uk-UA" sz="1200" dirty="0" smtClean="0"/>
              <a:t>З метою отримання інформації щодо наявності: </a:t>
            </a:r>
          </a:p>
          <a:p>
            <a:pPr>
              <a:spcBef>
                <a:spcPts val="300"/>
              </a:spcBef>
              <a:buFontTx/>
              <a:buChar char="-"/>
            </a:pPr>
            <a:r>
              <a:rPr lang="uk-UA" sz="1200" dirty="0" smtClean="0"/>
              <a:t> підстав для застосування санкції у виді стягнення активів в дохід держави,</a:t>
            </a:r>
          </a:p>
          <a:p>
            <a:pPr>
              <a:spcBef>
                <a:spcPts val="300"/>
              </a:spcBef>
              <a:buFontTx/>
              <a:buChar char="-"/>
            </a:pPr>
            <a:r>
              <a:rPr lang="uk-UA" sz="1200" dirty="0" smtClean="0"/>
              <a:t> активів підсанкційної особи,</a:t>
            </a:r>
          </a:p>
          <a:p>
            <a:pPr>
              <a:spcBef>
                <a:spcPts val="300"/>
              </a:spcBef>
              <a:buFontTx/>
              <a:buChar char="-"/>
            </a:pPr>
            <a:r>
              <a:rPr lang="uk-UA" sz="1200" dirty="0" smtClean="0"/>
              <a:t> зв’язку активів з </a:t>
            </a:r>
            <a:r>
              <a:rPr lang="uk-UA" sz="1200" dirty="0" err="1" smtClean="0"/>
              <a:t>підсанкційною</a:t>
            </a:r>
            <a:r>
              <a:rPr lang="uk-UA" sz="1200" dirty="0" smtClean="0"/>
              <a:t> особою </a:t>
            </a:r>
            <a:r>
              <a:rPr lang="uk-UA" sz="1200" dirty="0" smtClean="0"/>
              <a:t>(опосередковане </a:t>
            </a:r>
            <a:r>
              <a:rPr lang="uk-UA" sz="1200" dirty="0" smtClean="0"/>
              <a:t>володіння</a:t>
            </a:r>
            <a:r>
              <a:rPr lang="uk-UA" sz="1200" dirty="0" smtClean="0"/>
              <a:t>), -</a:t>
            </a:r>
            <a:endParaRPr lang="uk-UA" sz="1200" dirty="0" smtClean="0"/>
          </a:p>
          <a:p>
            <a:pPr algn="just">
              <a:spcBef>
                <a:spcPts val="200"/>
              </a:spcBef>
            </a:pPr>
            <a:r>
              <a:rPr lang="uk-UA" sz="1200" dirty="0" smtClean="0"/>
              <a:t>Мін’юст звертається до органів державної влади, органів місцевого самоврядування (ч.8 ст. 5 ЗУ </a:t>
            </a:r>
            <a:r>
              <a:rPr lang="uk-UA" sz="1200" dirty="0" err="1" smtClean="0"/>
              <a:t>“Про</a:t>
            </a:r>
            <a:r>
              <a:rPr lang="uk-UA" sz="1200" dirty="0" smtClean="0"/>
              <a:t> </a:t>
            </a:r>
            <a:r>
              <a:rPr lang="uk-UA" sz="1200" dirty="0" err="1" smtClean="0"/>
              <a:t>санкції”</a:t>
            </a:r>
            <a:r>
              <a:rPr lang="uk-UA" sz="1200" dirty="0" smtClean="0"/>
              <a:t>. </a:t>
            </a:r>
            <a:r>
              <a:rPr lang="uk-UA" sz="1200" dirty="0" smtClean="0"/>
              <a:t>З окремими органами, з якими взаємодія відбувається системно, укладено окремі порядки </a:t>
            </a:r>
            <a:r>
              <a:rPr lang="uk-UA" sz="1200" dirty="0" smtClean="0"/>
              <a:t>про взаємодію/сприяння. Зокрема, такі порядки укладено з НАЗК, ОГП, АРМА, ДБР, НАБУ, </a:t>
            </a:r>
            <a:r>
              <a:rPr lang="uk-UA" sz="1200" dirty="0" err="1" smtClean="0"/>
              <a:t>Міндовкілля</a:t>
            </a:r>
            <a:r>
              <a:rPr lang="uk-UA" sz="1200" dirty="0" smtClean="0"/>
              <a:t>, </a:t>
            </a:r>
            <a:r>
              <a:rPr lang="uk-UA" sz="1200" dirty="0" err="1" smtClean="0"/>
              <a:t>БЕБ</a:t>
            </a:r>
            <a:r>
              <a:rPr lang="uk-UA" sz="1200" dirty="0" smtClean="0"/>
              <a:t>, СБУ. </a:t>
            </a:r>
          </a:p>
          <a:p>
            <a:pPr algn="just">
              <a:spcBef>
                <a:spcPts val="200"/>
              </a:spcBef>
            </a:pPr>
            <a:r>
              <a:rPr lang="uk-UA" sz="1200" dirty="0" smtClean="0"/>
              <a:t>Взаємодія за цими порядками відбувається у форматі </a:t>
            </a:r>
            <a:r>
              <a:rPr lang="uk-UA" sz="1200" dirty="0" err="1" smtClean="0"/>
              <a:t>“</a:t>
            </a:r>
            <a:r>
              <a:rPr lang="uk-UA" sz="1200" dirty="0" err="1" smtClean="0"/>
              <a:t>запит-відповідь</a:t>
            </a:r>
            <a:r>
              <a:rPr lang="uk-UA" sz="1200" dirty="0" err="1" smtClean="0"/>
              <a:t>”</a:t>
            </a:r>
            <a:r>
              <a:rPr lang="uk-UA" sz="1200" dirty="0" smtClean="0"/>
              <a:t>.  </a:t>
            </a:r>
            <a:endParaRPr lang="uk-UA" sz="1200" dirty="0" smtClean="0"/>
          </a:p>
          <a:p>
            <a:pPr algn="just">
              <a:spcBef>
                <a:spcPts val="200"/>
              </a:spcBef>
            </a:pPr>
            <a:r>
              <a:rPr lang="uk-UA" sz="1200" dirty="0" smtClean="0"/>
              <a:t>У разі наявності </a:t>
            </a:r>
            <a:r>
              <a:rPr lang="uk-UA" sz="1200" dirty="0" err="1" smtClean="0"/>
              <a:t>“нестандартних</a:t>
            </a:r>
            <a:r>
              <a:rPr lang="uk-UA" sz="1200" dirty="0" smtClean="0"/>
              <a:t> </a:t>
            </a:r>
            <a:r>
              <a:rPr lang="uk-UA" sz="1200" dirty="0" err="1" smtClean="0"/>
              <a:t>активів”</a:t>
            </a:r>
            <a:r>
              <a:rPr lang="uk-UA" sz="1200" dirty="0" smtClean="0"/>
              <a:t> (предмети </a:t>
            </a:r>
            <a:r>
              <a:rPr lang="uk-UA" sz="1200" dirty="0" err="1" smtClean="0"/>
              <a:t>розкошті</a:t>
            </a:r>
            <a:r>
              <a:rPr lang="uk-UA" sz="1200" dirty="0" smtClean="0"/>
              <a:t>, культурні цінності, музейні експонати тощо) Мін’юст має право звертатись і до інших </a:t>
            </a:r>
            <a:r>
              <a:rPr lang="uk-UA" sz="1200" dirty="0" err="1" smtClean="0"/>
              <a:t>підприємтсв</a:t>
            </a:r>
            <a:r>
              <a:rPr lang="uk-UA" sz="1200" dirty="0" smtClean="0"/>
              <a:t>, установ, органів незалежно від форми власності із запитом про надання інформації. </a:t>
            </a:r>
            <a:endParaRPr lang="uk-UA" sz="1200" dirty="0" smtClean="0"/>
          </a:p>
          <a:p>
            <a:pPr algn="just">
              <a:spcBef>
                <a:spcPts val="200"/>
              </a:spcBef>
            </a:pPr>
            <a:r>
              <a:rPr lang="uk-UA" sz="1200" dirty="0" smtClean="0"/>
              <a:t>Щодо інформації, яка є публічною, та знаходиться у загальному доступі, зокрема, це стосується публічних виступів, закликів в підтримку агресора, </a:t>
            </a:r>
            <a:r>
              <a:rPr lang="uk-UA" sz="1200" dirty="0" err="1" smtClean="0"/>
              <a:t>глорифікації</a:t>
            </a:r>
            <a:r>
              <a:rPr lang="uk-UA" sz="1200" dirty="0" smtClean="0"/>
              <a:t> агресора/ агресії чи навпаки – розпалювання ненависті до українського народу, Мін’юст надає суду такі докази із зазначенням джерел їх отримання.</a:t>
            </a:r>
            <a:endParaRPr lang="en-US" sz="1200" dirty="0"/>
          </a:p>
        </p:txBody>
      </p:sp>
      <p:sp>
        <p:nvSpPr>
          <p:cNvPr id="6" name="Slide Number Placeholder 5">
            <a:extLst>
              <a:ext uri="{FF2B5EF4-FFF2-40B4-BE49-F238E27FC236}">
                <a16:creationId xmlns=""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5</a:t>
            </a:fld>
            <a:endParaRPr lang="en-US" dirty="0"/>
          </a:p>
        </p:txBody>
      </p:sp>
    </p:spTree>
    <p:extLst>
      <p:ext uri="{BB962C8B-B14F-4D97-AF65-F5344CB8AC3E}">
        <p14:creationId xmlns="" xmlns:p14="http://schemas.microsoft.com/office/powerpoint/2010/main" val="1346372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7E1C88-627C-4655-A4FB-0BB02EDB078A}"/>
              </a:ext>
            </a:extLst>
          </p:cNvPr>
          <p:cNvSpPr>
            <a:spLocks noGrp="1"/>
          </p:cNvSpPr>
          <p:nvPr>
            <p:ph type="title"/>
          </p:nvPr>
        </p:nvSpPr>
        <p:spPr>
          <a:xfrm>
            <a:off x="1117516" y="446563"/>
            <a:ext cx="3752185" cy="941367"/>
          </a:xfrm>
        </p:spPr>
        <p:txBody>
          <a:bodyPr/>
          <a:lstStyle/>
          <a:p>
            <a:r>
              <a:rPr lang="uk-UA" b="1" dirty="0" smtClean="0">
                <a:solidFill>
                  <a:srgbClr val="0070C0"/>
                </a:solidFill>
              </a:rPr>
              <a:t>Стандарти доказування</a:t>
            </a:r>
            <a:endParaRPr lang="en-US" b="1" dirty="0">
              <a:solidFill>
                <a:srgbClr val="0070C0"/>
              </a:solidFill>
            </a:endParaRPr>
          </a:p>
        </p:txBody>
      </p:sp>
      <p:sp>
        <p:nvSpPr>
          <p:cNvPr id="3" name="Content Placeholder 2">
            <a:extLst>
              <a:ext uri="{FF2B5EF4-FFF2-40B4-BE49-F238E27FC236}">
                <a16:creationId xmlns="" xmlns:a16="http://schemas.microsoft.com/office/drawing/2014/main" id="{033634FE-ADF0-4BC3-A0A9-447EA9DD096B}"/>
              </a:ext>
            </a:extLst>
          </p:cNvPr>
          <p:cNvSpPr>
            <a:spLocks noGrp="1"/>
          </p:cNvSpPr>
          <p:nvPr>
            <p:ph type="body" idx="1"/>
          </p:nvPr>
        </p:nvSpPr>
        <p:spPr>
          <a:xfrm>
            <a:off x="1106882" y="1470376"/>
            <a:ext cx="7282205" cy="4611447"/>
          </a:xfrm>
        </p:spPr>
        <p:txBody>
          <a:bodyPr vert="horz" lIns="91440" tIns="45720" rIns="91440" bIns="45720" rtlCol="0" anchor="t">
            <a:noAutofit/>
          </a:bodyPr>
          <a:lstStyle/>
          <a:p>
            <a:pPr algn="just"/>
            <a:r>
              <a:rPr lang="uk-UA" sz="1200" dirty="0" smtClean="0"/>
              <a:t>В адміністративному судочинстві застосовується принцип змагальності сторін, свободи у наданні ними своїх доказів та доведенні їх переконливості перед судом. Суд же, використовуючи принцип </a:t>
            </a:r>
            <a:r>
              <a:rPr lang="uk-UA" sz="1200" dirty="0" smtClean="0"/>
              <a:t>з`ясування </a:t>
            </a:r>
            <a:r>
              <a:rPr lang="uk-UA" sz="1200" dirty="0" smtClean="0"/>
              <a:t>всіх обставин у справі, вживає для цього всіх необхідних заходів, та, зокрема, в санкційних справах, розгляд яких врегульовано спеціальною нормою (</a:t>
            </a:r>
            <a:r>
              <a:rPr lang="uk-UA" sz="1200" dirty="0" smtClean="0">
                <a:hlinkClick r:id="rId2" tooltip="Кодекс адміністративного судочинства України (ред. з 15.12.2017); нормативно-правовий акт № 2747-IV від 06.07.2005, ВР України"/>
              </a:rPr>
              <a:t>ст. 283-1 КАС України</a:t>
            </a:r>
            <a:r>
              <a:rPr lang="uk-UA" sz="1200" dirty="0" smtClean="0"/>
              <a:t>), ухвалює рішення на користь тієї сторони, сукупність доказів якої є більш переконливою порівняно із сукупністю доказів іншої сторони.</a:t>
            </a:r>
          </a:p>
          <a:p>
            <a:pPr algn="just"/>
            <a:r>
              <a:rPr lang="uk-UA" sz="1200" dirty="0" smtClean="0"/>
              <a:t>Тобто, </a:t>
            </a:r>
            <a:r>
              <a:rPr lang="uk-UA" sz="1200" b="1" dirty="0" smtClean="0"/>
              <a:t>при розгляді таких справ застосовується стандарт доказування «переваги більш вагомих доказів» (</a:t>
            </a:r>
            <a:r>
              <a:rPr lang="uk-UA" sz="1200" b="1" dirty="0" err="1" smtClean="0"/>
              <a:t>preponderance</a:t>
            </a:r>
            <a:r>
              <a:rPr lang="uk-UA" sz="1200" b="1" dirty="0" smtClean="0"/>
              <a:t> </a:t>
            </a:r>
            <a:r>
              <a:rPr lang="uk-UA" sz="1200" b="1" dirty="0" err="1" smtClean="0"/>
              <a:t>of</a:t>
            </a:r>
            <a:r>
              <a:rPr lang="uk-UA" sz="1200" b="1" dirty="0" smtClean="0"/>
              <a:t> </a:t>
            </a:r>
            <a:r>
              <a:rPr lang="uk-UA" sz="1200" b="1" dirty="0" err="1" smtClean="0"/>
              <a:t>the</a:t>
            </a:r>
            <a:r>
              <a:rPr lang="uk-UA" sz="1200" b="1" dirty="0" smtClean="0"/>
              <a:t> </a:t>
            </a:r>
            <a:r>
              <a:rPr lang="uk-UA" sz="1200" b="1" dirty="0" err="1" smtClean="0"/>
              <a:t>evidence</a:t>
            </a:r>
            <a:r>
              <a:rPr lang="uk-UA" sz="1200" b="1" dirty="0" smtClean="0"/>
              <a:t>) або так званий баланс </a:t>
            </a:r>
            <a:r>
              <a:rPr lang="uk-UA" sz="1200" b="1" dirty="0" err="1" smtClean="0"/>
              <a:t>імовірностей</a:t>
            </a:r>
            <a:r>
              <a:rPr lang="uk-UA" sz="1200" b="1" dirty="0" smtClean="0"/>
              <a:t> (</a:t>
            </a:r>
            <a:r>
              <a:rPr lang="uk-UA" sz="1200" b="1" dirty="0" err="1" smtClean="0"/>
              <a:t>balance</a:t>
            </a:r>
            <a:r>
              <a:rPr lang="uk-UA" sz="1200" b="1" dirty="0" smtClean="0"/>
              <a:t> </a:t>
            </a:r>
            <a:r>
              <a:rPr lang="uk-UA" sz="1200" b="1" dirty="0" err="1" smtClean="0"/>
              <a:t>of</a:t>
            </a:r>
            <a:r>
              <a:rPr lang="uk-UA" sz="1200" b="1" dirty="0" smtClean="0"/>
              <a:t> </a:t>
            </a:r>
            <a:r>
              <a:rPr lang="uk-UA" sz="1200" b="1" dirty="0" err="1" smtClean="0"/>
              <a:t>probabilities</a:t>
            </a:r>
            <a:r>
              <a:rPr lang="uk-UA" sz="1200" b="1" dirty="0" smtClean="0"/>
              <a:t>). </a:t>
            </a:r>
            <a:r>
              <a:rPr lang="uk-UA" sz="1200" dirty="0" smtClean="0"/>
              <a:t>Тягар доведення факту вважається виконаним, якщо на підставі поданих доказів можна зробити висновок, що факт швидше мав місце, ніж ні. Такий підхід при оцінці доказів становить процесуальну особливість інституту застосування санкції у вигляді стягнення активів в дохід держави.</a:t>
            </a:r>
          </a:p>
          <a:p>
            <a:pPr algn="just"/>
            <a:r>
              <a:rPr lang="uk-UA" sz="1200" b="1" dirty="0" smtClean="0"/>
              <a:t>Принцип змагальності </a:t>
            </a:r>
            <a:r>
              <a:rPr lang="uk-UA" sz="1200" dirty="0" smtClean="0"/>
              <a:t>забезпечує повноту дослідження обставин справи та передбачає покладання тягаря доказування на сторони, однак не передбачає обов`язку суду вважати доведеною та встановленою обставину, про яку сторона стверджує. </a:t>
            </a:r>
          </a:p>
          <a:p>
            <a:pPr algn="just"/>
            <a:r>
              <a:rPr lang="uk-UA" sz="1200" dirty="0" smtClean="0"/>
              <a:t>Така обставина підлягає доказуванню таким чином, аби задовольнити, як правило, стандарт переваги більш вагомих доказів, тобто коли висновок про існування </a:t>
            </a:r>
            <a:r>
              <a:rPr lang="uk-UA" sz="1200" dirty="0" err="1" smtClean="0"/>
              <a:t>стверджуваної</a:t>
            </a:r>
            <a:r>
              <a:rPr lang="uk-UA" sz="1200" dirty="0" smtClean="0"/>
              <a:t> обставини з урахуванням поданих доказів видається більш вірогідним, ніж протилежний (постанова КАС ВС від 07.12.2022 р. у справі № 200/6156/20, постанови КЦС ВС від 24.03.2021 р. у справі № 320/4186/18 та від 08.06.2022 р. у справі № 757/18772/19-ц, постанова Великої Палати Верховного Суду від 18.03.2020 р. у справі № 129/1033/13-ц).</a:t>
            </a:r>
          </a:p>
        </p:txBody>
      </p:sp>
      <p:sp>
        <p:nvSpPr>
          <p:cNvPr id="6" name="Slide Number Placeholder 5">
            <a:extLst>
              <a:ext uri="{FF2B5EF4-FFF2-40B4-BE49-F238E27FC236}">
                <a16:creationId xmlns=""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6</a:t>
            </a:fld>
            <a:endParaRPr lang="en-US" dirty="0"/>
          </a:p>
        </p:txBody>
      </p:sp>
      <p:sp>
        <p:nvSpPr>
          <p:cNvPr id="7" name="Content Placeholder 2">
            <a:extLst>
              <a:ext uri="{FF2B5EF4-FFF2-40B4-BE49-F238E27FC236}">
                <a16:creationId xmlns="" xmlns:a16="http://schemas.microsoft.com/office/drawing/2014/main" id="{033634FE-ADF0-4BC3-A0A9-447EA9DD096B}"/>
              </a:ext>
            </a:extLst>
          </p:cNvPr>
          <p:cNvSpPr txBox="1">
            <a:spLocks/>
          </p:cNvSpPr>
          <p:nvPr/>
        </p:nvSpPr>
        <p:spPr>
          <a:xfrm>
            <a:off x="1121056" y="3855630"/>
            <a:ext cx="7282205" cy="1868247"/>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uk-UA" sz="1400" b="1" i="1" u="none" strike="noStrike" kern="1200" cap="none" spc="5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uk-UA" sz="1400" b="1" i="1" u="none" strike="noStrike" kern="1200" cap="none" spc="50" normalizeH="0" baseline="0" noProof="0" dirty="0" smtClean="0">
                <a:ln>
                  <a:noFill/>
                </a:ln>
                <a:solidFill>
                  <a:schemeClr val="tx1"/>
                </a:solidFill>
                <a:effectLst/>
                <a:uLnTx/>
                <a:uFillTx/>
                <a:latin typeface="+mn-lt"/>
                <a:ea typeface="+mn-ea"/>
                <a:cs typeface="+mn-cs"/>
              </a:rPr>
              <a:t> </a:t>
            </a:r>
          </a:p>
        </p:txBody>
      </p:sp>
    </p:spTree>
    <p:extLst>
      <p:ext uri="{BB962C8B-B14F-4D97-AF65-F5344CB8AC3E}">
        <p14:creationId xmlns="" xmlns:p14="http://schemas.microsoft.com/office/powerpoint/2010/main" val="1346372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7E1C88-627C-4655-A4FB-0BB02EDB078A}"/>
              </a:ext>
            </a:extLst>
          </p:cNvPr>
          <p:cNvSpPr>
            <a:spLocks noGrp="1"/>
          </p:cNvSpPr>
          <p:nvPr>
            <p:ph type="title"/>
          </p:nvPr>
        </p:nvSpPr>
        <p:spPr>
          <a:xfrm>
            <a:off x="1117516" y="446563"/>
            <a:ext cx="3752185" cy="941367"/>
          </a:xfrm>
        </p:spPr>
        <p:txBody>
          <a:bodyPr/>
          <a:lstStyle/>
          <a:p>
            <a:r>
              <a:rPr lang="uk-UA" b="1" dirty="0" smtClean="0">
                <a:solidFill>
                  <a:srgbClr val="0070C0"/>
                </a:solidFill>
              </a:rPr>
              <a:t>Стандарти доказування</a:t>
            </a:r>
            <a:endParaRPr lang="en-US" b="1" dirty="0">
              <a:solidFill>
                <a:srgbClr val="0070C0"/>
              </a:solidFill>
            </a:endParaRPr>
          </a:p>
        </p:txBody>
      </p:sp>
      <p:sp>
        <p:nvSpPr>
          <p:cNvPr id="3" name="Content Placeholder 2">
            <a:extLst>
              <a:ext uri="{FF2B5EF4-FFF2-40B4-BE49-F238E27FC236}">
                <a16:creationId xmlns="" xmlns:a16="http://schemas.microsoft.com/office/drawing/2014/main" id="{033634FE-ADF0-4BC3-A0A9-447EA9DD096B}"/>
              </a:ext>
            </a:extLst>
          </p:cNvPr>
          <p:cNvSpPr>
            <a:spLocks noGrp="1"/>
          </p:cNvSpPr>
          <p:nvPr>
            <p:ph type="body" idx="1"/>
          </p:nvPr>
        </p:nvSpPr>
        <p:spPr>
          <a:xfrm>
            <a:off x="1106882" y="1470376"/>
            <a:ext cx="7282205" cy="3892199"/>
          </a:xfrm>
        </p:spPr>
        <p:txBody>
          <a:bodyPr vert="horz" lIns="91440" tIns="45720" rIns="91440" bIns="45720" rtlCol="0" anchor="t">
            <a:noAutofit/>
          </a:bodyPr>
          <a:lstStyle/>
          <a:p>
            <a:pPr algn="just"/>
            <a:endParaRPr lang="uk-UA" sz="1200" dirty="0" smtClean="0"/>
          </a:p>
          <a:p>
            <a:pPr algn="just"/>
            <a:r>
              <a:rPr lang="uk-UA" sz="1200" dirty="0" smtClean="0"/>
              <a:t>Отже</a:t>
            </a:r>
            <a:r>
              <a:rPr lang="uk-UA" sz="1200" dirty="0" smtClean="0"/>
              <a:t>, використаний в національній системі термін «більша переконливість доказів» означає, що існують розумні підстави вважати, що факт скоріше має місце. При цьому, </a:t>
            </a:r>
            <a:r>
              <a:rPr lang="uk-UA" sz="1200" b="1" dirty="0" smtClean="0"/>
              <a:t>зазначений стандарт доказування підкреслює необхідність співставлення судом доказів, які надають позивач та відповідач. Тобто необхідно не просто надати достатньо доказів для підтвердження певної обставини, а надати саме </a:t>
            </a:r>
            <a:r>
              <a:rPr lang="uk-UA" sz="1200" b="1" dirty="0" smtClean="0"/>
              <a:t>ті переконливі докази, які зможуть окремо або в сукупності </a:t>
            </a:r>
            <a:r>
              <a:rPr lang="uk-UA" sz="1200" b="1" dirty="0" smtClean="0"/>
              <a:t>переважити доводи протилежної сторони судового процесу.</a:t>
            </a:r>
          </a:p>
          <a:p>
            <a:pPr algn="just"/>
            <a:r>
              <a:rPr lang="uk-UA" sz="1200" dirty="0" smtClean="0"/>
              <a:t>Доказування зв`язку підсанкційної особи з активом (ствердження чи заперечення опосередкованого контролю його через третіх осіб) у кінцевому рахунку може зводитись не тільки до надання кожною з протилежних сторін своєї сукупності доказів на підтвердження власної позиції, які суд має зважити і визначити ту сторону, сукупність доказів якої є більш переконливою порівняно з сукупністю доказів іншої сторони, але й до співставлення версій сторін, пояснення ними фактів, встановлених на підставі загальної сукупності доказів, наданих суду. Вирішення судом питання «переваги більш вагомих доказів» або «балансу </a:t>
            </a:r>
            <a:r>
              <a:rPr lang="uk-UA" sz="1200" dirty="0" err="1" smtClean="0"/>
              <a:t>імовірностей</a:t>
            </a:r>
            <a:r>
              <a:rPr lang="uk-UA" sz="1200" dirty="0" smtClean="0"/>
              <a:t>» в такому випадку може трансформуватися у питання: яка з протилежних версій сторін видається більш переконливою і такою, що заслуговує на довіру.</a:t>
            </a:r>
          </a:p>
          <a:p>
            <a:pPr algn="just"/>
            <a:r>
              <a:rPr lang="uk-UA" sz="1200" dirty="0" smtClean="0"/>
              <a:t>Такий підхід відповідає положенням ст. ст. </a:t>
            </a:r>
            <a:r>
              <a:rPr lang="uk-UA" sz="1200" dirty="0" smtClean="0">
                <a:hlinkClick r:id="rId2" tooltip="Кодекс адміністративного судочинства України (ред. з 15.12.2017); нормативно-правовий акт № 2747-IV від 06.07.2005, ВР України"/>
              </a:rPr>
              <a:t>75</a:t>
            </a:r>
            <a:r>
              <a:rPr lang="uk-UA" sz="1200" dirty="0" smtClean="0"/>
              <a:t>, </a:t>
            </a:r>
            <a:r>
              <a:rPr lang="uk-UA" sz="1200" dirty="0" smtClean="0">
                <a:hlinkClick r:id="rId3" tooltip="Кодекс адміністративного судочинства України (ред. з 15.12.2017); нормативно-правовий акт № 2747-IV від 06.07.2005, ВР України"/>
              </a:rPr>
              <a:t>76</a:t>
            </a:r>
            <a:r>
              <a:rPr lang="uk-UA" sz="1200" dirty="0" smtClean="0"/>
              <a:t>, </a:t>
            </a:r>
            <a:r>
              <a:rPr lang="uk-UA" sz="1200" dirty="0" smtClean="0">
                <a:hlinkClick r:id="rId4" tooltip="Кодекс адміністративного судочинства України (ред. з 15.12.2017); нормативно-правовий акт № 2747-IV від 06.07.2005, ВР України"/>
              </a:rPr>
              <a:t>90</a:t>
            </a:r>
            <a:r>
              <a:rPr lang="uk-UA" sz="1200" dirty="0" smtClean="0"/>
              <a:t> та ч. 6 ст. </a:t>
            </a:r>
            <a:r>
              <a:rPr lang="uk-UA" sz="1200" dirty="0" smtClean="0">
                <a:hlinkClick r:id="rId5" tooltip="Кодекс адміністративного судочинства України (ред. з 15.12.2017); нормативно-правовий акт № 2747-IV від 06.07.2005, ВР України"/>
              </a:rPr>
              <a:t>283-1 КАС України</a:t>
            </a:r>
            <a:r>
              <a:rPr lang="uk-UA" sz="1200" dirty="0" smtClean="0"/>
              <a:t>.</a:t>
            </a:r>
          </a:p>
        </p:txBody>
      </p:sp>
      <p:sp>
        <p:nvSpPr>
          <p:cNvPr id="6" name="Slide Number Placeholder 5">
            <a:extLst>
              <a:ext uri="{FF2B5EF4-FFF2-40B4-BE49-F238E27FC236}">
                <a16:creationId xmlns="" xmlns:a16="http://schemas.microsoft.com/office/drawing/2014/main" id="{C23C3221-5F04-4CA7-A86A-EEA8566A1735}"/>
              </a:ext>
            </a:extLst>
          </p:cNvPr>
          <p:cNvSpPr>
            <a:spLocks noGrp="1"/>
          </p:cNvSpPr>
          <p:nvPr>
            <p:ph type="sldNum" sz="quarter" idx="12"/>
          </p:nvPr>
        </p:nvSpPr>
        <p:spPr>
          <a:xfrm>
            <a:off x="8610600" y="6356350"/>
            <a:ext cx="2743200" cy="365125"/>
          </a:xfrm>
        </p:spPr>
        <p:txBody>
          <a:bodyPr/>
          <a:lstStyle/>
          <a:p>
            <a:fld id="{B5CEABB6-07DC-46E8-9B57-56EC44A396E5}" type="slidenum">
              <a:rPr lang="en-US" smtClean="0"/>
              <a:pPr/>
              <a:t>7</a:t>
            </a:fld>
            <a:endParaRPr lang="en-US" dirty="0"/>
          </a:p>
        </p:txBody>
      </p:sp>
      <p:sp>
        <p:nvSpPr>
          <p:cNvPr id="7" name="Content Placeholder 2">
            <a:extLst>
              <a:ext uri="{FF2B5EF4-FFF2-40B4-BE49-F238E27FC236}">
                <a16:creationId xmlns="" xmlns:a16="http://schemas.microsoft.com/office/drawing/2014/main" id="{033634FE-ADF0-4BC3-A0A9-447EA9DD096B}"/>
              </a:ext>
            </a:extLst>
          </p:cNvPr>
          <p:cNvSpPr txBox="1">
            <a:spLocks/>
          </p:cNvSpPr>
          <p:nvPr/>
        </p:nvSpPr>
        <p:spPr>
          <a:xfrm>
            <a:off x="1121056" y="3855630"/>
            <a:ext cx="7282205" cy="1868247"/>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uk-UA" sz="1400" b="1" i="1" u="none" strike="noStrike" kern="1200" cap="none" spc="5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uk-UA" sz="1400" b="1" i="1" u="none" strike="noStrike" kern="1200" cap="none" spc="50" normalizeH="0" baseline="0" noProof="0" dirty="0" smtClean="0">
                <a:ln>
                  <a:noFill/>
                </a:ln>
                <a:solidFill>
                  <a:schemeClr val="tx1"/>
                </a:solidFill>
                <a:effectLst/>
                <a:uLnTx/>
                <a:uFillTx/>
                <a:latin typeface="+mn-lt"/>
                <a:ea typeface="+mn-ea"/>
                <a:cs typeface="+mn-cs"/>
              </a:rPr>
              <a:t> </a:t>
            </a:r>
          </a:p>
        </p:txBody>
      </p:sp>
    </p:spTree>
    <p:extLst>
      <p:ext uri="{BB962C8B-B14F-4D97-AF65-F5344CB8AC3E}">
        <p14:creationId xmlns="" xmlns:p14="http://schemas.microsoft.com/office/powerpoint/2010/main" val="134637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E0A63-A388-49B1-A04E-27CE9BD622EF}"/>
              </a:ext>
            </a:extLst>
          </p:cNvPr>
          <p:cNvSpPr>
            <a:spLocks noGrp="1"/>
          </p:cNvSpPr>
          <p:nvPr>
            <p:ph type="title"/>
          </p:nvPr>
        </p:nvSpPr>
        <p:spPr>
          <a:xfrm>
            <a:off x="1007723" y="461627"/>
            <a:ext cx="3287651" cy="761118"/>
          </a:xfrm>
        </p:spPr>
        <p:txBody>
          <a:bodyPr>
            <a:noAutofit/>
          </a:bodyPr>
          <a:lstStyle/>
          <a:p>
            <a:r>
              <a:rPr lang="uk-UA" b="1" dirty="0" smtClean="0">
                <a:solidFill>
                  <a:srgbClr val="0070C0"/>
                </a:solidFill>
              </a:rPr>
              <a:t>Особливості </a:t>
            </a:r>
            <a:br>
              <a:rPr lang="uk-UA" b="1" dirty="0" smtClean="0">
                <a:solidFill>
                  <a:srgbClr val="0070C0"/>
                </a:solidFill>
              </a:rPr>
            </a:br>
            <a:r>
              <a:rPr lang="uk-UA" b="1" dirty="0" smtClean="0">
                <a:solidFill>
                  <a:srgbClr val="0070C0"/>
                </a:solidFill>
              </a:rPr>
              <a:t>розгляду</a:t>
            </a:r>
            <a:endParaRPr lang="en-US" dirty="0"/>
          </a:p>
        </p:txBody>
      </p:sp>
      <p:sp>
        <p:nvSpPr>
          <p:cNvPr id="6" name="Text Placeholder 5">
            <a:extLst>
              <a:ext uri="{FF2B5EF4-FFF2-40B4-BE49-F238E27FC236}">
                <a16:creationId xmlns="" xmlns:a16="http://schemas.microsoft.com/office/drawing/2014/main" id="{7640DF9D-0C9E-4C5D-9635-6B4DE10CCEE5}"/>
              </a:ext>
            </a:extLst>
          </p:cNvPr>
          <p:cNvSpPr>
            <a:spLocks noGrp="1"/>
          </p:cNvSpPr>
          <p:nvPr>
            <p:ph type="body" sz="quarter" idx="13"/>
          </p:nvPr>
        </p:nvSpPr>
        <p:spPr>
          <a:xfrm>
            <a:off x="598303" y="1351103"/>
            <a:ext cx="4811897" cy="273685"/>
          </a:xfrm>
        </p:spPr>
        <p:txBody>
          <a:bodyPr vert="horz" lIns="91440" tIns="45720" rIns="91440" bIns="45720" rtlCol="0" anchor="t">
            <a:noAutofit/>
          </a:bodyPr>
          <a:lstStyle/>
          <a:p>
            <a:r>
              <a:rPr lang="ru-RU" sz="1200" b="1" spc="0" noProof="1" smtClean="0"/>
              <a:t>Щодо пропорційності втручання у право власності</a:t>
            </a:r>
            <a:endParaRPr sz="1200" b="1" spc="0" noProof="1" smtClean="0"/>
          </a:p>
          <a:p>
            <a:endParaRPr sz="1200" b="1" spc="0" noProof="1"/>
          </a:p>
        </p:txBody>
      </p:sp>
      <p:sp>
        <p:nvSpPr>
          <p:cNvPr id="7" name="Text Placeholder 6">
            <a:extLst>
              <a:ext uri="{FF2B5EF4-FFF2-40B4-BE49-F238E27FC236}">
                <a16:creationId xmlns="" xmlns:a16="http://schemas.microsoft.com/office/drawing/2014/main" id="{40297407-CE4E-4284-879D-AEC395713625}"/>
              </a:ext>
            </a:extLst>
          </p:cNvPr>
          <p:cNvSpPr>
            <a:spLocks noGrp="1"/>
          </p:cNvSpPr>
          <p:nvPr>
            <p:ph type="body" sz="quarter" idx="15"/>
          </p:nvPr>
        </p:nvSpPr>
        <p:spPr>
          <a:xfrm>
            <a:off x="477958" y="1622269"/>
            <a:ext cx="11058368" cy="1692431"/>
          </a:xfrm>
        </p:spPr>
        <p:txBody>
          <a:bodyPr>
            <a:noAutofit/>
          </a:bodyPr>
          <a:lstStyle/>
          <a:p>
            <a:pPr algn="just">
              <a:spcBef>
                <a:spcPts val="100"/>
              </a:spcBef>
            </a:pPr>
            <a:r>
              <a:rPr lang="uk-UA" sz="900" dirty="0" smtClean="0"/>
              <a:t>Будь-яке обмеження права власності повинно здійснюватися, зокрема, на умовах, передбачених законом. Водночас, обмеження права власності має переслідувати законну мету за допомогою засобів, які є пропорційними меті (</a:t>
            </a:r>
            <a:r>
              <a:rPr lang="en-US" sz="900" dirty="0" smtClean="0"/>
              <a:t>Beyer </a:t>
            </a:r>
            <a:r>
              <a:rPr lang="uk-UA" sz="900" dirty="0" smtClean="0"/>
              <a:t>проти Італії (Рішення Великої Палати від 05.01.2000, заява № 33202/96, § 107). При цьому, має бути розумне співвідношення між засобами та метою, що досягається - так званий «справедливий баланс» між інтересом суспільства та вимогами щодо захисту фундаментальних прав особи (серед інших, рішення у справі </a:t>
            </a:r>
            <a:r>
              <a:rPr lang="en-US" sz="900" dirty="0" smtClean="0"/>
              <a:t>Edwards </a:t>
            </a:r>
            <a:r>
              <a:rPr lang="uk-UA" sz="900" dirty="0" smtClean="0"/>
              <a:t>проти Мальти від 24.10.2006, заява № 17647/04, § 69).</a:t>
            </a:r>
          </a:p>
          <a:p>
            <a:pPr algn="just">
              <a:spcBef>
                <a:spcPts val="100"/>
              </a:spcBef>
            </a:pPr>
            <a:r>
              <a:rPr lang="uk-UA" sz="900" b="1" dirty="0" smtClean="0"/>
              <a:t>Право власності не є абсолютним, оскільки держава може вимагати від суб'єктів дотримуватися певних позитивних зобов'язань. У разі якщо особи своїми діями створюють суттєву загрозу національній безпеці, інтересам громадян країни, наприклад, через фінансування чи підтримку війни проти цієї країни, тероризму, держава може вжити заходів на припинення чи попередження таких дій.</a:t>
            </a:r>
            <a:endParaRPr lang="en-US" sz="900" b="1" dirty="0" smtClean="0"/>
          </a:p>
          <a:p>
            <a:pPr algn="just">
              <a:spcBef>
                <a:spcPts val="100"/>
              </a:spcBef>
            </a:pPr>
            <a:r>
              <a:rPr lang="uk-UA" sz="900" dirty="0" smtClean="0"/>
              <a:t>У даному випадку суд враховує співмірність застосування такої санкції, як стягнення активів в дохід держави із шкодою, що завдана інтересам суспільства діями відповідача. Так, як судом вже встановлено, діями ОСОБА_1 ініційована невиправдана повномасштабна збройна агресія російської федерації проти України, вчинення </a:t>
            </a:r>
            <a:r>
              <a:rPr lang="uk-UA" sz="900" dirty="0" err="1" smtClean="0"/>
              <a:t>росією</a:t>
            </a:r>
            <a:r>
              <a:rPr lang="uk-UA" sz="900" dirty="0" smtClean="0"/>
              <a:t> терористичних актів проти цивільного населення, які розпочалися у 2014 році та продовжується до сьогодні. Наслідки цих дій спричинили загибель великої кількості як мирного українського населення, так і військових та інших спеціальних підрозділів правоохоронних органів, руйнування мирних міст України, що, також, призвело до економічної нестабільності України, зменшення рівня життя населення, обмеження пересування, зокрема, серед інших держав, зменшення міжнародної співпраці та торгівельного розвитку.</a:t>
            </a:r>
            <a:r>
              <a:rPr lang="uk-UA" sz="900" b="1" dirty="0" smtClean="0"/>
              <a:t> </a:t>
            </a:r>
            <a:r>
              <a:rPr lang="uk-UA" sz="900" dirty="0" smtClean="0"/>
              <a:t>(</a:t>
            </a:r>
            <a:r>
              <a:rPr lang="uk-UA" sz="900" i="1" dirty="0" smtClean="0"/>
              <a:t>Рішення у справі №</a:t>
            </a:r>
            <a:r>
              <a:rPr lang="en-US" sz="900" i="1" dirty="0" smtClean="0"/>
              <a:t> </a:t>
            </a:r>
            <a:r>
              <a:rPr lang="uk-UA" altLang="uk-UA" sz="900" i="1" dirty="0" smtClean="0">
                <a:ea typeface="Calibri" pitchFamily="34" charset="0"/>
                <a:cs typeface="Times New Roman" pitchFamily="18" charset="0"/>
              </a:rPr>
              <a:t>991/5572/22, № 991/480/23</a:t>
            </a:r>
            <a:r>
              <a:rPr lang="en-US" altLang="uk-UA" sz="900" i="1" dirty="0" smtClean="0">
                <a:ea typeface="Calibri" pitchFamily="34" charset="0"/>
                <a:cs typeface="Times New Roman" pitchFamily="18" charset="0"/>
              </a:rPr>
              <a:t>)</a:t>
            </a:r>
          </a:p>
          <a:p>
            <a:pPr>
              <a:spcBef>
                <a:spcPts val="100"/>
              </a:spcBef>
            </a:pPr>
            <a:endParaRPr lang="en-US" sz="900" dirty="0" smtClean="0">
              <a:cs typeface="Times New Roman" pitchFamily="18" charset="0"/>
            </a:endParaRPr>
          </a:p>
          <a:p>
            <a:pPr>
              <a:spcBef>
                <a:spcPts val="100"/>
              </a:spcBef>
            </a:pPr>
            <a:endParaRPr lang="uk-UA" sz="900" dirty="0" smtClean="0"/>
          </a:p>
        </p:txBody>
      </p:sp>
      <p:sp>
        <p:nvSpPr>
          <p:cNvPr id="4" name="Slide Number Placeholder 3">
            <a:extLst>
              <a:ext uri="{FF2B5EF4-FFF2-40B4-BE49-F238E27FC236}">
                <a16:creationId xmlns=""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US" smtClean="0"/>
              <a:pPr/>
              <a:t>8</a:t>
            </a:fld>
            <a:endParaRPr lang="en-US" dirty="0"/>
          </a:p>
        </p:txBody>
      </p:sp>
      <p:sp>
        <p:nvSpPr>
          <p:cNvPr id="8" name="Text Placeholder 5">
            <a:extLst>
              <a:ext uri="{FF2B5EF4-FFF2-40B4-BE49-F238E27FC236}">
                <a16:creationId xmlns="" xmlns:a16="http://schemas.microsoft.com/office/drawing/2014/main" id="{7640DF9D-0C9E-4C5D-9635-6B4DE10CCEE5}"/>
              </a:ext>
            </a:extLst>
          </p:cNvPr>
          <p:cNvSpPr>
            <a:spLocks noGrp="1"/>
          </p:cNvSpPr>
          <p:nvPr>
            <p:ph type="body" sz="quarter" idx="13"/>
          </p:nvPr>
        </p:nvSpPr>
        <p:spPr>
          <a:xfrm>
            <a:off x="598303" y="3427553"/>
            <a:ext cx="4221348" cy="273685"/>
          </a:xfrm>
        </p:spPr>
        <p:txBody>
          <a:bodyPr vert="horz" lIns="91440" tIns="45720" rIns="91440" bIns="45720" rtlCol="0" anchor="t">
            <a:noAutofit/>
          </a:bodyPr>
          <a:lstStyle/>
          <a:p>
            <a:r>
              <a:rPr lang="ru-RU" sz="1200" b="1" spc="0" noProof="1" smtClean="0"/>
              <a:t>Щодо належного повідомлення відповідача</a:t>
            </a:r>
            <a:endParaRPr sz="1200" b="1" spc="0" noProof="1"/>
          </a:p>
        </p:txBody>
      </p:sp>
      <p:sp>
        <p:nvSpPr>
          <p:cNvPr id="9" name="Text Placeholder 6">
            <a:extLst>
              <a:ext uri="{FF2B5EF4-FFF2-40B4-BE49-F238E27FC236}">
                <a16:creationId xmlns="" xmlns:a16="http://schemas.microsoft.com/office/drawing/2014/main" id="{40297407-CE4E-4284-879D-AEC395713625}"/>
              </a:ext>
            </a:extLst>
          </p:cNvPr>
          <p:cNvSpPr>
            <a:spLocks noGrp="1"/>
          </p:cNvSpPr>
          <p:nvPr>
            <p:ph type="body" sz="quarter" idx="15"/>
          </p:nvPr>
        </p:nvSpPr>
        <p:spPr>
          <a:xfrm>
            <a:off x="477958" y="3717769"/>
            <a:ext cx="11058368" cy="2987831"/>
          </a:xfrm>
        </p:spPr>
        <p:txBody>
          <a:bodyPr>
            <a:noAutofit/>
          </a:bodyPr>
          <a:lstStyle/>
          <a:p>
            <a:pPr>
              <a:spcBef>
                <a:spcPts val="100"/>
              </a:spcBef>
            </a:pPr>
            <a:r>
              <a:rPr lang="uk-UA" sz="900" dirty="0" smtClean="0"/>
              <a:t>Відповідно до частини 5 </a:t>
            </a:r>
            <a:r>
              <a:rPr lang="uk-UA" sz="900" dirty="0" smtClean="0">
                <a:hlinkClick r:id="rId2" tooltip="Кодекс адміністративного судочинства України (ред. з 15.12.2017); нормативно-правовий акт № 2747-IV від 06.07.2005, ВР України"/>
              </a:rPr>
              <a:t>статті 283-1 КАС України</a:t>
            </a:r>
            <a:r>
              <a:rPr lang="uk-UA" sz="900" dirty="0" smtClean="0"/>
              <a:t>, позовна заява розглядається в судовому засіданні з повідомленням про дату, час та місце судового засідання позивача та особи, щодо якої ставиться питання про застосування санкції, передбаченої пунктом 1-1 частини першої </a:t>
            </a:r>
            <a:r>
              <a:rPr lang="uk-UA" sz="900" dirty="0" smtClean="0">
                <a:hlinkClick r:id="rId3" tooltip="Про санкції; нормативно-правовий акт № 1644-VII від 14.08.2014, ВР України"/>
              </a:rPr>
              <a:t>статті 4 Закону України «Про санкції»</a:t>
            </a:r>
            <a:r>
              <a:rPr lang="uk-UA" sz="900" dirty="0" smtClean="0"/>
              <a:t>.</a:t>
            </a:r>
          </a:p>
          <a:p>
            <a:pPr algn="just">
              <a:spcBef>
                <a:spcPts val="100"/>
              </a:spcBef>
            </a:pPr>
            <a:r>
              <a:rPr lang="uk-UA" sz="900" dirty="0" smtClean="0"/>
              <a:t>5.9.4.Враховуючи наведені положення, Відповідачі та треті особи, які не заявляють самостійних вимог щодо предмету спору - АТ «Арзамаський машинобудівний завод», ТОВ «Сервісний центр «Металург», ТОВ «Час ІТ», ТОВ «Охорона </a:t>
            </a:r>
            <a:r>
              <a:rPr lang="uk-UA" sz="900" dirty="0" err="1" smtClean="0"/>
              <a:t>МГЗ</a:t>
            </a:r>
            <a:r>
              <a:rPr lang="uk-UA" sz="900" dirty="0" smtClean="0"/>
              <a:t>», ТОВ «Запорізький виробничий алюмінієвий комбінат», ТОВ «Центр обліку Миколаїв», Миколаївський благодійний фонд «Центр соціальних програм» належним чином повідомлені як про відкриття провадження у справі, так і про дату, час та місце розгляду справи шляхом:</a:t>
            </a:r>
          </a:p>
          <a:p>
            <a:pPr algn="just">
              <a:spcBef>
                <a:spcPts val="100"/>
              </a:spcBef>
            </a:pPr>
            <a:r>
              <a:rPr lang="uk-UA" sz="900" dirty="0" smtClean="0"/>
              <a:t>- опублікування на </a:t>
            </a:r>
            <a:r>
              <a:rPr lang="uk-UA" sz="900" dirty="0" err="1" smtClean="0"/>
              <a:t>веб-сторінці</a:t>
            </a:r>
            <a:r>
              <a:rPr lang="uk-UA" sz="900" dirty="0" smtClean="0"/>
              <a:t> Вищого антикорупційного суду на </a:t>
            </a:r>
            <a:r>
              <a:rPr lang="uk-UA" sz="900" dirty="0" err="1" smtClean="0"/>
              <a:t>веб-порталі</a:t>
            </a:r>
            <a:r>
              <a:rPr lang="uk-UA" sz="900" dirty="0" smtClean="0"/>
              <a:t> «Судова влада України» ухвали про відкриття провадження у справі від 13.01.2023. В ухвалі серед іншого відповідачам роз`яснено право подати відзив на позовну заяву, а третім особам - пояснення щодо суті позовної заяви, роз`яснено наслідки неприбуття в судове засідання, повідомлено про можливість одержання інформації по справі на офіційному </a:t>
            </a:r>
            <a:r>
              <a:rPr lang="uk-UA" sz="900" dirty="0" err="1" smtClean="0"/>
              <a:t>веб-порталі</a:t>
            </a:r>
            <a:r>
              <a:rPr lang="uk-UA" sz="900" dirty="0" smtClean="0"/>
              <a:t> «Судова влада України;</a:t>
            </a:r>
          </a:p>
          <a:p>
            <a:pPr algn="just">
              <a:spcBef>
                <a:spcPts val="100"/>
              </a:spcBef>
            </a:pPr>
            <a:r>
              <a:rPr lang="uk-UA" sz="900" dirty="0" smtClean="0"/>
              <a:t>- опублікування на </a:t>
            </a:r>
            <a:r>
              <a:rPr lang="uk-UA" sz="900" dirty="0" err="1" smtClean="0"/>
              <a:t>веб-сторінці</a:t>
            </a:r>
            <a:r>
              <a:rPr lang="uk-UA" sz="900" dirty="0" smtClean="0"/>
              <a:t> Вищого антикорупційного суду на </a:t>
            </a:r>
            <a:r>
              <a:rPr lang="uk-UA" sz="900" dirty="0" err="1" smtClean="0"/>
              <a:t>веб-порталі</a:t>
            </a:r>
            <a:r>
              <a:rPr lang="uk-UA" sz="900" dirty="0" smtClean="0"/>
              <a:t> «Судова влада України»;</a:t>
            </a:r>
          </a:p>
          <a:p>
            <a:pPr algn="just">
              <a:spcBef>
                <a:spcPts val="100"/>
              </a:spcBef>
            </a:pPr>
            <a:r>
              <a:rPr lang="uk-UA" sz="900" dirty="0" smtClean="0"/>
              <a:t>- надсилання ухвали про відкриття провадження у справі та судових повісток на відомі електронні адреси </a:t>
            </a:r>
            <a:r>
              <a:rPr lang="uk-UA" sz="900" b="1" dirty="0" smtClean="0"/>
              <a:t>учасників справи;</a:t>
            </a:r>
            <a:endParaRPr lang="uk-UA" sz="900" dirty="0" smtClean="0"/>
          </a:p>
          <a:p>
            <a:pPr algn="just">
              <a:spcBef>
                <a:spcPts val="100"/>
              </a:spcBef>
            </a:pPr>
            <a:r>
              <a:rPr lang="uk-UA" sz="900" dirty="0" smtClean="0"/>
              <a:t>- про належне повідомлення ТОВ «Сервісний центр «Металург», ТОВ «Час ІТ», ТОВ «Охорона </a:t>
            </a:r>
            <a:r>
              <a:rPr lang="uk-UA" sz="900" dirty="0" err="1" smtClean="0"/>
              <a:t>МГЗ</a:t>
            </a:r>
            <a:r>
              <a:rPr lang="uk-UA" sz="900" dirty="0" smtClean="0"/>
              <a:t>», ТОВ «Центр обліку Миколаїв», Миколаївський благодійний фонд «Центр соціальних програм» свідчить також та обставина, що у судових засіданнях брав участь представник ТОВ «Компанія «Алюміній України», ТОВ «</a:t>
            </a:r>
            <a:r>
              <a:rPr lang="uk-UA" sz="900" dirty="0" err="1" smtClean="0"/>
              <a:t>Гуардон</a:t>
            </a:r>
            <a:r>
              <a:rPr lang="uk-UA" sz="900" dirty="0" smtClean="0"/>
              <a:t> Україна», ТОВ «Миколаївський глиноземний завод» - Ващенко В.О., які з огляду на структуру власності пов`язані між собою;</a:t>
            </a:r>
          </a:p>
          <a:p>
            <a:pPr algn="just">
              <a:spcBef>
                <a:spcPts val="100"/>
              </a:spcBef>
            </a:pPr>
            <a:r>
              <a:rPr lang="uk-UA" sz="900" dirty="0" smtClean="0"/>
              <a:t>- трансляція судового засідання на каналі Вищого антикорупційного суду на платформі </a:t>
            </a:r>
            <a:r>
              <a:rPr lang="en-US" sz="900" dirty="0" err="1" smtClean="0"/>
              <a:t>youtube</a:t>
            </a:r>
            <a:r>
              <a:rPr lang="en-US" sz="900" dirty="0" smtClean="0"/>
              <a:t>.</a:t>
            </a:r>
          </a:p>
          <a:p>
            <a:pPr algn="just">
              <a:spcBef>
                <a:spcPts val="100"/>
              </a:spcBef>
            </a:pPr>
            <a:r>
              <a:rPr lang="en-US" sz="900" dirty="0" smtClean="0"/>
              <a:t>5.9.5.</a:t>
            </a:r>
            <a:r>
              <a:rPr lang="uk-UA" sz="900" dirty="0" smtClean="0"/>
              <a:t>У контексті питання про виконання вимог щодо повідомлення учасників справи про дату, час та місце розгляду справи Суд зазначає, що у зв`язку з військовою агресією російської федерації проти України та окупації території України, АТ «Укрпошта» оголосила про припинення співпраці з поштою </a:t>
            </a:r>
            <a:r>
              <a:rPr lang="uk-UA" sz="900" dirty="0" err="1" smtClean="0"/>
              <a:t>росії</a:t>
            </a:r>
            <a:r>
              <a:rPr lang="uk-UA" sz="900" dirty="0" smtClean="0"/>
              <a:t> та Білорусі, а тому ухвала про відкриття провадження та судові повістки на поштові адреси у російській федерації не надсилалися.</a:t>
            </a:r>
          </a:p>
          <a:p>
            <a:pPr algn="just">
              <a:spcBef>
                <a:spcPts val="100"/>
              </a:spcBef>
            </a:pPr>
            <a:r>
              <a:rPr lang="uk-UA" sz="900" dirty="0" smtClean="0"/>
              <a:t>5.10.З огляду на викладене, суд вважає, що у справі вжито всіх можливих заходів щодо належного повідомлення учасників справи про дату, час та місце розгляду справи. </a:t>
            </a:r>
            <a:r>
              <a:rPr lang="uk-UA" sz="900" b="1" dirty="0" smtClean="0"/>
              <a:t>Тому суд дійшов висновку про можливість розгляду справи без участі відповідачів та третіх осіб, які не заявляють самостійних вимог щодо предмету спору</a:t>
            </a:r>
            <a:r>
              <a:rPr lang="uk-UA" sz="900" dirty="0" smtClean="0"/>
              <a:t>.</a:t>
            </a:r>
          </a:p>
          <a:p>
            <a:pPr algn="just">
              <a:spcBef>
                <a:spcPts val="100"/>
              </a:spcBef>
            </a:pPr>
            <a:r>
              <a:rPr lang="uk-UA" sz="900" i="1" dirty="0" smtClean="0"/>
              <a:t>(Рішення у справі №</a:t>
            </a:r>
            <a:r>
              <a:rPr lang="en-US" sz="900" i="1" dirty="0" smtClean="0"/>
              <a:t> </a:t>
            </a:r>
            <a:r>
              <a:rPr lang="uk-UA" sz="900" i="1" dirty="0" smtClean="0"/>
              <a:t>991/265/23</a:t>
            </a:r>
            <a:r>
              <a:rPr lang="en-US" altLang="uk-UA" sz="900" i="1" dirty="0" smtClean="0">
                <a:ea typeface="Calibri" pitchFamily="34" charset="0"/>
                <a:cs typeface="Times New Roman" pitchFamily="18" charset="0"/>
              </a:rPr>
              <a:t>)</a:t>
            </a:r>
            <a:endParaRPr lang="uk-UA" altLang="uk-UA" sz="900" i="1" dirty="0" smtClean="0">
              <a:ea typeface="Calibri" pitchFamily="34" charset="0"/>
              <a:cs typeface="Times New Roman" pitchFamily="18" charset="0"/>
            </a:endParaRPr>
          </a:p>
        </p:txBody>
      </p:sp>
    </p:spTree>
    <p:extLst>
      <p:ext uri="{BB962C8B-B14F-4D97-AF65-F5344CB8AC3E}">
        <p14:creationId xmlns="" xmlns:p14="http://schemas.microsoft.com/office/powerpoint/2010/main" val="206939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4E0A63-A388-49B1-A04E-27CE9BD622EF}"/>
              </a:ext>
            </a:extLst>
          </p:cNvPr>
          <p:cNvSpPr>
            <a:spLocks noGrp="1"/>
          </p:cNvSpPr>
          <p:nvPr>
            <p:ph type="title"/>
          </p:nvPr>
        </p:nvSpPr>
        <p:spPr>
          <a:xfrm>
            <a:off x="1007723" y="461627"/>
            <a:ext cx="3287651" cy="761118"/>
          </a:xfrm>
        </p:spPr>
        <p:txBody>
          <a:bodyPr>
            <a:noAutofit/>
          </a:bodyPr>
          <a:lstStyle/>
          <a:p>
            <a:r>
              <a:rPr lang="uk-UA" b="1" dirty="0" smtClean="0">
                <a:solidFill>
                  <a:srgbClr val="0070C0"/>
                </a:solidFill>
              </a:rPr>
              <a:t>Особливості </a:t>
            </a:r>
            <a:br>
              <a:rPr lang="uk-UA" b="1" dirty="0" smtClean="0">
                <a:solidFill>
                  <a:srgbClr val="0070C0"/>
                </a:solidFill>
              </a:rPr>
            </a:br>
            <a:r>
              <a:rPr lang="uk-UA" b="1" dirty="0" smtClean="0">
                <a:solidFill>
                  <a:srgbClr val="0070C0"/>
                </a:solidFill>
              </a:rPr>
              <a:t>розгляду</a:t>
            </a:r>
            <a:endParaRPr lang="en-US" dirty="0"/>
          </a:p>
        </p:txBody>
      </p:sp>
      <p:sp>
        <p:nvSpPr>
          <p:cNvPr id="6" name="Text Placeholder 5">
            <a:extLst>
              <a:ext uri="{FF2B5EF4-FFF2-40B4-BE49-F238E27FC236}">
                <a16:creationId xmlns="" xmlns:a16="http://schemas.microsoft.com/office/drawing/2014/main" id="{7640DF9D-0C9E-4C5D-9635-6B4DE10CCEE5}"/>
              </a:ext>
            </a:extLst>
          </p:cNvPr>
          <p:cNvSpPr>
            <a:spLocks noGrp="1"/>
          </p:cNvSpPr>
          <p:nvPr>
            <p:ph type="body" sz="quarter" idx="13"/>
          </p:nvPr>
        </p:nvSpPr>
        <p:spPr>
          <a:xfrm>
            <a:off x="598303" y="1351103"/>
            <a:ext cx="5305532" cy="273685"/>
          </a:xfrm>
        </p:spPr>
        <p:txBody>
          <a:bodyPr vert="horz" lIns="91440" tIns="45720" rIns="91440" bIns="45720" rtlCol="0" anchor="t">
            <a:noAutofit/>
          </a:bodyPr>
          <a:lstStyle/>
          <a:p>
            <a:r>
              <a:rPr lang="ru-RU" sz="1200" b="1" spc="0" noProof="1" smtClean="0"/>
              <a:t>Щодо строків розгляду справи</a:t>
            </a:r>
            <a:endParaRPr lang="en-US" sz="1200" b="1" spc="0" noProof="1"/>
          </a:p>
        </p:txBody>
      </p:sp>
      <p:sp>
        <p:nvSpPr>
          <p:cNvPr id="7" name="Text Placeholder 6">
            <a:extLst>
              <a:ext uri="{FF2B5EF4-FFF2-40B4-BE49-F238E27FC236}">
                <a16:creationId xmlns="" xmlns:a16="http://schemas.microsoft.com/office/drawing/2014/main" id="{40297407-CE4E-4284-879D-AEC395713625}"/>
              </a:ext>
            </a:extLst>
          </p:cNvPr>
          <p:cNvSpPr>
            <a:spLocks noGrp="1"/>
          </p:cNvSpPr>
          <p:nvPr>
            <p:ph type="body" sz="quarter" idx="15"/>
          </p:nvPr>
        </p:nvSpPr>
        <p:spPr>
          <a:xfrm>
            <a:off x="477958" y="1622269"/>
            <a:ext cx="11058368" cy="3952736"/>
          </a:xfrm>
        </p:spPr>
        <p:txBody>
          <a:bodyPr>
            <a:noAutofit/>
          </a:bodyPr>
          <a:lstStyle/>
          <a:p>
            <a:pPr algn="just">
              <a:spcBef>
                <a:spcPts val="100"/>
              </a:spcBef>
            </a:pPr>
            <a:r>
              <a:rPr lang="uk-UA" sz="900" dirty="0" smtClean="0"/>
              <a:t>Згідно з частиною четвертою </a:t>
            </a:r>
            <a:r>
              <a:rPr lang="uk-UA" sz="900" dirty="0" smtClean="0">
                <a:hlinkClick r:id="rId2" tooltip="Кодекс адміністративного судочинства України (ред. з 15.12.2017); нормативно-правовий акт № 2747-IV від 06.07.2005, ВР України"/>
              </a:rPr>
              <a:t>статті 283-1 КАС України</a:t>
            </a:r>
            <a:r>
              <a:rPr lang="uk-UA" sz="900" dirty="0" smtClean="0"/>
              <a:t> справа про застосування санкції, передбаченої пунктом 1-1 частини першої </a:t>
            </a:r>
            <a:r>
              <a:rPr lang="uk-UA" sz="900" dirty="0" smtClean="0">
                <a:hlinkClick r:id="rId3" tooltip="Про санкції; нормативно-правовий акт № 1644-VII від 14.08.2014, ВР України"/>
              </a:rPr>
              <a:t>статті 4 Закону України «Про санкції»</a:t>
            </a:r>
            <a:r>
              <a:rPr lang="uk-UA" sz="900" dirty="0" smtClean="0"/>
              <a:t>, вирішується протягом 10 днів з дня надходження позовної заяви до суду. </a:t>
            </a:r>
            <a:r>
              <a:rPr lang="ru-RU" sz="900" dirty="0" smtClean="0"/>
              <a:t>З </a:t>
            </a:r>
            <a:r>
              <a:rPr lang="ru-RU" sz="900" dirty="0" err="1" smtClean="0"/>
              <a:t>урахуванням</a:t>
            </a:r>
            <a:r>
              <a:rPr lang="ru-RU" sz="900" dirty="0" smtClean="0"/>
              <a:t> </a:t>
            </a:r>
            <a:r>
              <a:rPr lang="ru-RU" sz="900" dirty="0" err="1" smtClean="0"/>
              <a:t>вимог</a:t>
            </a:r>
            <a:r>
              <a:rPr lang="ru-RU" sz="900" dirty="0" smtClean="0"/>
              <a:t> </a:t>
            </a:r>
            <a:r>
              <a:rPr lang="ru-RU" sz="900" dirty="0" err="1" smtClean="0"/>
              <a:t>частини</a:t>
            </a:r>
            <a:r>
              <a:rPr lang="ru-RU" sz="900" dirty="0" smtClean="0"/>
              <a:t> </a:t>
            </a:r>
            <a:r>
              <a:rPr lang="ru-RU" sz="900" dirty="0" err="1" smtClean="0"/>
              <a:t>четвертої</a:t>
            </a:r>
            <a:r>
              <a:rPr lang="ru-RU" sz="900" dirty="0" smtClean="0"/>
              <a:t> </a:t>
            </a:r>
            <a:r>
              <a:rPr lang="ru-RU" sz="900" dirty="0" err="1" smtClean="0"/>
              <a:t>статті</a:t>
            </a:r>
            <a:r>
              <a:rPr lang="ru-RU" sz="900" dirty="0" smtClean="0"/>
              <a:t> </a:t>
            </a:r>
            <a:r>
              <a:rPr lang="ru-RU" sz="900" dirty="0" smtClean="0">
                <a:hlinkClick r:id="rId2" tooltip="Кодекс адміністративного судочинства України (ред. з 15.12.2017); нормативно-правовий акт № 2747-IV від 06.07.2005, ВР України"/>
              </a:rPr>
              <a:t>283-1</a:t>
            </a:r>
            <a:r>
              <a:rPr lang="ru-RU" sz="900" dirty="0" smtClean="0"/>
              <a:t> та </a:t>
            </a:r>
            <a:r>
              <a:rPr lang="ru-RU" sz="900" dirty="0" err="1" smtClean="0"/>
              <a:t>частини</a:t>
            </a:r>
            <a:r>
              <a:rPr lang="ru-RU" sz="900" dirty="0" smtClean="0"/>
              <a:t> </a:t>
            </a:r>
            <a:r>
              <a:rPr lang="ru-RU" sz="900" dirty="0" err="1" smtClean="0"/>
              <a:t>п`ятої</a:t>
            </a:r>
            <a:r>
              <a:rPr lang="ru-RU" sz="900" dirty="0" smtClean="0"/>
              <a:t> </a:t>
            </a:r>
            <a:r>
              <a:rPr lang="ru-RU" sz="900" dirty="0" err="1" smtClean="0"/>
              <a:t>статті</a:t>
            </a:r>
            <a:r>
              <a:rPr lang="ru-RU" sz="900" dirty="0" smtClean="0"/>
              <a:t> </a:t>
            </a:r>
            <a:r>
              <a:rPr lang="ru-RU" sz="900" dirty="0" smtClean="0">
                <a:hlinkClick r:id="rId4" tooltip="Кодекс адміністративного судочинства України (ред. з 15.12.2017); нормативно-правовий акт № 2747-IV від 06.07.2005, ВР України"/>
              </a:rPr>
              <a:t>270 КАС України</a:t>
            </a:r>
            <a:r>
              <a:rPr lang="ru-RU" sz="900" dirty="0" smtClean="0"/>
              <a:t> справа мала бути </a:t>
            </a:r>
            <a:r>
              <a:rPr lang="ru-RU" sz="900" dirty="0" err="1" smtClean="0"/>
              <a:t>розглянута</a:t>
            </a:r>
            <a:r>
              <a:rPr lang="ru-RU" sz="900" dirty="0" smtClean="0"/>
              <a:t> до 30.12.2022. Справу </a:t>
            </a:r>
            <a:r>
              <a:rPr lang="ru-RU" sz="900" dirty="0" err="1" smtClean="0"/>
              <a:t>розглянуто</a:t>
            </a:r>
            <a:r>
              <a:rPr lang="ru-RU" sz="900" dirty="0" smtClean="0"/>
              <a:t> у </a:t>
            </a:r>
            <a:r>
              <a:rPr lang="ru-RU" sz="900" dirty="0" err="1" smtClean="0"/>
              <a:t>судових</a:t>
            </a:r>
            <a:r>
              <a:rPr lang="ru-RU" sz="900" dirty="0" smtClean="0"/>
              <a:t> </a:t>
            </a:r>
            <a:r>
              <a:rPr lang="ru-RU" sz="900" dirty="0" err="1" smtClean="0"/>
              <a:t>засіданнях</a:t>
            </a:r>
            <a:r>
              <a:rPr lang="ru-RU" sz="900" dirty="0" smtClean="0"/>
              <a:t> 26.12.2022, 27.12.2022, 29.12.2022, 03.01.2023, 04.01.2023, 05.01.2023, 17.01.2023, 23.01.2023 поза межами строку, </a:t>
            </a:r>
            <a:r>
              <a:rPr lang="ru-RU" sz="900" dirty="0" err="1" smtClean="0"/>
              <a:t>визначеного</a:t>
            </a:r>
            <a:r>
              <a:rPr lang="ru-RU" sz="900" dirty="0" smtClean="0"/>
              <a:t> </a:t>
            </a:r>
            <a:r>
              <a:rPr lang="ru-RU" sz="900" dirty="0" err="1" smtClean="0"/>
              <a:t>частиною</a:t>
            </a:r>
            <a:r>
              <a:rPr lang="ru-RU" sz="900" dirty="0" smtClean="0"/>
              <a:t> четвертою </a:t>
            </a:r>
            <a:r>
              <a:rPr lang="ru-RU" sz="900" dirty="0" err="1" smtClean="0">
                <a:hlinkClick r:id="rId2" tooltip="Кодекс адміністративного судочинства України (ред. з 15.12.2017); нормативно-правовий акт № 2747-IV від 06.07.2005, ВР України"/>
              </a:rPr>
              <a:t>статті</a:t>
            </a:r>
            <a:r>
              <a:rPr lang="ru-RU" sz="900" dirty="0" smtClean="0">
                <a:hlinkClick r:id="rId2" tooltip="Кодекс адміністративного судочинства України (ред. з 15.12.2017); нормативно-правовий акт № 2747-IV від 06.07.2005, ВР України"/>
              </a:rPr>
              <a:t> 283-1 КАС України</a:t>
            </a:r>
            <a:r>
              <a:rPr lang="ru-RU" sz="900" dirty="0" smtClean="0"/>
              <a:t>.</a:t>
            </a:r>
          </a:p>
          <a:p>
            <a:pPr algn="just">
              <a:spcBef>
                <a:spcPts val="100"/>
              </a:spcBef>
            </a:pPr>
            <a:r>
              <a:rPr lang="ru-RU" sz="900" dirty="0" smtClean="0"/>
              <a:t>У </a:t>
            </a:r>
            <a:r>
              <a:rPr lang="ru-RU" sz="900" dirty="0" err="1" smtClean="0"/>
              <a:t>цьому</a:t>
            </a:r>
            <a:r>
              <a:rPr lang="ru-RU" sz="900" dirty="0" smtClean="0"/>
              <a:t> </a:t>
            </a:r>
            <a:r>
              <a:rPr lang="ru-RU" sz="900" dirty="0" err="1" smtClean="0"/>
              <a:t>контексті</a:t>
            </a:r>
            <a:r>
              <a:rPr lang="ru-RU" sz="900" dirty="0" smtClean="0"/>
              <a:t> суд </a:t>
            </a:r>
            <a:r>
              <a:rPr lang="ru-RU" sz="900" dirty="0" err="1" smtClean="0"/>
              <a:t>зазначає</a:t>
            </a:r>
            <a:r>
              <a:rPr lang="ru-RU" sz="900" dirty="0" smtClean="0"/>
              <a:t> про </a:t>
            </a:r>
            <a:r>
              <a:rPr lang="ru-RU" sz="900" dirty="0" err="1" smtClean="0"/>
              <a:t>таке</a:t>
            </a:r>
            <a:r>
              <a:rPr lang="ru-RU" sz="900" dirty="0" smtClean="0"/>
              <a:t>.</a:t>
            </a:r>
          </a:p>
          <a:p>
            <a:pPr algn="just">
              <a:spcBef>
                <a:spcPts val="100"/>
              </a:spcBef>
            </a:pPr>
            <a:r>
              <a:rPr lang="ru-RU" sz="900" dirty="0" err="1" smtClean="0"/>
              <a:t>Згідно</a:t>
            </a:r>
            <a:r>
              <a:rPr lang="ru-RU" sz="900" dirty="0" smtClean="0"/>
              <a:t> </a:t>
            </a:r>
            <a:r>
              <a:rPr lang="ru-RU" sz="900" dirty="0" err="1" smtClean="0"/>
              <a:t>із</a:t>
            </a:r>
            <a:r>
              <a:rPr lang="ru-RU" sz="900" dirty="0" smtClean="0"/>
              <a:t> </a:t>
            </a:r>
            <a:r>
              <a:rPr lang="ru-RU" sz="900" dirty="0" err="1" smtClean="0">
                <a:hlinkClick r:id="rId5" tooltip="Конвенція про захист прав людини і основоположних свобод; нормативно-правовий акт № ETS N 005 від 04.11.1950, Країни - учасниці"/>
              </a:rPr>
              <a:t>статтею</a:t>
            </a:r>
            <a:r>
              <a:rPr lang="ru-RU" sz="900" dirty="0" smtClean="0">
                <a:hlinkClick r:id="rId5" tooltip="Конвенція про захист прав людини і основоположних свобод; нормативно-правовий акт № ETS N 005 від 04.11.1950, Країни - учасниці"/>
              </a:rPr>
              <a:t> 6 </a:t>
            </a:r>
            <a:r>
              <a:rPr lang="ru-RU" sz="900" dirty="0" err="1" smtClean="0">
                <a:hlinkClick r:id="rId5" tooltip="Конвенція про захист прав людини і основоположних свобод; нормативно-правовий акт № ETS N 005 від 04.11.1950, Країни - учасниці"/>
              </a:rPr>
              <a:t>Конвенції</a:t>
            </a:r>
            <a:r>
              <a:rPr lang="ru-RU" sz="900" dirty="0" smtClean="0">
                <a:hlinkClick r:id="rId5" tooltip="Конвенція про захист прав людини і основоположних свобод; нормативно-правовий акт № ETS N 005 від 04.11.1950, Країни - учасниці"/>
              </a:rPr>
              <a:t> про </a:t>
            </a:r>
            <a:r>
              <a:rPr lang="ru-RU" sz="900" dirty="0" err="1" smtClean="0">
                <a:hlinkClick r:id="rId5" tooltip="Конвенція про захист прав людини і основоположних свобод; нормативно-правовий акт № ETS N 005 від 04.11.1950, Країни - учасниці"/>
              </a:rPr>
              <a:t>захист</a:t>
            </a:r>
            <a:r>
              <a:rPr lang="ru-RU" sz="900" dirty="0" smtClean="0">
                <a:hlinkClick r:id="rId5" tooltip="Конвенція про захист прав людини і основоположних свобод; нормативно-правовий акт № ETS N 005 від 04.11.1950, Країни - учасниці"/>
              </a:rPr>
              <a:t> прав </a:t>
            </a:r>
            <a:r>
              <a:rPr lang="ru-RU" sz="900" dirty="0" err="1" smtClean="0">
                <a:hlinkClick r:id="rId5" tooltip="Конвенція про захист прав людини і основоположних свобод; нормативно-правовий акт № ETS N 005 від 04.11.1950, Країни - учасниці"/>
              </a:rPr>
              <a:t>людини</a:t>
            </a:r>
            <a:r>
              <a:rPr lang="ru-RU" sz="900" dirty="0" smtClean="0">
                <a:hlinkClick r:id="rId5" tooltip="Конвенція про захист прав людини і основоположних свобод; нормативно-правовий акт № ETS N 005 від 04.11.1950, Країни - учасниці"/>
              </a:rPr>
              <a:t> </a:t>
            </a:r>
            <a:r>
              <a:rPr lang="ru-RU" sz="900" dirty="0" err="1" smtClean="0">
                <a:hlinkClick r:id="rId5" tooltip="Конвенція про захист прав людини і основоположних свобод; нормативно-правовий акт № ETS N 005 від 04.11.1950, Країни - учасниці"/>
              </a:rPr>
              <a:t>і</a:t>
            </a:r>
            <a:r>
              <a:rPr lang="ru-RU" sz="900" dirty="0" smtClean="0">
                <a:hlinkClick r:id="rId5" tooltip="Конвенція про захист прав людини і основоположних свобод; нормативно-правовий акт № ETS N 005 від 04.11.1950, Країни - учасниці"/>
              </a:rPr>
              <a:t> </a:t>
            </a:r>
            <a:r>
              <a:rPr lang="ru-RU" sz="900" dirty="0" err="1" smtClean="0">
                <a:hlinkClick r:id="rId5" tooltip="Конвенція про захист прав людини і основоположних свобод; нормативно-правовий акт № ETS N 005 від 04.11.1950, Країни - учасниці"/>
              </a:rPr>
              <a:t>основоположних</a:t>
            </a:r>
            <a:r>
              <a:rPr lang="ru-RU" sz="900" dirty="0" smtClean="0">
                <a:hlinkClick r:id="rId5" tooltip="Конвенція про захист прав людини і основоположних свобод; нормативно-правовий акт № ETS N 005 від 04.11.1950, Країни - учасниці"/>
              </a:rPr>
              <a:t> свобод</a:t>
            </a:r>
            <a:r>
              <a:rPr lang="ru-RU" sz="900" dirty="0" smtClean="0"/>
              <a:t> </a:t>
            </a:r>
            <a:r>
              <a:rPr lang="ru-RU" sz="900" dirty="0" err="1" smtClean="0"/>
              <a:t>кожен</a:t>
            </a:r>
            <a:r>
              <a:rPr lang="ru-RU" sz="900" dirty="0" smtClean="0"/>
              <a:t> </a:t>
            </a:r>
            <a:r>
              <a:rPr lang="ru-RU" sz="900" dirty="0" err="1" smtClean="0"/>
              <a:t>має</a:t>
            </a:r>
            <a:r>
              <a:rPr lang="ru-RU" sz="900" dirty="0" smtClean="0"/>
              <a:t> право на </a:t>
            </a:r>
            <a:r>
              <a:rPr lang="ru-RU" sz="900" dirty="0" err="1" smtClean="0"/>
              <a:t>справедливий</a:t>
            </a:r>
            <a:r>
              <a:rPr lang="ru-RU" sz="900" dirty="0" smtClean="0"/>
              <a:t> </a:t>
            </a:r>
            <a:r>
              <a:rPr lang="ru-RU" sz="900" dirty="0" err="1" smtClean="0"/>
              <a:t>і</a:t>
            </a:r>
            <a:r>
              <a:rPr lang="ru-RU" sz="900" dirty="0" smtClean="0"/>
              <a:t> </a:t>
            </a:r>
            <a:r>
              <a:rPr lang="ru-RU" sz="900" dirty="0" err="1" smtClean="0"/>
              <a:t>публічний</a:t>
            </a:r>
            <a:r>
              <a:rPr lang="ru-RU" sz="900" dirty="0" smtClean="0"/>
              <a:t> </a:t>
            </a:r>
            <a:r>
              <a:rPr lang="ru-RU" sz="900" dirty="0" err="1" smtClean="0"/>
              <a:t>розгляд</a:t>
            </a:r>
            <a:r>
              <a:rPr lang="ru-RU" sz="900" dirty="0" smtClean="0"/>
              <a:t> </a:t>
            </a:r>
            <a:r>
              <a:rPr lang="ru-RU" sz="900" dirty="0" err="1" smtClean="0"/>
              <a:t>його</a:t>
            </a:r>
            <a:r>
              <a:rPr lang="ru-RU" sz="900" dirty="0" smtClean="0"/>
              <a:t> </a:t>
            </a:r>
            <a:r>
              <a:rPr lang="ru-RU" sz="900" dirty="0" err="1" smtClean="0"/>
              <a:t>справи</a:t>
            </a:r>
            <a:r>
              <a:rPr lang="ru-RU" sz="900" dirty="0" smtClean="0"/>
              <a:t> </a:t>
            </a:r>
            <a:r>
              <a:rPr lang="ru-RU" sz="900" dirty="0" err="1" smtClean="0"/>
              <a:t>упродовж</a:t>
            </a:r>
            <a:r>
              <a:rPr lang="ru-RU" sz="900" dirty="0" smtClean="0"/>
              <a:t> </a:t>
            </a:r>
            <a:r>
              <a:rPr lang="ru-RU" sz="900" dirty="0" err="1" smtClean="0"/>
              <a:t>розумного</a:t>
            </a:r>
            <a:r>
              <a:rPr lang="ru-RU" sz="900" dirty="0" smtClean="0"/>
              <a:t> строку </a:t>
            </a:r>
            <a:r>
              <a:rPr lang="ru-RU" sz="900" dirty="0" err="1" smtClean="0"/>
              <a:t>незалежним</a:t>
            </a:r>
            <a:r>
              <a:rPr lang="ru-RU" sz="900" dirty="0" smtClean="0"/>
              <a:t> </a:t>
            </a:r>
            <a:r>
              <a:rPr lang="ru-RU" sz="900" dirty="0" err="1" smtClean="0"/>
              <a:t>і</a:t>
            </a:r>
            <a:r>
              <a:rPr lang="ru-RU" sz="900" dirty="0" smtClean="0"/>
              <a:t> </a:t>
            </a:r>
            <a:r>
              <a:rPr lang="ru-RU" sz="900" dirty="0" err="1" smtClean="0"/>
              <a:t>безстороннім</a:t>
            </a:r>
            <a:r>
              <a:rPr lang="ru-RU" sz="900" dirty="0" smtClean="0"/>
              <a:t> судом, </a:t>
            </a:r>
            <a:r>
              <a:rPr lang="ru-RU" sz="900" dirty="0" err="1" smtClean="0"/>
              <a:t>встановленим</a:t>
            </a:r>
            <a:r>
              <a:rPr lang="ru-RU" sz="900" dirty="0" smtClean="0"/>
              <a:t> законом, який </a:t>
            </a:r>
            <a:r>
              <a:rPr lang="ru-RU" sz="900" dirty="0" err="1" smtClean="0"/>
              <a:t>вирішить</a:t>
            </a:r>
            <a:r>
              <a:rPr lang="ru-RU" sz="900" dirty="0" smtClean="0"/>
              <a:t> </a:t>
            </a:r>
            <a:r>
              <a:rPr lang="ru-RU" sz="900" dirty="0" err="1" smtClean="0"/>
              <a:t>спір</a:t>
            </a:r>
            <a:r>
              <a:rPr lang="ru-RU" sz="900" dirty="0" smtClean="0"/>
              <a:t> </a:t>
            </a:r>
            <a:r>
              <a:rPr lang="ru-RU" sz="900" dirty="0" err="1" smtClean="0"/>
              <a:t>щодо</a:t>
            </a:r>
            <a:r>
              <a:rPr lang="ru-RU" sz="900" dirty="0" smtClean="0"/>
              <a:t> </a:t>
            </a:r>
            <a:r>
              <a:rPr lang="ru-RU" sz="900" dirty="0" err="1" smtClean="0"/>
              <a:t>його</a:t>
            </a:r>
            <a:r>
              <a:rPr lang="ru-RU" sz="900" dirty="0" smtClean="0"/>
              <a:t> прав та </a:t>
            </a:r>
            <a:r>
              <a:rPr lang="ru-RU" sz="900" dirty="0" err="1" smtClean="0"/>
              <a:t>обов`язків</a:t>
            </a:r>
            <a:r>
              <a:rPr lang="ru-RU" sz="900" dirty="0" smtClean="0"/>
              <a:t> </a:t>
            </a:r>
            <a:r>
              <a:rPr lang="ru-RU" sz="900" dirty="0" err="1" smtClean="0"/>
              <a:t>цивільного</a:t>
            </a:r>
            <a:r>
              <a:rPr lang="ru-RU" sz="900" dirty="0" smtClean="0"/>
              <a:t> характеру або </a:t>
            </a:r>
            <a:r>
              <a:rPr lang="ru-RU" sz="900" dirty="0" err="1" smtClean="0"/>
              <a:t>встановить</a:t>
            </a:r>
            <a:r>
              <a:rPr lang="ru-RU" sz="900" dirty="0" smtClean="0"/>
              <a:t> </a:t>
            </a:r>
            <a:r>
              <a:rPr lang="ru-RU" sz="900" dirty="0" err="1" smtClean="0"/>
              <a:t>обґрунтованість</a:t>
            </a:r>
            <a:r>
              <a:rPr lang="ru-RU" sz="900" dirty="0" smtClean="0"/>
              <a:t> </a:t>
            </a:r>
            <a:r>
              <a:rPr lang="ru-RU" sz="900" dirty="0" err="1" smtClean="0"/>
              <a:t>будь-якого</a:t>
            </a:r>
            <a:r>
              <a:rPr lang="ru-RU" sz="900" dirty="0" smtClean="0"/>
              <a:t> </a:t>
            </a:r>
            <a:r>
              <a:rPr lang="ru-RU" sz="900" dirty="0" err="1" smtClean="0"/>
              <a:t>висунутого</a:t>
            </a:r>
            <a:r>
              <a:rPr lang="ru-RU" sz="900" dirty="0" smtClean="0"/>
              <a:t> </a:t>
            </a:r>
            <a:r>
              <a:rPr lang="ru-RU" sz="900" dirty="0" err="1" smtClean="0"/>
              <a:t>проти</a:t>
            </a:r>
            <a:r>
              <a:rPr lang="ru-RU" sz="900" dirty="0" smtClean="0"/>
              <a:t> </a:t>
            </a:r>
            <a:r>
              <a:rPr lang="ru-RU" sz="900" dirty="0" err="1" smtClean="0"/>
              <a:t>нього</a:t>
            </a:r>
            <a:r>
              <a:rPr lang="ru-RU" sz="900" dirty="0" smtClean="0"/>
              <a:t> </a:t>
            </a:r>
            <a:r>
              <a:rPr lang="ru-RU" sz="900" dirty="0" err="1" smtClean="0"/>
              <a:t>кримінального</a:t>
            </a:r>
            <a:r>
              <a:rPr lang="ru-RU" sz="900" dirty="0" smtClean="0"/>
              <a:t> </a:t>
            </a:r>
            <a:r>
              <a:rPr lang="ru-RU" sz="900" dirty="0" err="1" smtClean="0"/>
              <a:t>обвинувачення</a:t>
            </a:r>
            <a:r>
              <a:rPr lang="ru-RU" sz="900" dirty="0" smtClean="0"/>
              <a:t>.</a:t>
            </a:r>
          </a:p>
          <a:p>
            <a:pPr algn="just">
              <a:spcBef>
                <a:spcPts val="100"/>
              </a:spcBef>
            </a:pPr>
            <a:r>
              <a:rPr lang="ru-RU" sz="900" dirty="0" smtClean="0"/>
              <a:t>З </a:t>
            </a:r>
            <a:r>
              <a:rPr lang="ru-RU" sz="900" dirty="0" err="1" smtClean="0"/>
              <a:t>урахуванням</a:t>
            </a:r>
            <a:r>
              <a:rPr lang="ru-RU" sz="900" dirty="0" smtClean="0"/>
              <a:t> практики </a:t>
            </a:r>
            <a:r>
              <a:rPr lang="ru-RU" sz="900" dirty="0" err="1" smtClean="0"/>
              <a:t>Європейського</a:t>
            </a:r>
            <a:r>
              <a:rPr lang="ru-RU" sz="900" dirty="0" smtClean="0"/>
              <a:t> суду </a:t>
            </a:r>
            <a:r>
              <a:rPr lang="ru-RU" sz="900" dirty="0" err="1" smtClean="0"/>
              <a:t>з</a:t>
            </a:r>
            <a:r>
              <a:rPr lang="ru-RU" sz="900" dirty="0" smtClean="0"/>
              <a:t> прав </a:t>
            </a:r>
            <a:r>
              <a:rPr lang="ru-RU" sz="900" dirty="0" err="1" smtClean="0"/>
              <a:t>людини</a:t>
            </a:r>
            <a:r>
              <a:rPr lang="ru-RU" sz="900" dirty="0" smtClean="0"/>
              <a:t> </a:t>
            </a:r>
            <a:r>
              <a:rPr lang="ru-RU" sz="900" dirty="0" err="1" smtClean="0"/>
              <a:t>критеріями</a:t>
            </a:r>
            <a:r>
              <a:rPr lang="ru-RU" sz="900" dirty="0" smtClean="0"/>
              <a:t> </a:t>
            </a:r>
            <a:r>
              <a:rPr lang="ru-RU" sz="900" dirty="0" err="1" smtClean="0"/>
              <a:t>розумних</a:t>
            </a:r>
            <a:r>
              <a:rPr lang="ru-RU" sz="900" dirty="0" smtClean="0"/>
              <a:t> </a:t>
            </a:r>
            <a:r>
              <a:rPr lang="ru-RU" sz="900" dirty="0" err="1" smtClean="0"/>
              <a:t>строків</a:t>
            </a:r>
            <a:r>
              <a:rPr lang="ru-RU" sz="900" dirty="0" smtClean="0"/>
              <a:t> є: </a:t>
            </a:r>
            <a:r>
              <a:rPr lang="ru-RU" sz="900" dirty="0" err="1" smtClean="0"/>
              <a:t>правова</a:t>
            </a:r>
            <a:r>
              <a:rPr lang="ru-RU" sz="900" dirty="0" smtClean="0"/>
              <a:t> та </a:t>
            </a:r>
            <a:r>
              <a:rPr lang="ru-RU" sz="900" dirty="0" err="1" smtClean="0"/>
              <a:t>фактична</a:t>
            </a:r>
            <a:r>
              <a:rPr lang="ru-RU" sz="900" dirty="0" smtClean="0"/>
              <a:t> </a:t>
            </a:r>
            <a:r>
              <a:rPr lang="ru-RU" sz="900" dirty="0" err="1" smtClean="0"/>
              <a:t>складність</a:t>
            </a:r>
            <a:r>
              <a:rPr lang="ru-RU" sz="900" dirty="0" smtClean="0"/>
              <a:t> </a:t>
            </a:r>
            <a:r>
              <a:rPr lang="ru-RU" sz="900" dirty="0" err="1" smtClean="0"/>
              <a:t>справи</a:t>
            </a:r>
            <a:r>
              <a:rPr lang="ru-RU" sz="900" dirty="0" smtClean="0"/>
              <a:t>; </a:t>
            </a:r>
            <a:r>
              <a:rPr lang="ru-RU" sz="900" dirty="0" err="1" smtClean="0"/>
              <a:t>поведінка</a:t>
            </a:r>
            <a:r>
              <a:rPr lang="ru-RU" sz="900" dirty="0" smtClean="0"/>
              <a:t> </a:t>
            </a:r>
            <a:r>
              <a:rPr lang="ru-RU" sz="900" dirty="0" err="1" smtClean="0"/>
              <a:t>заявника</a:t>
            </a:r>
            <a:r>
              <a:rPr lang="ru-RU" sz="900" dirty="0" smtClean="0"/>
              <a:t>, а </a:t>
            </a:r>
            <a:r>
              <a:rPr lang="ru-RU" sz="900" dirty="0" err="1" smtClean="0"/>
              <a:t>також</a:t>
            </a:r>
            <a:r>
              <a:rPr lang="ru-RU" sz="900" dirty="0" smtClean="0"/>
              <a:t> </a:t>
            </a:r>
            <a:r>
              <a:rPr lang="ru-RU" sz="900" dirty="0" err="1" smtClean="0"/>
              <a:t>інших</a:t>
            </a:r>
            <a:r>
              <a:rPr lang="ru-RU" sz="900" dirty="0" smtClean="0"/>
              <a:t> </a:t>
            </a:r>
            <a:r>
              <a:rPr lang="ru-RU" sz="900" dirty="0" err="1" smtClean="0"/>
              <a:t>осіб</a:t>
            </a:r>
            <a:r>
              <a:rPr lang="ru-RU" sz="900" dirty="0" smtClean="0"/>
              <a:t>, </a:t>
            </a:r>
            <a:r>
              <a:rPr lang="ru-RU" sz="900" dirty="0" err="1" smtClean="0"/>
              <a:t>які</a:t>
            </a:r>
            <a:r>
              <a:rPr lang="ru-RU" sz="900" dirty="0" smtClean="0"/>
              <a:t> </a:t>
            </a:r>
            <a:r>
              <a:rPr lang="ru-RU" sz="900" dirty="0" err="1" smtClean="0"/>
              <a:t>беруть</a:t>
            </a:r>
            <a:r>
              <a:rPr lang="ru-RU" sz="900" dirty="0" smtClean="0"/>
              <a:t> участь у </a:t>
            </a:r>
            <a:r>
              <a:rPr lang="ru-RU" sz="900" dirty="0" err="1" smtClean="0"/>
              <a:t>справі</a:t>
            </a:r>
            <a:r>
              <a:rPr lang="ru-RU" sz="900" dirty="0" smtClean="0"/>
              <a:t>, </a:t>
            </a:r>
            <a:r>
              <a:rPr lang="ru-RU" sz="900" dirty="0" err="1" smtClean="0"/>
              <a:t>інших</a:t>
            </a:r>
            <a:r>
              <a:rPr lang="ru-RU" sz="900" dirty="0" smtClean="0"/>
              <a:t> </a:t>
            </a:r>
            <a:r>
              <a:rPr lang="ru-RU" sz="900" dirty="0" err="1" smtClean="0"/>
              <a:t>учасників</a:t>
            </a:r>
            <a:r>
              <a:rPr lang="ru-RU" sz="900" dirty="0" smtClean="0"/>
              <a:t> </a:t>
            </a:r>
            <a:r>
              <a:rPr lang="ru-RU" sz="900" dirty="0" err="1" smtClean="0"/>
              <a:t>процесу</a:t>
            </a:r>
            <a:r>
              <a:rPr lang="ru-RU" sz="900" dirty="0" smtClean="0"/>
              <a:t>; </a:t>
            </a:r>
            <a:r>
              <a:rPr lang="ru-RU" sz="900" dirty="0" err="1" smtClean="0"/>
              <a:t>поведінка</a:t>
            </a:r>
            <a:r>
              <a:rPr lang="ru-RU" sz="900" dirty="0" smtClean="0"/>
              <a:t> </a:t>
            </a:r>
            <a:r>
              <a:rPr lang="ru-RU" sz="900" dirty="0" err="1" smtClean="0"/>
              <a:t>органів</a:t>
            </a:r>
            <a:r>
              <a:rPr lang="ru-RU" sz="900" dirty="0" smtClean="0"/>
              <a:t> </a:t>
            </a:r>
            <a:r>
              <a:rPr lang="ru-RU" sz="900" dirty="0" err="1" smtClean="0"/>
              <a:t>державної</a:t>
            </a:r>
            <a:r>
              <a:rPr lang="ru-RU" sz="900" dirty="0" smtClean="0"/>
              <a:t> </a:t>
            </a:r>
            <a:r>
              <a:rPr lang="ru-RU" sz="900" dirty="0" err="1" smtClean="0"/>
              <a:t>влади</a:t>
            </a:r>
            <a:r>
              <a:rPr lang="ru-RU" sz="900" dirty="0" smtClean="0"/>
              <a:t> (</a:t>
            </a:r>
            <a:r>
              <a:rPr lang="ru-RU" sz="900" dirty="0" err="1" smtClean="0"/>
              <a:t>насамперед</a:t>
            </a:r>
            <a:r>
              <a:rPr lang="ru-RU" sz="900" dirty="0" smtClean="0"/>
              <a:t> суду); характер </a:t>
            </a:r>
            <a:r>
              <a:rPr lang="ru-RU" sz="900" dirty="0" err="1" smtClean="0"/>
              <a:t>процесу</a:t>
            </a:r>
            <a:r>
              <a:rPr lang="ru-RU" sz="900" dirty="0" smtClean="0"/>
              <a:t> та </a:t>
            </a:r>
            <a:r>
              <a:rPr lang="ru-RU" sz="900" dirty="0" err="1" smtClean="0"/>
              <a:t>його</a:t>
            </a:r>
            <a:r>
              <a:rPr lang="ru-RU" sz="900" dirty="0" smtClean="0"/>
              <a:t> </a:t>
            </a:r>
            <a:r>
              <a:rPr lang="ru-RU" sz="900" dirty="0" err="1" smtClean="0"/>
              <a:t>значення</a:t>
            </a:r>
            <a:r>
              <a:rPr lang="ru-RU" sz="900" dirty="0" smtClean="0"/>
              <a:t> для </a:t>
            </a:r>
            <a:r>
              <a:rPr lang="ru-RU" sz="900" dirty="0" err="1" smtClean="0"/>
              <a:t>заявника</a:t>
            </a:r>
            <a:r>
              <a:rPr lang="ru-RU" sz="900" dirty="0" smtClean="0"/>
              <a:t> (</a:t>
            </a:r>
            <a:r>
              <a:rPr lang="ru-RU" sz="900" dirty="0" err="1" smtClean="0"/>
              <a:t>справи</a:t>
            </a:r>
            <a:r>
              <a:rPr lang="ru-RU" sz="900" dirty="0" smtClean="0"/>
              <a:t> «</a:t>
            </a:r>
            <a:r>
              <a:rPr lang="ru-RU" sz="900" dirty="0" err="1" smtClean="0"/>
              <a:t>Федіна</a:t>
            </a:r>
            <a:r>
              <a:rPr lang="ru-RU" sz="900" dirty="0" smtClean="0"/>
              <a:t> </a:t>
            </a:r>
            <a:r>
              <a:rPr lang="ru-RU" sz="900" dirty="0" err="1" smtClean="0"/>
              <a:t>проти</a:t>
            </a:r>
            <a:r>
              <a:rPr lang="ru-RU" sz="900" dirty="0" smtClean="0"/>
              <a:t> України» </a:t>
            </a:r>
            <a:r>
              <a:rPr lang="ru-RU" sz="900" dirty="0" err="1" smtClean="0"/>
              <a:t>від</a:t>
            </a:r>
            <a:r>
              <a:rPr lang="ru-RU" sz="900" dirty="0" smtClean="0"/>
              <a:t> 02.09.2010, «</a:t>
            </a:r>
            <a:r>
              <a:rPr lang="ru-RU" sz="900" dirty="0" err="1" smtClean="0"/>
              <a:t>Смірнова</a:t>
            </a:r>
            <a:r>
              <a:rPr lang="ru-RU" sz="900" dirty="0" smtClean="0"/>
              <a:t> </a:t>
            </a:r>
            <a:r>
              <a:rPr lang="ru-RU" sz="900" dirty="0" err="1" smtClean="0"/>
              <a:t>проти</a:t>
            </a:r>
            <a:r>
              <a:rPr lang="ru-RU" sz="900" dirty="0" smtClean="0"/>
              <a:t> України» </a:t>
            </a:r>
            <a:r>
              <a:rPr lang="ru-RU" sz="900" dirty="0" err="1" smtClean="0"/>
              <a:t>від</a:t>
            </a:r>
            <a:r>
              <a:rPr lang="ru-RU" sz="900" dirty="0" smtClean="0"/>
              <a:t> 08.01.2005, «</a:t>
            </a:r>
            <a:r>
              <a:rPr lang="ru-RU" sz="900" dirty="0" err="1" smtClean="0"/>
              <a:t>Матіка</a:t>
            </a:r>
            <a:r>
              <a:rPr lang="ru-RU" sz="900" dirty="0" smtClean="0"/>
              <a:t> </a:t>
            </a:r>
            <a:r>
              <a:rPr lang="ru-RU" sz="900" dirty="0" err="1" smtClean="0"/>
              <a:t>проти</a:t>
            </a:r>
            <a:r>
              <a:rPr lang="ru-RU" sz="900" dirty="0" smtClean="0"/>
              <a:t> </a:t>
            </a:r>
            <a:r>
              <a:rPr lang="ru-RU" sz="900" dirty="0" err="1" smtClean="0"/>
              <a:t>Румунії</a:t>
            </a:r>
            <a:r>
              <a:rPr lang="ru-RU" sz="900" dirty="0" smtClean="0"/>
              <a:t>» </a:t>
            </a:r>
            <a:r>
              <a:rPr lang="ru-RU" sz="900" dirty="0" err="1" smtClean="0"/>
              <a:t>від</a:t>
            </a:r>
            <a:r>
              <a:rPr lang="ru-RU" sz="900" dirty="0" smtClean="0"/>
              <a:t> 02.11.2006 та </a:t>
            </a:r>
            <a:r>
              <a:rPr lang="ru-RU" sz="900" dirty="0" err="1" smtClean="0"/>
              <a:t>інші</a:t>
            </a:r>
            <a:r>
              <a:rPr lang="ru-RU" sz="900" dirty="0" smtClean="0"/>
              <a:t>).</a:t>
            </a:r>
          </a:p>
          <a:p>
            <a:pPr algn="just">
              <a:spcBef>
                <a:spcPts val="100"/>
              </a:spcBef>
            </a:pPr>
            <a:r>
              <a:rPr lang="ru-RU" sz="900" dirty="0" smtClean="0"/>
              <a:t>З </a:t>
            </a:r>
            <a:r>
              <a:rPr lang="ru-RU" sz="900" dirty="0" err="1" smtClean="0"/>
              <a:t>аналізу</a:t>
            </a:r>
            <a:r>
              <a:rPr lang="ru-RU" sz="900" dirty="0" smtClean="0"/>
              <a:t> практики ЄСПЛ </a:t>
            </a:r>
            <a:r>
              <a:rPr lang="ru-RU" sz="900" dirty="0" err="1" smtClean="0"/>
              <a:t>щодо</a:t>
            </a:r>
            <a:r>
              <a:rPr lang="ru-RU" sz="900" dirty="0" smtClean="0"/>
              <a:t> </a:t>
            </a:r>
            <a:r>
              <a:rPr lang="ru-RU" sz="900" dirty="0" err="1" smtClean="0"/>
              <a:t>тлумачення</a:t>
            </a:r>
            <a:r>
              <a:rPr lang="ru-RU" sz="900" dirty="0" smtClean="0"/>
              <a:t> </a:t>
            </a:r>
            <a:r>
              <a:rPr lang="ru-RU" sz="900" dirty="0" err="1" smtClean="0"/>
              <a:t>положення</a:t>
            </a:r>
            <a:r>
              <a:rPr lang="ru-RU" sz="900" dirty="0" smtClean="0"/>
              <a:t> «</a:t>
            </a:r>
            <a:r>
              <a:rPr lang="ru-RU" sz="900" dirty="0" err="1" smtClean="0"/>
              <a:t>розумний</a:t>
            </a:r>
            <a:r>
              <a:rPr lang="ru-RU" sz="900" dirty="0" smtClean="0"/>
              <a:t> строк» </a:t>
            </a:r>
            <a:r>
              <a:rPr lang="ru-RU" sz="900" dirty="0" err="1" smtClean="0"/>
              <a:t>вбачається</a:t>
            </a:r>
            <a:r>
              <a:rPr lang="ru-RU" sz="900" dirty="0" smtClean="0"/>
              <a:t>, </a:t>
            </a:r>
            <a:r>
              <a:rPr lang="ru-RU" sz="900" dirty="0" err="1" smtClean="0"/>
              <a:t>що</a:t>
            </a:r>
            <a:r>
              <a:rPr lang="ru-RU" sz="900" dirty="0" smtClean="0"/>
              <a:t> </a:t>
            </a:r>
            <a:r>
              <a:rPr lang="ru-RU" sz="900" dirty="0" err="1" smtClean="0"/>
              <a:t>строк</a:t>
            </a:r>
            <a:r>
              <a:rPr lang="ru-RU" sz="900" dirty="0" smtClean="0"/>
              <a:t> який </a:t>
            </a:r>
            <a:r>
              <a:rPr lang="ru-RU" sz="900" dirty="0" err="1" smtClean="0"/>
              <a:t>можна</a:t>
            </a:r>
            <a:r>
              <a:rPr lang="ru-RU" sz="900" dirty="0" smtClean="0"/>
              <a:t> </a:t>
            </a:r>
            <a:r>
              <a:rPr lang="ru-RU" sz="900" dirty="0" err="1" smtClean="0"/>
              <a:t>визначити</a:t>
            </a:r>
            <a:r>
              <a:rPr lang="ru-RU" sz="900" dirty="0" smtClean="0"/>
              <a:t> </a:t>
            </a:r>
            <a:r>
              <a:rPr lang="ru-RU" sz="900" dirty="0" err="1" smtClean="0"/>
              <a:t>розумним</a:t>
            </a:r>
            <a:r>
              <a:rPr lang="ru-RU" sz="900" dirty="0" smtClean="0"/>
              <a:t> не </a:t>
            </a:r>
            <a:r>
              <a:rPr lang="ru-RU" sz="900" dirty="0" err="1" smtClean="0"/>
              <a:t>може</a:t>
            </a:r>
            <a:r>
              <a:rPr lang="ru-RU" sz="900" dirty="0" smtClean="0"/>
              <a:t> бути </a:t>
            </a:r>
            <a:r>
              <a:rPr lang="ru-RU" sz="900" dirty="0" err="1" smtClean="0"/>
              <a:t>однаковим</a:t>
            </a:r>
            <a:r>
              <a:rPr lang="ru-RU" sz="900" dirty="0" smtClean="0"/>
              <a:t> для </a:t>
            </a:r>
            <a:r>
              <a:rPr lang="ru-RU" sz="900" dirty="0" err="1" smtClean="0"/>
              <a:t>всіх</a:t>
            </a:r>
            <a:r>
              <a:rPr lang="ru-RU" sz="900" dirty="0" smtClean="0"/>
              <a:t> справ </a:t>
            </a:r>
            <a:r>
              <a:rPr lang="ru-RU" sz="900" dirty="0" err="1" smtClean="0"/>
              <a:t>і</a:t>
            </a:r>
            <a:r>
              <a:rPr lang="ru-RU" sz="900" dirty="0" smtClean="0"/>
              <a:t> </a:t>
            </a:r>
            <a:r>
              <a:rPr lang="ru-RU" sz="900" dirty="0" err="1" smtClean="0"/>
              <a:t>було</a:t>
            </a:r>
            <a:r>
              <a:rPr lang="ru-RU" sz="900" dirty="0" smtClean="0"/>
              <a:t> </a:t>
            </a:r>
            <a:r>
              <a:rPr lang="ru-RU" sz="900" dirty="0" err="1" smtClean="0"/>
              <a:t>би</a:t>
            </a:r>
            <a:r>
              <a:rPr lang="ru-RU" sz="900" dirty="0" smtClean="0"/>
              <a:t> </a:t>
            </a:r>
            <a:r>
              <a:rPr lang="ru-RU" sz="900" dirty="0" err="1" smtClean="0"/>
              <a:t>неприродно</a:t>
            </a:r>
            <a:r>
              <a:rPr lang="ru-RU" sz="900" dirty="0" smtClean="0"/>
              <a:t> </a:t>
            </a:r>
            <a:r>
              <a:rPr lang="ru-RU" sz="900" dirty="0" err="1" smtClean="0"/>
              <a:t>встановлювати</a:t>
            </a:r>
            <a:r>
              <a:rPr lang="ru-RU" sz="900" dirty="0" smtClean="0"/>
              <a:t> один строк у конкретному цифровому </a:t>
            </a:r>
            <a:r>
              <a:rPr lang="ru-RU" sz="900" dirty="0" err="1" smtClean="0"/>
              <a:t>виразі</a:t>
            </a:r>
            <a:r>
              <a:rPr lang="ru-RU" sz="900" dirty="0" smtClean="0"/>
              <a:t> для </a:t>
            </a:r>
            <a:r>
              <a:rPr lang="ru-RU" sz="900" dirty="0" err="1" smtClean="0"/>
              <a:t>усіх</a:t>
            </a:r>
            <a:r>
              <a:rPr lang="ru-RU" sz="900" dirty="0" smtClean="0"/>
              <a:t> </a:t>
            </a:r>
            <a:r>
              <a:rPr lang="ru-RU" sz="900" dirty="0" err="1" smtClean="0"/>
              <a:t>випадків</a:t>
            </a:r>
            <a:r>
              <a:rPr lang="ru-RU" sz="900" dirty="0" smtClean="0"/>
              <a:t>. Таким чином у </a:t>
            </a:r>
            <a:r>
              <a:rPr lang="ru-RU" sz="900" dirty="0" err="1" smtClean="0"/>
              <a:t>кожній</a:t>
            </a:r>
            <a:r>
              <a:rPr lang="ru-RU" sz="900" dirty="0" smtClean="0"/>
              <a:t> </a:t>
            </a:r>
            <a:r>
              <a:rPr lang="ru-RU" sz="900" dirty="0" err="1" smtClean="0"/>
              <a:t>справі</a:t>
            </a:r>
            <a:r>
              <a:rPr lang="ru-RU" sz="900" dirty="0" smtClean="0"/>
              <a:t> </a:t>
            </a:r>
            <a:r>
              <a:rPr lang="ru-RU" sz="900" dirty="0" err="1" smtClean="0"/>
              <a:t>виникає</a:t>
            </a:r>
            <a:r>
              <a:rPr lang="ru-RU" sz="900" dirty="0" smtClean="0"/>
              <a:t> проблема </a:t>
            </a:r>
            <a:r>
              <a:rPr lang="ru-RU" sz="900" dirty="0" err="1" smtClean="0"/>
              <a:t>оцінки</a:t>
            </a:r>
            <a:r>
              <a:rPr lang="ru-RU" sz="900" dirty="0" smtClean="0"/>
              <a:t> </a:t>
            </a:r>
            <a:r>
              <a:rPr lang="ru-RU" sz="900" dirty="0" err="1" smtClean="0"/>
              <a:t>розумності</a:t>
            </a:r>
            <a:r>
              <a:rPr lang="ru-RU" sz="900" dirty="0" smtClean="0"/>
              <a:t> строку, яка </a:t>
            </a:r>
            <a:r>
              <a:rPr lang="ru-RU" sz="900" dirty="0" err="1" smtClean="0"/>
              <a:t>залежить</a:t>
            </a:r>
            <a:r>
              <a:rPr lang="ru-RU" sz="900" dirty="0" smtClean="0"/>
              <a:t> </a:t>
            </a:r>
            <a:r>
              <a:rPr lang="ru-RU" sz="900" dirty="0" err="1" smtClean="0"/>
              <a:t>від</a:t>
            </a:r>
            <a:r>
              <a:rPr lang="ru-RU" sz="900" dirty="0" smtClean="0"/>
              <a:t> </a:t>
            </a:r>
            <a:r>
              <a:rPr lang="ru-RU" sz="900" dirty="0" err="1" smtClean="0"/>
              <a:t>певних</a:t>
            </a:r>
            <a:r>
              <a:rPr lang="ru-RU" sz="900" dirty="0" smtClean="0"/>
              <a:t> </a:t>
            </a:r>
            <a:r>
              <a:rPr lang="ru-RU" sz="900" dirty="0" err="1" smtClean="0"/>
              <a:t>критеріїв</a:t>
            </a:r>
            <a:r>
              <a:rPr lang="ru-RU" sz="900" dirty="0" smtClean="0"/>
              <a:t>, </a:t>
            </a:r>
            <a:r>
              <a:rPr lang="ru-RU" sz="900" dirty="0" err="1" smtClean="0"/>
              <a:t>вироблених</a:t>
            </a:r>
            <a:r>
              <a:rPr lang="ru-RU" sz="900" dirty="0" smtClean="0"/>
              <a:t> практикою ЄСПЛ: </a:t>
            </a:r>
            <a:r>
              <a:rPr lang="ru-RU" sz="900" dirty="0" err="1" smtClean="0"/>
              <a:t>складність</a:t>
            </a:r>
            <a:r>
              <a:rPr lang="ru-RU" sz="900" dirty="0" smtClean="0"/>
              <a:t> </a:t>
            </a:r>
            <a:r>
              <a:rPr lang="ru-RU" sz="900" dirty="0" err="1" smtClean="0"/>
              <a:t>справи</a:t>
            </a:r>
            <a:r>
              <a:rPr lang="ru-RU" sz="900" dirty="0" smtClean="0"/>
              <a:t>, </a:t>
            </a:r>
            <a:r>
              <a:rPr lang="ru-RU" sz="900" dirty="0" err="1" smtClean="0"/>
              <a:t>поведінка</a:t>
            </a:r>
            <a:r>
              <a:rPr lang="ru-RU" sz="900" dirty="0" smtClean="0"/>
              <a:t> </a:t>
            </a:r>
            <a:r>
              <a:rPr lang="ru-RU" sz="900" dirty="0" err="1" smtClean="0"/>
              <a:t>заявника</a:t>
            </a:r>
            <a:r>
              <a:rPr lang="ru-RU" sz="900" dirty="0" smtClean="0"/>
              <a:t>, </a:t>
            </a:r>
            <a:r>
              <a:rPr lang="ru-RU" sz="900" dirty="0" err="1" smtClean="0"/>
              <a:t>поведінка</a:t>
            </a:r>
            <a:r>
              <a:rPr lang="ru-RU" sz="900" dirty="0" smtClean="0"/>
              <a:t> </a:t>
            </a:r>
            <a:r>
              <a:rPr lang="ru-RU" sz="900" dirty="0" err="1" smtClean="0"/>
              <a:t>державних</a:t>
            </a:r>
            <a:r>
              <a:rPr lang="ru-RU" sz="900" dirty="0" smtClean="0"/>
              <a:t> </a:t>
            </a:r>
            <a:r>
              <a:rPr lang="ru-RU" sz="900" dirty="0" err="1" smtClean="0"/>
              <a:t>органів</a:t>
            </a:r>
            <a:r>
              <a:rPr lang="ru-RU" sz="900" dirty="0" smtClean="0"/>
              <a:t>, </a:t>
            </a:r>
            <a:r>
              <a:rPr lang="ru-RU" sz="900" dirty="0" err="1" smtClean="0"/>
              <a:t>значущість</a:t>
            </a:r>
            <a:r>
              <a:rPr lang="ru-RU" sz="900" dirty="0" smtClean="0"/>
              <a:t> </a:t>
            </a:r>
            <a:r>
              <a:rPr lang="ru-RU" sz="900" dirty="0" err="1" smtClean="0"/>
              <a:t>питання</a:t>
            </a:r>
            <a:r>
              <a:rPr lang="ru-RU" sz="900" dirty="0" smtClean="0"/>
              <a:t> для </a:t>
            </a:r>
            <a:r>
              <a:rPr lang="ru-RU" sz="900" dirty="0" err="1" smtClean="0"/>
              <a:t>заявника</a:t>
            </a:r>
            <a:r>
              <a:rPr lang="ru-RU" sz="900" dirty="0" smtClean="0"/>
              <a:t>.</a:t>
            </a:r>
          </a:p>
          <a:p>
            <a:pPr algn="just">
              <a:spcBef>
                <a:spcPts val="100"/>
              </a:spcBef>
            </a:pPr>
            <a:r>
              <a:rPr lang="ru-RU" sz="900" dirty="0" err="1" smtClean="0"/>
              <a:t>Розумним</a:t>
            </a:r>
            <a:r>
              <a:rPr lang="ru-RU" sz="900" dirty="0" smtClean="0"/>
              <a:t>, </a:t>
            </a:r>
            <a:r>
              <a:rPr lang="ru-RU" sz="900" dirty="0" err="1" smtClean="0"/>
              <a:t>зокрема</a:t>
            </a:r>
            <a:r>
              <a:rPr lang="ru-RU" sz="900" dirty="0" smtClean="0"/>
              <a:t>, </a:t>
            </a:r>
            <a:r>
              <a:rPr lang="ru-RU" sz="900" dirty="0" err="1" smtClean="0"/>
              <a:t>вважається</a:t>
            </a:r>
            <a:r>
              <a:rPr lang="ru-RU" sz="900" dirty="0" smtClean="0"/>
              <a:t> строк, </a:t>
            </a:r>
            <a:r>
              <a:rPr lang="ru-RU" sz="900" dirty="0" err="1" smtClean="0"/>
              <a:t>що</a:t>
            </a:r>
            <a:r>
              <a:rPr lang="ru-RU" sz="900" dirty="0" smtClean="0"/>
              <a:t> </a:t>
            </a:r>
            <a:r>
              <a:rPr lang="ru-RU" sz="900" dirty="0" err="1" smtClean="0"/>
              <a:t>є</a:t>
            </a:r>
            <a:r>
              <a:rPr lang="ru-RU" sz="900" dirty="0" smtClean="0"/>
              <a:t> </a:t>
            </a:r>
            <a:r>
              <a:rPr lang="ru-RU" sz="900" dirty="0" err="1" smtClean="0"/>
              <a:t>об`єктивно</a:t>
            </a:r>
            <a:r>
              <a:rPr lang="ru-RU" sz="900" dirty="0" smtClean="0"/>
              <a:t> </a:t>
            </a:r>
            <a:r>
              <a:rPr lang="ru-RU" sz="900" dirty="0" err="1" smtClean="0"/>
              <a:t>необхідним</a:t>
            </a:r>
            <a:r>
              <a:rPr lang="ru-RU" sz="900" dirty="0" smtClean="0"/>
              <a:t> для </a:t>
            </a:r>
            <a:r>
              <a:rPr lang="ru-RU" sz="900" dirty="0" err="1" smtClean="0"/>
              <a:t>виконання</a:t>
            </a:r>
            <a:r>
              <a:rPr lang="ru-RU" sz="900" dirty="0" smtClean="0"/>
              <a:t> </a:t>
            </a:r>
            <a:r>
              <a:rPr lang="ru-RU" sz="900" dirty="0" err="1" smtClean="0"/>
              <a:t>процесуальних</a:t>
            </a:r>
            <a:r>
              <a:rPr lang="ru-RU" sz="900" dirty="0" smtClean="0"/>
              <a:t> </a:t>
            </a:r>
            <a:r>
              <a:rPr lang="ru-RU" sz="900" dirty="0" err="1" smtClean="0"/>
              <a:t>дій</a:t>
            </a:r>
            <a:r>
              <a:rPr lang="ru-RU" sz="900" dirty="0" smtClean="0"/>
              <a:t>, </a:t>
            </a:r>
            <a:r>
              <a:rPr lang="ru-RU" sz="900" dirty="0" err="1" smtClean="0"/>
              <a:t>прийняття</a:t>
            </a:r>
            <a:r>
              <a:rPr lang="ru-RU" sz="900" dirty="0" smtClean="0"/>
              <a:t> </a:t>
            </a:r>
            <a:r>
              <a:rPr lang="ru-RU" sz="900" dirty="0" err="1" smtClean="0"/>
              <a:t>процесуальних</a:t>
            </a:r>
            <a:r>
              <a:rPr lang="ru-RU" sz="900" dirty="0" smtClean="0"/>
              <a:t> </a:t>
            </a:r>
            <a:r>
              <a:rPr lang="ru-RU" sz="900" dirty="0" err="1" smtClean="0"/>
              <a:t>рішень</a:t>
            </a:r>
            <a:r>
              <a:rPr lang="ru-RU" sz="900" dirty="0" smtClean="0"/>
              <a:t> та </a:t>
            </a:r>
            <a:r>
              <a:rPr lang="ru-RU" sz="900" dirty="0" err="1" smtClean="0"/>
              <a:t>розгляду</a:t>
            </a:r>
            <a:r>
              <a:rPr lang="ru-RU" sz="900" dirty="0" smtClean="0"/>
              <a:t> </a:t>
            </a:r>
            <a:r>
              <a:rPr lang="ru-RU" sz="900" dirty="0" err="1" smtClean="0"/>
              <a:t>і</a:t>
            </a:r>
            <a:r>
              <a:rPr lang="ru-RU" sz="900" dirty="0" smtClean="0"/>
              <a:t> </a:t>
            </a:r>
            <a:r>
              <a:rPr lang="ru-RU" sz="900" dirty="0" err="1" smtClean="0"/>
              <a:t>вирішення</a:t>
            </a:r>
            <a:r>
              <a:rPr lang="ru-RU" sz="900" dirty="0" smtClean="0"/>
              <a:t> </a:t>
            </a:r>
            <a:r>
              <a:rPr lang="ru-RU" sz="900" dirty="0" err="1" smtClean="0"/>
              <a:t>справи</a:t>
            </a:r>
            <a:r>
              <a:rPr lang="ru-RU" sz="900" dirty="0" smtClean="0"/>
              <a:t> </a:t>
            </a:r>
            <a:r>
              <a:rPr lang="ru-RU" sz="900" dirty="0" err="1" smtClean="0"/>
              <a:t>з</a:t>
            </a:r>
            <a:r>
              <a:rPr lang="ru-RU" sz="900" dirty="0" smtClean="0"/>
              <a:t> метою </a:t>
            </a:r>
            <a:r>
              <a:rPr lang="ru-RU" sz="900" dirty="0" err="1" smtClean="0"/>
              <a:t>забезпечення</a:t>
            </a:r>
            <a:r>
              <a:rPr lang="ru-RU" sz="900" dirty="0" smtClean="0"/>
              <a:t> </a:t>
            </a:r>
            <a:r>
              <a:rPr lang="ru-RU" sz="900" dirty="0" err="1" smtClean="0"/>
              <a:t>своєчасного</a:t>
            </a:r>
            <a:r>
              <a:rPr lang="ru-RU" sz="900" dirty="0" smtClean="0"/>
              <a:t> (без </a:t>
            </a:r>
            <a:r>
              <a:rPr lang="ru-RU" sz="900" dirty="0" err="1" smtClean="0"/>
              <a:t>невиправданих</a:t>
            </a:r>
            <a:r>
              <a:rPr lang="ru-RU" sz="900" dirty="0" smtClean="0"/>
              <a:t> </a:t>
            </a:r>
            <a:r>
              <a:rPr lang="ru-RU" sz="900" dirty="0" err="1" smtClean="0"/>
              <a:t>зволікань</a:t>
            </a:r>
            <a:r>
              <a:rPr lang="ru-RU" sz="900" dirty="0" smtClean="0"/>
              <a:t>) судового </a:t>
            </a:r>
            <a:r>
              <a:rPr lang="ru-RU" sz="900" dirty="0" err="1" smtClean="0"/>
              <a:t>захисту</a:t>
            </a:r>
            <a:r>
              <a:rPr lang="ru-RU" sz="900" dirty="0" smtClean="0"/>
              <a:t>.</a:t>
            </a:r>
          </a:p>
          <a:p>
            <a:pPr algn="just">
              <a:spcBef>
                <a:spcPts val="100"/>
              </a:spcBef>
            </a:pPr>
            <a:r>
              <a:rPr lang="ru-RU" sz="900" dirty="0" err="1" smtClean="0"/>
              <a:t>Водночас</a:t>
            </a:r>
            <a:r>
              <a:rPr lang="ru-RU" sz="900" dirty="0" smtClean="0"/>
              <a:t> </a:t>
            </a:r>
            <a:r>
              <a:rPr lang="ru-RU" sz="900" dirty="0" err="1" smtClean="0"/>
              <a:t>відступ</a:t>
            </a:r>
            <a:r>
              <a:rPr lang="ru-RU" sz="900" dirty="0" smtClean="0"/>
              <a:t> </a:t>
            </a:r>
            <a:r>
              <a:rPr lang="ru-RU" sz="900" dirty="0" err="1" smtClean="0"/>
              <a:t>від</a:t>
            </a:r>
            <a:r>
              <a:rPr lang="ru-RU" sz="900" dirty="0" smtClean="0"/>
              <a:t> </a:t>
            </a:r>
            <a:r>
              <a:rPr lang="ru-RU" sz="900" dirty="0" err="1" smtClean="0"/>
              <a:t>строків</a:t>
            </a:r>
            <a:r>
              <a:rPr lang="ru-RU" sz="900" dirty="0" smtClean="0"/>
              <a:t> </a:t>
            </a:r>
            <a:r>
              <a:rPr lang="ru-RU" sz="900" dirty="0" err="1" smtClean="0"/>
              <a:t>розгляду</a:t>
            </a:r>
            <a:r>
              <a:rPr lang="ru-RU" sz="900" dirty="0" smtClean="0"/>
              <a:t> </a:t>
            </a:r>
            <a:r>
              <a:rPr lang="ru-RU" sz="900" dirty="0" err="1" smtClean="0"/>
              <a:t>цієї</a:t>
            </a:r>
            <a:r>
              <a:rPr lang="ru-RU" sz="900" dirty="0" smtClean="0"/>
              <a:t> </a:t>
            </a:r>
            <a:r>
              <a:rPr lang="ru-RU" sz="900" dirty="0" err="1" smtClean="0"/>
              <a:t>адміністративної</a:t>
            </a:r>
            <a:r>
              <a:rPr lang="ru-RU" sz="900" dirty="0" smtClean="0"/>
              <a:t> </a:t>
            </a:r>
            <a:r>
              <a:rPr lang="ru-RU" sz="900" dirty="0" err="1" smtClean="0"/>
              <a:t>справи</a:t>
            </a:r>
            <a:r>
              <a:rPr lang="ru-RU" sz="900" dirty="0" smtClean="0"/>
              <a:t>, </a:t>
            </a:r>
            <a:r>
              <a:rPr lang="ru-RU" sz="900" dirty="0" err="1" smtClean="0"/>
              <a:t>що</a:t>
            </a:r>
            <a:r>
              <a:rPr lang="ru-RU" sz="900" dirty="0" smtClean="0"/>
              <a:t> </a:t>
            </a:r>
            <a:r>
              <a:rPr lang="ru-RU" sz="900" dirty="0" err="1" smtClean="0"/>
              <a:t>визначений</a:t>
            </a:r>
            <a:r>
              <a:rPr lang="ru-RU" sz="900" dirty="0" smtClean="0"/>
              <a:t> </a:t>
            </a:r>
            <a:r>
              <a:rPr lang="ru-RU" sz="900" dirty="0" err="1" smtClean="0"/>
              <a:t>частиною</a:t>
            </a:r>
            <a:r>
              <a:rPr lang="ru-RU" sz="900" dirty="0" smtClean="0"/>
              <a:t> четвертою </a:t>
            </a:r>
            <a:r>
              <a:rPr lang="ru-RU" sz="900" dirty="0" err="1" smtClean="0">
                <a:hlinkClick r:id="rId2" tooltip="Кодекс адміністративного судочинства України (ред. з 15.12.2017); нормативно-правовий акт № 2747-IV від 06.07.2005, ВР України"/>
              </a:rPr>
              <a:t>статті</a:t>
            </a:r>
            <a:r>
              <a:rPr lang="ru-RU" sz="900" dirty="0" smtClean="0">
                <a:hlinkClick r:id="rId2" tooltip="Кодекс адміністративного судочинства України (ред. з 15.12.2017); нормативно-правовий акт № 2747-IV від 06.07.2005, ВР України"/>
              </a:rPr>
              <a:t> 283-1 КАС України</a:t>
            </a:r>
            <a:r>
              <a:rPr lang="ru-RU" sz="900" dirty="0" smtClean="0"/>
              <a:t>, </a:t>
            </a:r>
            <a:r>
              <a:rPr lang="ru-RU" sz="900" dirty="0" err="1" smtClean="0"/>
              <a:t>обумовлений</a:t>
            </a:r>
            <a:r>
              <a:rPr lang="ru-RU" sz="900" dirty="0" smtClean="0"/>
              <a:t> </a:t>
            </a:r>
            <a:r>
              <a:rPr lang="ru-RU" sz="900" dirty="0" err="1" smtClean="0"/>
              <a:t>об`єктивними</a:t>
            </a:r>
            <a:r>
              <a:rPr lang="ru-RU" sz="900" dirty="0" smtClean="0"/>
              <a:t> факторами, </a:t>
            </a:r>
            <a:r>
              <a:rPr lang="ru-RU" sz="900" dirty="0" err="1" smtClean="0"/>
              <a:t>які</a:t>
            </a:r>
            <a:r>
              <a:rPr lang="ru-RU" sz="900" dirty="0" smtClean="0"/>
              <a:t> </a:t>
            </a:r>
            <a:r>
              <a:rPr lang="ru-RU" sz="900" dirty="0" err="1" smtClean="0"/>
              <a:t>пов`язані</a:t>
            </a:r>
            <a:r>
              <a:rPr lang="ru-RU" sz="900" dirty="0" smtClean="0"/>
              <a:t> </a:t>
            </a:r>
            <a:r>
              <a:rPr lang="ru-RU" sz="900" dirty="0" err="1" smtClean="0"/>
              <a:t>із</a:t>
            </a:r>
            <a:r>
              <a:rPr lang="ru-RU" sz="900" dirty="0" smtClean="0"/>
              <a:t>:</a:t>
            </a:r>
          </a:p>
          <a:p>
            <a:pPr algn="just">
              <a:spcBef>
                <a:spcPts val="100"/>
              </a:spcBef>
            </a:pPr>
            <a:r>
              <a:rPr lang="ru-RU" sz="900" dirty="0" smtClean="0"/>
              <a:t>- </a:t>
            </a:r>
            <a:r>
              <a:rPr lang="ru-RU" sz="900" dirty="0" err="1" smtClean="0"/>
              <a:t>значною</a:t>
            </a:r>
            <a:r>
              <a:rPr lang="ru-RU" sz="900" dirty="0" smtClean="0"/>
              <a:t> </a:t>
            </a:r>
            <a:r>
              <a:rPr lang="ru-RU" sz="900" dirty="0" err="1" smtClean="0"/>
              <a:t>кількістю</a:t>
            </a:r>
            <a:r>
              <a:rPr lang="ru-RU" sz="900" dirty="0" smtClean="0"/>
              <a:t> </a:t>
            </a:r>
            <a:r>
              <a:rPr lang="ru-RU" sz="900" dirty="0" err="1" smtClean="0"/>
              <a:t>учасників</a:t>
            </a:r>
            <a:r>
              <a:rPr lang="ru-RU" sz="900" dirty="0" smtClean="0"/>
              <a:t> </a:t>
            </a:r>
            <a:r>
              <a:rPr lang="ru-RU" sz="900" dirty="0" err="1" smtClean="0"/>
              <a:t>справи</a:t>
            </a:r>
            <a:r>
              <a:rPr lang="ru-RU" sz="900" dirty="0" smtClean="0"/>
              <a:t> (</a:t>
            </a:r>
            <a:r>
              <a:rPr lang="ru-RU" sz="900" dirty="0" err="1" smtClean="0"/>
              <a:t>загальна</a:t>
            </a:r>
            <a:r>
              <a:rPr lang="ru-RU" sz="900" dirty="0" smtClean="0"/>
              <a:t> </a:t>
            </a:r>
            <a:r>
              <a:rPr lang="ru-RU" sz="900" dirty="0" err="1" smtClean="0"/>
              <a:t>кількість</a:t>
            </a:r>
            <a:r>
              <a:rPr lang="ru-RU" sz="900" dirty="0" smtClean="0"/>
              <a:t> </a:t>
            </a:r>
            <a:r>
              <a:rPr lang="ru-RU" sz="900" dirty="0" err="1" smtClean="0"/>
              <a:t>учасників</a:t>
            </a:r>
            <a:r>
              <a:rPr lang="ru-RU" sz="900" dirty="0" smtClean="0"/>
              <a:t> </a:t>
            </a:r>
            <a:r>
              <a:rPr lang="ru-RU" sz="900" dirty="0" err="1" smtClean="0"/>
              <a:t>справи</a:t>
            </a:r>
            <a:r>
              <a:rPr lang="ru-RU" sz="900" dirty="0" smtClean="0"/>
              <a:t> 12 </a:t>
            </a:r>
            <a:r>
              <a:rPr lang="ru-RU" sz="900" dirty="0" err="1" smtClean="0"/>
              <a:t>осіб</a:t>
            </a:r>
            <a:r>
              <a:rPr lang="ru-RU" sz="900" dirty="0" smtClean="0"/>
              <a:t>, </a:t>
            </a:r>
            <a:r>
              <a:rPr lang="ru-RU" sz="900" dirty="0" err="1" smtClean="0"/>
              <a:t>які</a:t>
            </a:r>
            <a:r>
              <a:rPr lang="ru-RU" sz="900" dirty="0" smtClean="0"/>
              <a:t> </a:t>
            </a:r>
            <a:r>
              <a:rPr lang="ru-RU" sz="900" dirty="0" err="1" smtClean="0"/>
              <a:t>перебувають</a:t>
            </a:r>
            <a:r>
              <a:rPr lang="ru-RU" sz="900" dirty="0" smtClean="0"/>
              <a:t> як на </a:t>
            </a:r>
            <a:r>
              <a:rPr lang="ru-RU" sz="900" dirty="0" err="1" smtClean="0"/>
              <a:t>території</a:t>
            </a:r>
            <a:r>
              <a:rPr lang="ru-RU" sz="900" dirty="0" smtClean="0"/>
              <a:t> України, так </a:t>
            </a:r>
            <a:r>
              <a:rPr lang="ru-RU" sz="900" dirty="0" err="1" smtClean="0"/>
              <a:t>і</a:t>
            </a:r>
            <a:r>
              <a:rPr lang="ru-RU" sz="900" dirty="0" smtClean="0"/>
              <a:t> за кордоном (</a:t>
            </a:r>
            <a:r>
              <a:rPr lang="ru-RU" sz="900" dirty="0" err="1" smtClean="0"/>
              <a:t>рф</a:t>
            </a:r>
            <a:r>
              <a:rPr lang="ru-RU" sz="900" dirty="0" smtClean="0"/>
              <a:t>, </a:t>
            </a:r>
            <a:r>
              <a:rPr lang="ru-RU" sz="900" dirty="0" err="1" smtClean="0"/>
              <a:t>Республіка</a:t>
            </a:r>
            <a:r>
              <a:rPr lang="ru-RU" sz="900" dirty="0" smtClean="0"/>
              <a:t> </a:t>
            </a:r>
            <a:r>
              <a:rPr lang="ru-RU" sz="900" dirty="0" err="1" smtClean="0"/>
              <a:t>Кіпр</a:t>
            </a:r>
            <a:r>
              <a:rPr lang="ru-RU" sz="900" dirty="0" smtClean="0"/>
              <a:t>), </a:t>
            </a:r>
            <a:r>
              <a:rPr lang="ru-RU" sz="900" dirty="0" err="1" smtClean="0"/>
              <a:t>необхідністю</a:t>
            </a:r>
            <a:r>
              <a:rPr lang="ru-RU" sz="900" dirty="0" smtClean="0"/>
              <a:t> </a:t>
            </a:r>
            <a:r>
              <a:rPr lang="ru-RU" sz="900" dirty="0" err="1" smtClean="0"/>
              <a:t>вжиття</a:t>
            </a:r>
            <a:r>
              <a:rPr lang="ru-RU" sz="900" dirty="0" smtClean="0"/>
              <a:t> </a:t>
            </a:r>
            <a:r>
              <a:rPr lang="ru-RU" sz="900" dirty="0" err="1" smtClean="0"/>
              <a:t>заходів</a:t>
            </a:r>
            <a:r>
              <a:rPr lang="ru-RU" sz="900" dirty="0" smtClean="0"/>
              <a:t> </a:t>
            </a:r>
            <a:r>
              <a:rPr lang="ru-RU" sz="900" dirty="0" err="1" smtClean="0"/>
              <a:t>щодо</a:t>
            </a:r>
            <a:r>
              <a:rPr lang="ru-RU" sz="900" dirty="0" smtClean="0"/>
              <a:t> </a:t>
            </a:r>
            <a:r>
              <a:rPr lang="ru-RU" sz="900" dirty="0" err="1" smtClean="0"/>
              <a:t>повідомлення</a:t>
            </a:r>
            <a:r>
              <a:rPr lang="ru-RU" sz="900" dirty="0" smtClean="0"/>
              <a:t> </a:t>
            </a:r>
            <a:r>
              <a:rPr lang="ru-RU" sz="900" dirty="0" err="1" smtClean="0"/>
              <a:t>цих</a:t>
            </a:r>
            <a:r>
              <a:rPr lang="ru-RU" sz="900" dirty="0" smtClean="0"/>
              <a:t> </a:t>
            </a:r>
            <a:r>
              <a:rPr lang="ru-RU" sz="900" dirty="0" err="1" smtClean="0"/>
              <a:t>учасників</a:t>
            </a:r>
            <a:r>
              <a:rPr lang="ru-RU" sz="900" dirty="0" smtClean="0"/>
              <a:t> про дату, час та </a:t>
            </a:r>
            <a:r>
              <a:rPr lang="ru-RU" sz="900" dirty="0" err="1" smtClean="0"/>
              <a:t>місце</a:t>
            </a:r>
            <a:r>
              <a:rPr lang="ru-RU" sz="900" dirty="0" smtClean="0"/>
              <a:t> </a:t>
            </a:r>
            <a:r>
              <a:rPr lang="ru-RU" sz="900" dirty="0" err="1" smtClean="0"/>
              <a:t>розгляду</a:t>
            </a:r>
            <a:r>
              <a:rPr lang="ru-RU" sz="900" dirty="0" smtClean="0"/>
              <a:t> </a:t>
            </a:r>
            <a:r>
              <a:rPr lang="ru-RU" sz="900" dirty="0" err="1" smtClean="0"/>
              <a:t>справи</a:t>
            </a:r>
            <a:r>
              <a:rPr lang="ru-RU" sz="900" dirty="0" smtClean="0"/>
              <a:t> </a:t>
            </a:r>
            <a:r>
              <a:rPr lang="ru-RU" sz="900" dirty="0" err="1" smtClean="0"/>
              <a:t>та</a:t>
            </a:r>
            <a:r>
              <a:rPr lang="ru-RU" sz="900" dirty="0" smtClean="0"/>
              <a:t> </a:t>
            </a:r>
            <a:r>
              <a:rPr lang="ru-RU" sz="900" dirty="0" err="1" smtClean="0"/>
              <a:t>надання</a:t>
            </a:r>
            <a:r>
              <a:rPr lang="ru-RU" sz="900" dirty="0" smtClean="0"/>
              <a:t> часу для </a:t>
            </a:r>
            <a:r>
              <a:rPr lang="ru-RU" sz="900" dirty="0" err="1" smtClean="0"/>
              <a:t>підготовки</a:t>
            </a:r>
            <a:r>
              <a:rPr lang="ru-RU" sz="900" dirty="0" smtClean="0"/>
              <a:t> </a:t>
            </a:r>
            <a:r>
              <a:rPr lang="ru-RU" sz="900" dirty="0" err="1" smtClean="0"/>
              <a:t>пояснень</a:t>
            </a:r>
            <a:r>
              <a:rPr lang="ru-RU" sz="900" dirty="0" smtClean="0"/>
              <a:t> та </a:t>
            </a:r>
            <a:r>
              <a:rPr lang="ru-RU" sz="900" dirty="0" err="1" smtClean="0"/>
              <a:t>заперечень</a:t>
            </a:r>
            <a:r>
              <a:rPr lang="ru-RU" sz="900" dirty="0" smtClean="0"/>
              <a:t> </a:t>
            </a:r>
            <a:r>
              <a:rPr lang="ru-RU" sz="900" dirty="0" err="1" smtClean="0"/>
              <a:t>щодо</a:t>
            </a:r>
            <a:r>
              <a:rPr lang="ru-RU" sz="900" dirty="0" smtClean="0"/>
              <a:t> позовних </a:t>
            </a:r>
            <a:r>
              <a:rPr lang="ru-RU" sz="900" dirty="0" err="1" smtClean="0"/>
              <a:t>вимог</a:t>
            </a:r>
            <a:r>
              <a:rPr lang="ru-RU" sz="900" dirty="0" smtClean="0"/>
              <a:t>;</a:t>
            </a:r>
          </a:p>
          <a:p>
            <a:pPr algn="just">
              <a:spcBef>
                <a:spcPts val="100"/>
              </a:spcBef>
            </a:pPr>
            <a:r>
              <a:rPr lang="ru-RU" sz="900" dirty="0" smtClean="0"/>
              <a:t>- </a:t>
            </a:r>
            <a:r>
              <a:rPr lang="ru-RU" sz="900" dirty="0" err="1" smtClean="0"/>
              <a:t>необхідністю</a:t>
            </a:r>
            <a:r>
              <a:rPr lang="ru-RU" sz="900" dirty="0" smtClean="0"/>
              <a:t> </a:t>
            </a:r>
            <a:r>
              <a:rPr lang="ru-RU" sz="900" dirty="0" err="1" smtClean="0"/>
              <a:t>витребування</a:t>
            </a:r>
            <a:r>
              <a:rPr lang="ru-RU" sz="900" dirty="0" smtClean="0"/>
              <a:t> </a:t>
            </a:r>
            <a:r>
              <a:rPr lang="ru-RU" sz="900" dirty="0" err="1" smtClean="0"/>
              <a:t>додаткових</a:t>
            </a:r>
            <a:r>
              <a:rPr lang="ru-RU" sz="900" dirty="0" smtClean="0"/>
              <a:t> </a:t>
            </a:r>
            <a:r>
              <a:rPr lang="ru-RU" sz="900" dirty="0" err="1" smtClean="0"/>
              <a:t>доказів</a:t>
            </a:r>
            <a:r>
              <a:rPr lang="ru-RU" sz="900" dirty="0" smtClean="0"/>
              <a:t>, </a:t>
            </a:r>
            <a:r>
              <a:rPr lang="ru-RU" sz="900" dirty="0" err="1" smtClean="0"/>
              <a:t>встановлення</a:t>
            </a:r>
            <a:r>
              <a:rPr lang="ru-RU" sz="900" dirty="0" smtClean="0"/>
              <a:t> </a:t>
            </a:r>
            <a:r>
              <a:rPr lang="ru-RU" sz="900" dirty="0" err="1" smtClean="0"/>
              <a:t>додаткового</a:t>
            </a:r>
            <a:r>
              <a:rPr lang="ru-RU" sz="900" dirty="0" smtClean="0"/>
              <a:t> строку для </a:t>
            </a:r>
            <a:r>
              <a:rPr lang="ru-RU" sz="900" dirty="0" err="1" smtClean="0"/>
              <a:t>подання</a:t>
            </a:r>
            <a:r>
              <a:rPr lang="ru-RU" sz="900" dirty="0" smtClean="0"/>
              <a:t> </a:t>
            </a:r>
            <a:r>
              <a:rPr lang="ru-RU" sz="900" dirty="0" err="1" smtClean="0"/>
              <a:t>доказів</a:t>
            </a:r>
            <a:r>
              <a:rPr lang="ru-RU" sz="900" dirty="0" smtClean="0"/>
              <a:t> у </a:t>
            </a:r>
            <a:r>
              <a:rPr lang="ru-RU" sz="900" dirty="0" err="1" smtClean="0"/>
              <a:t>справі</a:t>
            </a:r>
            <a:r>
              <a:rPr lang="ru-RU" sz="900" dirty="0" smtClean="0"/>
              <a:t>, </a:t>
            </a:r>
            <a:r>
              <a:rPr lang="ru-RU" sz="900" dirty="0" err="1" smtClean="0"/>
              <a:t>наведенням</a:t>
            </a:r>
            <a:r>
              <a:rPr lang="ru-RU" sz="900" dirty="0" smtClean="0"/>
              <a:t> </a:t>
            </a:r>
            <a:r>
              <a:rPr lang="ru-RU" sz="900" dirty="0" err="1" smtClean="0"/>
              <a:t>позивачем</a:t>
            </a:r>
            <a:r>
              <a:rPr lang="ru-RU" sz="900" dirty="0" smtClean="0"/>
              <a:t> </a:t>
            </a:r>
            <a:r>
              <a:rPr lang="ru-RU" sz="900" dirty="0" err="1" smtClean="0"/>
              <a:t>додаткового</a:t>
            </a:r>
            <a:r>
              <a:rPr lang="ru-RU" sz="900" dirty="0" smtClean="0"/>
              <a:t> </a:t>
            </a:r>
            <a:r>
              <a:rPr lang="ru-RU" sz="900" dirty="0" err="1" smtClean="0"/>
              <a:t>обґрунтування</a:t>
            </a:r>
            <a:r>
              <a:rPr lang="ru-RU" sz="900" dirty="0" smtClean="0"/>
              <a:t> позову;</a:t>
            </a:r>
          </a:p>
          <a:p>
            <a:pPr algn="just">
              <a:spcBef>
                <a:spcPts val="100"/>
              </a:spcBef>
            </a:pPr>
            <a:r>
              <a:rPr lang="ru-RU" sz="900" dirty="0" smtClean="0"/>
              <a:t>- </a:t>
            </a:r>
            <a:r>
              <a:rPr lang="ru-RU" sz="900" dirty="0" err="1" smtClean="0"/>
              <a:t>складністю</a:t>
            </a:r>
            <a:r>
              <a:rPr lang="ru-RU" sz="900" dirty="0" smtClean="0"/>
              <a:t> </a:t>
            </a:r>
            <a:r>
              <a:rPr lang="ru-RU" sz="900" dirty="0" err="1" smtClean="0"/>
              <a:t>справи</a:t>
            </a:r>
            <a:r>
              <a:rPr lang="ru-RU" sz="900" dirty="0" smtClean="0"/>
              <a:t>, </a:t>
            </a:r>
            <a:r>
              <a:rPr lang="ru-RU" sz="900" dirty="0" err="1" smtClean="0"/>
              <a:t>що</a:t>
            </a:r>
            <a:r>
              <a:rPr lang="ru-RU" sz="900" dirty="0" smtClean="0"/>
              <a:t> </a:t>
            </a:r>
            <a:r>
              <a:rPr lang="ru-RU" sz="900" dirty="0" err="1" smtClean="0"/>
              <a:t>пов`язано</a:t>
            </a:r>
            <a:r>
              <a:rPr lang="ru-RU" sz="900" dirty="0" smtClean="0"/>
              <a:t> </a:t>
            </a:r>
            <a:r>
              <a:rPr lang="ru-RU" sz="900" dirty="0" err="1" smtClean="0"/>
              <a:t>із</a:t>
            </a:r>
            <a:r>
              <a:rPr lang="ru-RU" sz="900" dirty="0" smtClean="0"/>
              <a:t> </a:t>
            </a:r>
            <a:r>
              <a:rPr lang="ru-RU" sz="900" dirty="0" err="1" smtClean="0"/>
              <a:t>необхідністю</a:t>
            </a:r>
            <a:r>
              <a:rPr lang="ru-RU" sz="900" dirty="0" smtClean="0"/>
              <a:t> </a:t>
            </a:r>
            <a:r>
              <a:rPr lang="ru-RU" sz="900" dirty="0" err="1" smtClean="0"/>
              <a:t>встановлення</a:t>
            </a:r>
            <a:r>
              <a:rPr lang="ru-RU" sz="900" dirty="0" smtClean="0"/>
              <a:t> ряду </a:t>
            </a:r>
            <a:r>
              <a:rPr lang="ru-RU" sz="900" dirty="0" err="1" smtClean="0"/>
              <a:t>фактичних</a:t>
            </a:r>
            <a:r>
              <a:rPr lang="ru-RU" sz="900" dirty="0" smtClean="0"/>
              <a:t> </a:t>
            </a:r>
            <a:r>
              <a:rPr lang="ru-RU" sz="900" dirty="0" err="1" smtClean="0"/>
              <a:t>обставин</a:t>
            </a:r>
            <a:r>
              <a:rPr lang="ru-RU" sz="900" dirty="0" smtClean="0"/>
              <a:t>, </a:t>
            </a:r>
            <a:r>
              <a:rPr lang="ru-RU" sz="900" dirty="0" err="1" smtClean="0"/>
              <a:t>які</a:t>
            </a:r>
            <a:r>
              <a:rPr lang="ru-RU" sz="900" dirty="0" smtClean="0"/>
              <a:t> </a:t>
            </a:r>
            <a:r>
              <a:rPr lang="ru-RU" sz="900" dirty="0" err="1" smtClean="0"/>
              <a:t>є</a:t>
            </a:r>
            <a:r>
              <a:rPr lang="ru-RU" sz="900" dirty="0" smtClean="0"/>
              <a:t> </a:t>
            </a:r>
            <a:r>
              <a:rPr lang="ru-RU" sz="900" dirty="0" err="1" smtClean="0"/>
              <a:t>досить</a:t>
            </a:r>
            <a:r>
              <a:rPr lang="ru-RU" sz="900" dirty="0" smtClean="0"/>
              <a:t> </a:t>
            </a:r>
            <a:r>
              <a:rPr lang="ru-RU" sz="900" dirty="0" err="1" smtClean="0"/>
              <a:t>об`ємними</a:t>
            </a:r>
            <a:r>
              <a:rPr lang="ru-RU" sz="900" dirty="0" smtClean="0"/>
              <a:t> у </a:t>
            </a:r>
            <a:r>
              <a:rPr lang="ru-RU" sz="900" dirty="0" err="1" smtClean="0"/>
              <a:t>інформативному</a:t>
            </a:r>
            <a:r>
              <a:rPr lang="ru-RU" sz="900" dirty="0" smtClean="0"/>
              <a:t> </a:t>
            </a:r>
            <a:r>
              <a:rPr lang="ru-RU" sz="900" dirty="0" err="1" smtClean="0"/>
              <a:t>аспекті</a:t>
            </a:r>
            <a:r>
              <a:rPr lang="ru-RU" sz="900" dirty="0" smtClean="0"/>
              <a:t> та </a:t>
            </a:r>
            <a:r>
              <a:rPr lang="ru-RU" sz="900" dirty="0" err="1" smtClean="0"/>
              <a:t>мають</a:t>
            </a:r>
            <a:r>
              <a:rPr lang="ru-RU" sz="900" dirty="0" smtClean="0"/>
              <a:t> </a:t>
            </a:r>
            <a:r>
              <a:rPr lang="ru-RU" sz="900" dirty="0" err="1" smtClean="0"/>
              <a:t>суттєве</a:t>
            </a:r>
            <a:r>
              <a:rPr lang="ru-RU" sz="900" dirty="0" smtClean="0"/>
              <a:t> </a:t>
            </a:r>
            <a:r>
              <a:rPr lang="ru-RU" sz="900" dirty="0" err="1" smtClean="0"/>
              <a:t>значення</a:t>
            </a:r>
            <a:r>
              <a:rPr lang="ru-RU" sz="900" dirty="0" smtClean="0"/>
              <a:t> для </a:t>
            </a:r>
            <a:r>
              <a:rPr lang="ru-RU" sz="900" dirty="0" err="1" smtClean="0"/>
              <a:t>прийняття</a:t>
            </a:r>
            <a:r>
              <a:rPr lang="ru-RU" sz="900" dirty="0" smtClean="0"/>
              <a:t> </a:t>
            </a:r>
            <a:r>
              <a:rPr lang="ru-RU" sz="900" dirty="0" err="1" smtClean="0"/>
              <a:t>рішення</a:t>
            </a:r>
            <a:r>
              <a:rPr lang="ru-RU" sz="900" dirty="0" smtClean="0"/>
              <a:t> у </a:t>
            </a:r>
            <a:r>
              <a:rPr lang="ru-RU" sz="900" dirty="0" err="1" smtClean="0"/>
              <a:t>цій</a:t>
            </a:r>
            <a:r>
              <a:rPr lang="ru-RU" sz="900" dirty="0" smtClean="0"/>
              <a:t> </a:t>
            </a:r>
            <a:r>
              <a:rPr lang="ru-RU" sz="900" dirty="0" err="1" smtClean="0"/>
              <a:t>справі</a:t>
            </a:r>
            <a:r>
              <a:rPr lang="ru-RU" sz="900" dirty="0" smtClean="0"/>
              <a:t>;</a:t>
            </a:r>
          </a:p>
          <a:p>
            <a:pPr algn="just">
              <a:spcBef>
                <a:spcPts val="100"/>
              </a:spcBef>
            </a:pPr>
            <a:r>
              <a:rPr lang="ru-RU" sz="900" dirty="0" smtClean="0"/>
              <a:t>- </a:t>
            </a:r>
            <a:r>
              <a:rPr lang="ru-RU" sz="900" dirty="0" err="1" smtClean="0"/>
              <a:t>кількістю</a:t>
            </a:r>
            <a:r>
              <a:rPr lang="ru-RU" sz="900" dirty="0" smtClean="0"/>
              <a:t> </a:t>
            </a:r>
            <a:r>
              <a:rPr lang="ru-RU" sz="900" dirty="0" err="1" smtClean="0"/>
              <a:t>матеріалів</a:t>
            </a:r>
            <a:r>
              <a:rPr lang="ru-RU" sz="900" dirty="0" smtClean="0"/>
              <a:t>, </a:t>
            </a:r>
            <a:r>
              <a:rPr lang="ru-RU" sz="900" dirty="0" err="1" smtClean="0"/>
              <a:t>які</a:t>
            </a:r>
            <a:r>
              <a:rPr lang="ru-RU" sz="900" dirty="0" smtClean="0"/>
              <a:t> </a:t>
            </a:r>
            <a:r>
              <a:rPr lang="ru-RU" sz="900" dirty="0" err="1" smtClean="0"/>
              <a:t>мав</a:t>
            </a:r>
            <a:r>
              <a:rPr lang="ru-RU" sz="900" dirty="0" smtClean="0"/>
              <a:t> </a:t>
            </a:r>
            <a:r>
              <a:rPr lang="ru-RU" sz="900" dirty="0" err="1" smtClean="0"/>
              <a:t>дослідити</a:t>
            </a:r>
            <a:r>
              <a:rPr lang="ru-RU" sz="900" dirty="0" smtClean="0"/>
              <a:t> суд. Так, справа </a:t>
            </a:r>
            <a:r>
              <a:rPr lang="ru-RU" sz="900" dirty="0" err="1" smtClean="0"/>
              <a:t>надійшла</a:t>
            </a:r>
            <a:r>
              <a:rPr lang="ru-RU" sz="900" dirty="0" smtClean="0"/>
              <a:t> до суду у 8-ми томах. </a:t>
            </a:r>
            <a:r>
              <a:rPr lang="ru-RU" sz="900" dirty="0" err="1" smtClean="0"/>
              <a:t>Протягом</a:t>
            </a:r>
            <a:r>
              <a:rPr lang="ru-RU" sz="900" dirty="0" smtClean="0"/>
              <a:t> </a:t>
            </a:r>
            <a:r>
              <a:rPr lang="ru-RU" sz="900" dirty="0" err="1" smtClean="0"/>
              <a:t>розгляду</a:t>
            </a:r>
            <a:r>
              <a:rPr lang="ru-RU" sz="900" dirty="0" smtClean="0"/>
              <a:t> </a:t>
            </a:r>
            <a:r>
              <a:rPr lang="ru-RU" sz="900" dirty="0" err="1" smtClean="0"/>
              <a:t>справи</a:t>
            </a:r>
            <a:r>
              <a:rPr lang="ru-RU" sz="900" dirty="0" smtClean="0"/>
              <a:t> </a:t>
            </a:r>
            <a:r>
              <a:rPr lang="ru-RU" sz="900" dirty="0" err="1" smtClean="0"/>
              <a:t>учасники</a:t>
            </a:r>
            <a:r>
              <a:rPr lang="ru-RU" sz="900" dirty="0" smtClean="0"/>
              <a:t> </a:t>
            </a:r>
            <a:r>
              <a:rPr lang="ru-RU" sz="900" dirty="0" err="1" smtClean="0"/>
              <a:t>справи</a:t>
            </a:r>
            <a:r>
              <a:rPr lang="ru-RU" sz="900" dirty="0" smtClean="0"/>
              <a:t> </a:t>
            </a:r>
            <a:r>
              <a:rPr lang="ru-RU" sz="900" dirty="0" err="1" smtClean="0"/>
              <a:t>долучили</a:t>
            </a:r>
            <a:r>
              <a:rPr lang="ru-RU" sz="900" dirty="0" smtClean="0"/>
              <a:t> </a:t>
            </a:r>
            <a:r>
              <a:rPr lang="ru-RU" sz="900" dirty="0" err="1" smtClean="0"/>
              <a:t>додаткові</a:t>
            </a:r>
            <a:r>
              <a:rPr lang="ru-RU" sz="900" dirty="0" smtClean="0"/>
              <a:t> </a:t>
            </a:r>
            <a:r>
              <a:rPr lang="ru-RU" sz="900" dirty="0" err="1" smtClean="0"/>
              <a:t>документи</a:t>
            </a:r>
            <a:r>
              <a:rPr lang="ru-RU" sz="900" dirty="0" smtClean="0"/>
              <a:t> в </a:t>
            </a:r>
            <a:r>
              <a:rPr lang="ru-RU" sz="900" dirty="0" err="1" smtClean="0"/>
              <a:t>обґрунтування</a:t>
            </a:r>
            <a:r>
              <a:rPr lang="ru-RU" sz="900" dirty="0" smtClean="0"/>
              <a:t> </a:t>
            </a:r>
            <a:r>
              <a:rPr lang="ru-RU" sz="900" dirty="0" err="1" smtClean="0"/>
              <a:t>своїх</a:t>
            </a:r>
            <a:r>
              <a:rPr lang="ru-RU" sz="900" dirty="0" smtClean="0"/>
              <a:t> </a:t>
            </a:r>
            <a:r>
              <a:rPr lang="ru-RU" sz="900" dirty="0" err="1" smtClean="0"/>
              <a:t>вимог</a:t>
            </a:r>
            <a:r>
              <a:rPr lang="ru-RU" sz="900" dirty="0" smtClean="0"/>
              <a:t> та </a:t>
            </a:r>
            <a:r>
              <a:rPr lang="ru-RU" sz="900" dirty="0" err="1" smtClean="0"/>
              <a:t>заперечень</a:t>
            </a:r>
            <a:r>
              <a:rPr lang="ru-RU" sz="900" dirty="0" smtClean="0"/>
              <a:t>. З </a:t>
            </a:r>
            <a:r>
              <a:rPr lang="ru-RU" sz="900" dirty="0" err="1" smtClean="0"/>
              <a:t>огляду</a:t>
            </a:r>
            <a:r>
              <a:rPr lang="ru-RU" sz="900" dirty="0" smtClean="0"/>
              <a:t> на </a:t>
            </a:r>
            <a:r>
              <a:rPr lang="ru-RU" sz="900" dirty="0" err="1" smtClean="0"/>
              <a:t>це</a:t>
            </a:r>
            <a:r>
              <a:rPr lang="ru-RU" sz="900" dirty="0" smtClean="0"/>
              <a:t>, </a:t>
            </a:r>
            <a:r>
              <a:rPr lang="ru-RU" sz="900" dirty="0" err="1" smtClean="0"/>
              <a:t>на</a:t>
            </a:r>
            <a:r>
              <a:rPr lang="ru-RU" sz="900" dirty="0" smtClean="0"/>
              <a:t> момент </a:t>
            </a:r>
            <a:r>
              <a:rPr lang="ru-RU" sz="900" dirty="0" err="1" smtClean="0"/>
              <a:t>ухвалення</a:t>
            </a:r>
            <a:r>
              <a:rPr lang="ru-RU" sz="900" dirty="0" smtClean="0"/>
              <a:t> </a:t>
            </a:r>
            <a:r>
              <a:rPr lang="ru-RU" sz="900" dirty="0" err="1" smtClean="0"/>
              <a:t>рішення</a:t>
            </a:r>
            <a:r>
              <a:rPr lang="ru-RU" sz="900" dirty="0" smtClean="0"/>
              <a:t> </a:t>
            </a:r>
            <a:r>
              <a:rPr lang="ru-RU" sz="900" dirty="0" err="1" smtClean="0"/>
              <a:t>обсяг</a:t>
            </a:r>
            <a:r>
              <a:rPr lang="ru-RU" sz="900" dirty="0" smtClean="0"/>
              <a:t> </a:t>
            </a:r>
            <a:r>
              <a:rPr lang="ru-RU" sz="900" dirty="0" err="1" smtClean="0"/>
              <a:t>матеріалів</a:t>
            </a:r>
            <a:r>
              <a:rPr lang="ru-RU" sz="900" dirty="0" smtClean="0"/>
              <a:t> </a:t>
            </a:r>
            <a:r>
              <a:rPr lang="ru-RU" sz="900" dirty="0" err="1" smtClean="0"/>
              <a:t>справи</a:t>
            </a:r>
            <a:r>
              <a:rPr lang="ru-RU" sz="900" dirty="0" smtClean="0"/>
              <a:t> </a:t>
            </a:r>
            <a:r>
              <a:rPr lang="ru-RU" sz="900" dirty="0" err="1" smtClean="0"/>
              <a:t>склав</a:t>
            </a:r>
            <a:r>
              <a:rPr lang="ru-RU" sz="900" dirty="0" smtClean="0"/>
              <a:t> 14 </a:t>
            </a:r>
            <a:r>
              <a:rPr lang="ru-RU" sz="900" dirty="0" err="1" smtClean="0"/>
              <a:t>томів</a:t>
            </a:r>
            <a:r>
              <a:rPr lang="ru-RU" sz="900" dirty="0" smtClean="0"/>
              <a:t>;</a:t>
            </a:r>
          </a:p>
          <a:p>
            <a:pPr algn="just">
              <a:spcBef>
                <a:spcPts val="100"/>
              </a:spcBef>
            </a:pPr>
            <a:r>
              <a:rPr lang="ru-RU" sz="900" dirty="0" smtClean="0"/>
              <a:t>- </a:t>
            </a:r>
            <a:r>
              <a:rPr lang="ru-RU" sz="900" dirty="0" err="1" smtClean="0"/>
              <a:t>обмеженістю</a:t>
            </a:r>
            <a:r>
              <a:rPr lang="ru-RU" sz="900" dirty="0" smtClean="0"/>
              <a:t> </a:t>
            </a:r>
            <a:r>
              <a:rPr lang="ru-RU" sz="900" dirty="0" err="1" smtClean="0"/>
              <a:t>робочого</a:t>
            </a:r>
            <a:r>
              <a:rPr lang="ru-RU" sz="900" dirty="0" smtClean="0"/>
              <a:t> часу та </a:t>
            </a:r>
            <a:r>
              <a:rPr lang="ru-RU" sz="900" dirty="0" err="1" smtClean="0"/>
              <a:t>наявністю</a:t>
            </a:r>
            <a:r>
              <a:rPr lang="ru-RU" sz="900" dirty="0" smtClean="0"/>
              <a:t> на </a:t>
            </a:r>
            <a:r>
              <a:rPr lang="ru-RU" sz="900" dirty="0" err="1" smtClean="0"/>
              <a:t>розгляді</a:t>
            </a:r>
            <a:r>
              <a:rPr lang="ru-RU" sz="900" dirty="0" smtClean="0"/>
              <a:t> </a:t>
            </a:r>
            <a:r>
              <a:rPr lang="ru-RU" sz="900" dirty="0" err="1" smtClean="0"/>
              <a:t>колегії</a:t>
            </a:r>
            <a:r>
              <a:rPr lang="ru-RU" sz="900" dirty="0" smtClean="0"/>
              <a:t> </a:t>
            </a:r>
            <a:r>
              <a:rPr lang="ru-RU" sz="900" dirty="0" err="1" smtClean="0"/>
              <a:t>суддів</a:t>
            </a:r>
            <a:r>
              <a:rPr lang="ru-RU" sz="900" dirty="0" smtClean="0"/>
              <a:t> </a:t>
            </a:r>
            <a:r>
              <a:rPr lang="ru-RU" sz="900" dirty="0" err="1" smtClean="0"/>
              <a:t>інших</a:t>
            </a:r>
            <a:r>
              <a:rPr lang="ru-RU" sz="900" dirty="0" smtClean="0"/>
              <a:t> </a:t>
            </a:r>
            <a:r>
              <a:rPr lang="ru-RU" sz="900" dirty="0" err="1" smtClean="0"/>
              <a:t>судових</a:t>
            </a:r>
            <a:r>
              <a:rPr lang="ru-RU" sz="900" dirty="0" smtClean="0"/>
              <a:t> справ;</a:t>
            </a:r>
          </a:p>
          <a:p>
            <a:pPr algn="just">
              <a:spcBef>
                <a:spcPts val="100"/>
              </a:spcBef>
            </a:pPr>
            <a:r>
              <a:rPr lang="ru-RU" sz="900" dirty="0" smtClean="0"/>
              <a:t>- </a:t>
            </a:r>
            <a:r>
              <a:rPr lang="ru-RU" sz="900" dirty="0" err="1" smtClean="0"/>
              <a:t>значенням</a:t>
            </a:r>
            <a:r>
              <a:rPr lang="ru-RU" sz="900" dirty="0" smtClean="0"/>
              <a:t> </a:t>
            </a:r>
            <a:r>
              <a:rPr lang="ru-RU" sz="900" dirty="0" err="1" smtClean="0"/>
              <a:t>питання</a:t>
            </a:r>
            <a:r>
              <a:rPr lang="ru-RU" sz="900" dirty="0" smtClean="0"/>
              <a:t>, </a:t>
            </a:r>
            <a:r>
              <a:rPr lang="ru-RU" sz="900" dirty="0" err="1" smtClean="0"/>
              <a:t>порушеного</a:t>
            </a:r>
            <a:r>
              <a:rPr lang="ru-RU" sz="900" dirty="0" smtClean="0"/>
              <a:t> у </a:t>
            </a:r>
            <a:r>
              <a:rPr lang="ru-RU" sz="900" dirty="0" err="1" smtClean="0"/>
              <a:t>позові</a:t>
            </a:r>
            <a:r>
              <a:rPr lang="ru-RU" sz="900" dirty="0" smtClean="0"/>
              <a:t>, як для </a:t>
            </a:r>
            <a:r>
              <a:rPr lang="ru-RU" sz="900" dirty="0" err="1" smtClean="0"/>
              <a:t>позивача</a:t>
            </a:r>
            <a:r>
              <a:rPr lang="ru-RU" sz="900" dirty="0" smtClean="0"/>
              <a:t>, так </a:t>
            </a:r>
            <a:r>
              <a:rPr lang="ru-RU" sz="900" dirty="0" err="1" smtClean="0"/>
              <a:t>і</a:t>
            </a:r>
            <a:r>
              <a:rPr lang="ru-RU" sz="900" dirty="0" smtClean="0"/>
              <a:t> для </a:t>
            </a:r>
            <a:r>
              <a:rPr lang="ru-RU" sz="900" dirty="0" err="1" smtClean="0"/>
              <a:t>інших</a:t>
            </a:r>
            <a:r>
              <a:rPr lang="ru-RU" sz="900" dirty="0" smtClean="0"/>
              <a:t> </a:t>
            </a:r>
            <a:r>
              <a:rPr lang="ru-RU" sz="900" dirty="0" err="1" smtClean="0"/>
              <a:t>учасників</a:t>
            </a:r>
            <a:r>
              <a:rPr lang="ru-RU" sz="900" dirty="0" smtClean="0"/>
              <a:t> </a:t>
            </a:r>
            <a:r>
              <a:rPr lang="ru-RU" sz="900" dirty="0" err="1" smtClean="0"/>
              <a:t>справи</a:t>
            </a:r>
            <a:r>
              <a:rPr lang="ru-RU" sz="900" dirty="0" smtClean="0"/>
              <a:t>.</a:t>
            </a:r>
          </a:p>
          <a:p>
            <a:pPr algn="just">
              <a:spcBef>
                <a:spcPts val="100"/>
              </a:spcBef>
            </a:pPr>
            <a:r>
              <a:rPr lang="ru-RU" sz="900" dirty="0" smtClean="0"/>
              <a:t>З </a:t>
            </a:r>
            <a:r>
              <a:rPr lang="ru-RU" sz="900" dirty="0" err="1" smtClean="0"/>
              <a:t>огляду</a:t>
            </a:r>
            <a:r>
              <a:rPr lang="ru-RU" sz="900" dirty="0" smtClean="0"/>
              <a:t> на </a:t>
            </a:r>
            <a:r>
              <a:rPr lang="ru-RU" sz="900" dirty="0" err="1" smtClean="0"/>
              <a:t>вищевикладені</a:t>
            </a:r>
            <a:r>
              <a:rPr lang="ru-RU" sz="900" dirty="0" smtClean="0"/>
              <a:t> </a:t>
            </a:r>
            <a:r>
              <a:rPr lang="ru-RU" sz="900" dirty="0" err="1" smtClean="0"/>
              <a:t>умови</a:t>
            </a:r>
            <a:r>
              <a:rPr lang="ru-RU" sz="900" dirty="0" smtClean="0"/>
              <a:t>, суд </a:t>
            </a:r>
            <a:r>
              <a:rPr lang="ru-RU" sz="900" dirty="0" err="1" smtClean="0"/>
              <a:t>вважає</a:t>
            </a:r>
            <a:r>
              <a:rPr lang="ru-RU" sz="900" dirty="0" smtClean="0"/>
              <a:t>, </a:t>
            </a:r>
            <a:r>
              <a:rPr lang="ru-RU" sz="900" dirty="0" err="1" smtClean="0"/>
              <a:t>що</a:t>
            </a:r>
            <a:r>
              <a:rPr lang="ru-RU" sz="900" dirty="0" smtClean="0"/>
              <a:t> </a:t>
            </a:r>
            <a:r>
              <a:rPr lang="ru-RU" sz="900" dirty="0" err="1" smtClean="0"/>
              <a:t>розгляд</a:t>
            </a:r>
            <a:r>
              <a:rPr lang="ru-RU" sz="900" dirty="0" smtClean="0"/>
              <a:t> </a:t>
            </a:r>
            <a:r>
              <a:rPr lang="ru-RU" sz="900" dirty="0" err="1" smtClean="0"/>
              <a:t>цієї</a:t>
            </a:r>
            <a:r>
              <a:rPr lang="ru-RU" sz="900" dirty="0" smtClean="0"/>
              <a:t> </a:t>
            </a:r>
            <a:r>
              <a:rPr lang="ru-RU" sz="900" dirty="0" err="1" smtClean="0"/>
              <a:t>справи</a:t>
            </a:r>
            <a:r>
              <a:rPr lang="ru-RU" sz="900" dirty="0" smtClean="0"/>
              <a:t> у </a:t>
            </a:r>
            <a:r>
              <a:rPr lang="ru-RU" sz="900" dirty="0" err="1" smtClean="0"/>
              <a:t>законодавчо</a:t>
            </a:r>
            <a:r>
              <a:rPr lang="ru-RU" sz="900" dirty="0" smtClean="0"/>
              <a:t> </a:t>
            </a:r>
            <a:r>
              <a:rPr lang="ru-RU" sz="900" dirty="0" err="1" smtClean="0"/>
              <a:t>визначений</a:t>
            </a:r>
            <a:r>
              <a:rPr lang="ru-RU" sz="900" dirty="0" smtClean="0"/>
              <a:t> </a:t>
            </a:r>
            <a:r>
              <a:rPr lang="ru-RU" sz="900" dirty="0" err="1" smtClean="0"/>
              <a:t>десятиденний</a:t>
            </a:r>
            <a:r>
              <a:rPr lang="ru-RU" sz="900" dirty="0" smtClean="0"/>
              <a:t> строк не </a:t>
            </a:r>
            <a:r>
              <a:rPr lang="ru-RU" sz="900" dirty="0" err="1" smtClean="0"/>
              <a:t>може</a:t>
            </a:r>
            <a:r>
              <a:rPr lang="ru-RU" sz="900" dirty="0" smtClean="0"/>
              <a:t> </a:t>
            </a:r>
            <a:r>
              <a:rPr lang="ru-RU" sz="900" dirty="0" err="1" smtClean="0"/>
              <a:t>забезпечити</a:t>
            </a:r>
            <a:r>
              <a:rPr lang="ru-RU" sz="900" dirty="0" smtClean="0"/>
              <a:t> </a:t>
            </a:r>
            <a:r>
              <a:rPr lang="ru-RU" sz="900" dirty="0" err="1" smtClean="0"/>
              <a:t>дотримання</a:t>
            </a:r>
            <a:r>
              <a:rPr lang="ru-RU" sz="900" dirty="0" smtClean="0"/>
              <a:t>, </a:t>
            </a:r>
            <a:r>
              <a:rPr lang="ru-RU" sz="900" dirty="0" err="1" smtClean="0"/>
              <a:t>зокрема</a:t>
            </a:r>
            <a:r>
              <a:rPr lang="ru-RU" sz="900" dirty="0" smtClean="0"/>
              <a:t>, такого аспекту права на </a:t>
            </a:r>
            <a:r>
              <a:rPr lang="ru-RU" sz="900" dirty="0" err="1" smtClean="0"/>
              <a:t>справедливий</a:t>
            </a:r>
            <a:r>
              <a:rPr lang="ru-RU" sz="900" dirty="0" smtClean="0"/>
              <a:t> суд, як </a:t>
            </a:r>
            <a:r>
              <a:rPr lang="ru-RU" sz="900" dirty="0" err="1" smtClean="0"/>
              <a:t>змагальність</a:t>
            </a:r>
            <a:r>
              <a:rPr lang="ru-RU" sz="900" dirty="0" smtClean="0"/>
              <a:t> (</a:t>
            </a:r>
            <a:r>
              <a:rPr lang="ru-RU" sz="900" dirty="0" err="1" smtClean="0"/>
              <a:t>можливість</a:t>
            </a:r>
            <a:r>
              <a:rPr lang="ru-RU" sz="900" dirty="0" smtClean="0"/>
              <a:t> знати </a:t>
            </a:r>
            <a:r>
              <a:rPr lang="ru-RU" sz="900" dirty="0" err="1" smtClean="0"/>
              <a:t>і</a:t>
            </a:r>
            <a:r>
              <a:rPr lang="ru-RU" sz="900" dirty="0" smtClean="0"/>
              <a:t> </a:t>
            </a:r>
            <a:r>
              <a:rPr lang="ru-RU" sz="900" dirty="0" err="1" smtClean="0"/>
              <a:t>коментувати</a:t>
            </a:r>
            <a:r>
              <a:rPr lang="ru-RU" sz="900" dirty="0" smtClean="0"/>
              <a:t> </a:t>
            </a:r>
            <a:r>
              <a:rPr lang="ru-RU" sz="900" dirty="0" err="1" smtClean="0"/>
              <a:t>всі</a:t>
            </a:r>
            <a:r>
              <a:rPr lang="ru-RU" sz="900" dirty="0" smtClean="0"/>
              <a:t> </a:t>
            </a:r>
            <a:r>
              <a:rPr lang="ru-RU" sz="900" dirty="0" err="1" smtClean="0"/>
              <a:t>докази</a:t>
            </a:r>
            <a:r>
              <a:rPr lang="ru-RU" sz="900" dirty="0" smtClean="0"/>
              <a:t>, </a:t>
            </a:r>
            <a:r>
              <a:rPr lang="ru-RU" sz="900" dirty="0" err="1" smtClean="0"/>
              <a:t>подані</a:t>
            </a:r>
            <a:r>
              <a:rPr lang="ru-RU" sz="900" dirty="0" smtClean="0"/>
              <a:t> для </a:t>
            </a:r>
            <a:r>
              <a:rPr lang="ru-RU" sz="900" dirty="0" err="1" smtClean="0"/>
              <a:t>впливу</a:t>
            </a:r>
            <a:r>
              <a:rPr lang="ru-RU" sz="900" dirty="0" smtClean="0"/>
              <a:t> на </a:t>
            </a:r>
            <a:r>
              <a:rPr lang="ru-RU" sz="900" dirty="0" err="1" smtClean="0"/>
              <a:t>рішення</a:t>
            </a:r>
            <a:r>
              <a:rPr lang="ru-RU" sz="900" dirty="0" smtClean="0"/>
              <a:t> суду, </a:t>
            </a:r>
            <a:r>
              <a:rPr lang="ru-RU" sz="900" dirty="0" err="1" smtClean="0"/>
              <a:t>мати</a:t>
            </a:r>
            <a:r>
              <a:rPr lang="ru-RU" sz="900" dirty="0" smtClean="0"/>
              <a:t> </a:t>
            </a:r>
            <a:r>
              <a:rPr lang="ru-RU" sz="900" dirty="0" err="1" smtClean="0"/>
              <a:t>достатній</a:t>
            </a:r>
            <a:r>
              <a:rPr lang="ru-RU" sz="900" dirty="0" smtClean="0"/>
              <a:t> час для </a:t>
            </a:r>
            <a:r>
              <a:rPr lang="ru-RU" sz="900" dirty="0" err="1" smtClean="0"/>
              <a:t>ознайомлення</a:t>
            </a:r>
            <a:r>
              <a:rPr lang="ru-RU" sz="900" dirty="0" smtClean="0"/>
              <a:t> </a:t>
            </a:r>
            <a:r>
              <a:rPr lang="ru-RU" sz="900" dirty="0" err="1" smtClean="0"/>
              <a:t>з</a:t>
            </a:r>
            <a:r>
              <a:rPr lang="ru-RU" sz="900" dirty="0" smtClean="0"/>
              <a:t> </a:t>
            </a:r>
            <a:r>
              <a:rPr lang="ru-RU" sz="900" dirty="0" err="1" smtClean="0"/>
              <a:t>доказами</a:t>
            </a:r>
            <a:r>
              <a:rPr lang="ru-RU" sz="900" dirty="0" smtClean="0"/>
              <a:t>, </a:t>
            </a:r>
            <a:r>
              <a:rPr lang="ru-RU" sz="900" dirty="0" err="1" smtClean="0"/>
              <a:t>можливість</a:t>
            </a:r>
            <a:r>
              <a:rPr lang="ru-RU" sz="900" dirty="0" smtClean="0"/>
              <a:t> </a:t>
            </a:r>
            <a:r>
              <a:rPr lang="ru-RU" sz="900" dirty="0" err="1" smtClean="0"/>
              <a:t>надавати</a:t>
            </a:r>
            <a:r>
              <a:rPr lang="ru-RU" sz="900" dirty="0" smtClean="0"/>
              <a:t> </a:t>
            </a:r>
            <a:r>
              <a:rPr lang="ru-RU" sz="900" dirty="0" err="1" smtClean="0"/>
              <a:t>докази</a:t>
            </a:r>
            <a:r>
              <a:rPr lang="ru-RU" sz="900" dirty="0" smtClean="0"/>
              <a:t>).</a:t>
            </a:r>
          </a:p>
          <a:p>
            <a:pPr algn="just">
              <a:spcBef>
                <a:spcPts val="100"/>
              </a:spcBef>
            </a:pPr>
            <a:r>
              <a:rPr lang="uk-UA" sz="900" dirty="0" smtClean="0"/>
              <a:t>(Рішення у справі №</a:t>
            </a:r>
            <a:r>
              <a:rPr lang="en-US" sz="900" dirty="0" smtClean="0"/>
              <a:t> </a:t>
            </a:r>
            <a:r>
              <a:rPr lang="uk-UA" sz="900" dirty="0" smtClean="0"/>
              <a:t>991/6606/22)</a:t>
            </a:r>
            <a:endParaRPr lang="en-US" altLang="uk-UA" sz="900" dirty="0" smtClean="0">
              <a:ea typeface="Calibri" pitchFamily="34" charset="0"/>
              <a:cs typeface="Times New Roman" pitchFamily="18" charset="0"/>
            </a:endParaRPr>
          </a:p>
          <a:p>
            <a:pPr>
              <a:spcBef>
                <a:spcPts val="100"/>
              </a:spcBef>
            </a:pPr>
            <a:endParaRPr lang="ru-RU" sz="900" dirty="0" smtClean="0"/>
          </a:p>
          <a:p>
            <a:pPr>
              <a:spcBef>
                <a:spcPts val="100"/>
              </a:spcBef>
            </a:pPr>
            <a:endParaRPr lang="en-US" sz="900" dirty="0" smtClean="0">
              <a:cs typeface="Times New Roman" pitchFamily="18" charset="0"/>
            </a:endParaRPr>
          </a:p>
          <a:p>
            <a:pPr>
              <a:spcBef>
                <a:spcPts val="100"/>
              </a:spcBef>
            </a:pPr>
            <a:endParaRPr lang="uk-UA" sz="900" dirty="0" smtClean="0"/>
          </a:p>
        </p:txBody>
      </p:sp>
      <p:sp>
        <p:nvSpPr>
          <p:cNvPr id="4" name="Slide Number Placeholder 3">
            <a:extLst>
              <a:ext uri="{FF2B5EF4-FFF2-40B4-BE49-F238E27FC236}">
                <a16:creationId xmlns="" xmlns:a16="http://schemas.microsoft.com/office/drawing/2014/main" id="{79ED4A67-3A46-4F54-A12A-EAE1B53E6457}"/>
              </a:ext>
            </a:extLst>
          </p:cNvPr>
          <p:cNvSpPr>
            <a:spLocks noGrp="1"/>
          </p:cNvSpPr>
          <p:nvPr>
            <p:ph type="sldNum" sz="quarter" idx="22"/>
          </p:nvPr>
        </p:nvSpPr>
        <p:spPr>
          <a:xfrm>
            <a:off x="10700656" y="6356350"/>
            <a:ext cx="653143" cy="365125"/>
          </a:xfrm>
        </p:spPr>
        <p:txBody>
          <a:bodyPr/>
          <a:lstStyle/>
          <a:p>
            <a:fld id="{19B51A1E-902D-48AF-9020-955120F399B6}" type="slidenum">
              <a:rPr lang="en-US" smtClean="0"/>
              <a:pPr/>
              <a:t>9</a:t>
            </a:fld>
            <a:endParaRPr lang="en-US" dirty="0"/>
          </a:p>
        </p:txBody>
      </p:sp>
    </p:spTree>
    <p:extLst>
      <p:ext uri="{BB962C8B-B14F-4D97-AF65-F5344CB8AC3E}">
        <p14:creationId xmlns="" xmlns:p14="http://schemas.microsoft.com/office/powerpoint/2010/main" val="2069393026"/>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inimalist dark sales pitch_tm22318419_Win32_LW__SL_v3" id="{25F84EBA-C1D2-4AFA-BE29-F69FFF8F2DC6}" vid="{6C5BA4FE-EBF3-4DA8-82DB-24F1AF7B6C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E6F37A69-22DE-493E-8552-03285CA5D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5ABCA3-2984-4C89-9460-81718D633ECA}">
  <ds:schemaRefs>
    <ds:schemaRef ds:uri="http://schemas.microsoft.com/sharepoint/v3/contenttype/forms"/>
  </ds:schemaRefs>
</ds:datastoreItem>
</file>

<file path=customXml/itemProps3.xml><?xml version="1.0" encoding="utf-8"?>
<ds:datastoreItem xmlns:ds="http://schemas.openxmlformats.org/officeDocument/2006/customXml" ds:itemID="{DCFE3C65-29EB-4E60-850B-7BD594E374E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0</TotalTime>
  <Words>1869</Words>
  <Application>Microsoft Office PowerPoint</Application>
  <PresentationFormat>Довільний</PresentationFormat>
  <Paragraphs>143</Paragraphs>
  <Slides>13</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13</vt:i4>
      </vt:variant>
    </vt:vector>
  </HeadingPairs>
  <TitlesOfParts>
    <vt:vector size="14" baseType="lpstr">
      <vt:lpstr>Monoline</vt:lpstr>
      <vt:lpstr>Особливості розгляду та стандарт доказування у санкційних справах</vt:lpstr>
      <vt:lpstr>Особливості розгляду</vt:lpstr>
      <vt:lpstr>Особливості розгляду</vt:lpstr>
      <vt:lpstr>Особливості розгляду </vt:lpstr>
      <vt:lpstr>Особливості отримання доказів</vt:lpstr>
      <vt:lpstr>Стандарти доказування</vt:lpstr>
      <vt:lpstr>Стандарти доказування</vt:lpstr>
      <vt:lpstr>Особливості  розгляду</vt:lpstr>
      <vt:lpstr>Особливості  розгляду</vt:lpstr>
      <vt:lpstr>Особливості  розгляду</vt:lpstr>
      <vt:lpstr>Особливості  розгляду</vt:lpstr>
      <vt:lpstr>Трішки цифр  застосування санкції  у виді стягнення в дохід держави активів підсанкційних осіб  (інформація станом на 14.11.2023)</vt:lpstr>
      <vt:lpstr>Трішки цифр  застосування санкції  у виді стягнення в дохід держави активів підсанкційних осіб  (інформація станом на 14.11.2023)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2023-07-24T01:13:35Z</dcterms:created>
  <dcterms:modified xsi:type="dcterms:W3CDTF">2023-11-15T15:37:36Z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