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7" r:id="rId2"/>
    <p:sldId id="258" r:id="rId3"/>
    <p:sldId id="259" r:id="rId4"/>
    <p:sldId id="260" r:id="rId5"/>
    <p:sldId id="262" r:id="rId6"/>
    <p:sldId id="267" r:id="rId7"/>
    <p:sldId id="261" r:id="rId8"/>
    <p:sldId id="263" r:id="rId9"/>
    <p:sldId id="264" r:id="rId10"/>
    <p:sldId id="265" r:id="rId11"/>
    <p:sldId id="266" r:id="rId12"/>
  </p:sldIdLst>
  <p:sldSz cx="9144000" cy="6858000" type="screen4x3"/>
  <p:notesSz cx="9144000" cy="6858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10" d="100"/>
          <a:sy n="110" d="100"/>
        </p:scale>
        <p:origin x="-243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AE22D362-F787-41D2-9501-1FE237849B0B}" type="datetimeFigureOut">
              <a:rPr lang="uk-UA" smtClean="0"/>
              <a:t>19.10.2023</a:t>
            </a:fld>
            <a:endParaRPr lang="uk-UA"/>
          </a:p>
        </p:txBody>
      </p:sp>
      <p:sp>
        <p:nvSpPr>
          <p:cNvPr id="4" name="Нижний колонтитул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uk-UA"/>
          </a:p>
        </p:txBody>
      </p:sp>
      <p:sp>
        <p:nvSpPr>
          <p:cNvPr id="5" name="Номер слайда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8F90AC7E-56D0-40AE-9539-ACDEAB282D67}" type="slidenum">
              <a:rPr lang="uk-UA" smtClean="0"/>
              <a:t>‹#›</a:t>
            </a:fld>
            <a:endParaRPr lang="uk-UA"/>
          </a:p>
        </p:txBody>
      </p:sp>
    </p:spTree>
    <p:extLst>
      <p:ext uri="{BB962C8B-B14F-4D97-AF65-F5344CB8AC3E}">
        <p14:creationId xmlns:p14="http://schemas.microsoft.com/office/powerpoint/2010/main" val="25777062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806CFA24-063A-40E0-B806-6D51A122BF5E}" type="datetimeFigureOut">
              <a:rPr lang="uk-UA" smtClean="0"/>
              <a:t>19.10.2023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F3AA8D4-48A7-4DA0-AD05-99C16352AA4B}" type="slidenum">
              <a:rPr lang="uk-UA" smtClean="0"/>
              <a:t>‹#›</a:t>
            </a:fld>
            <a:endParaRPr lang="uk-UA"/>
          </a:p>
        </p:txBody>
      </p:sp>
    </p:spTree>
    <p:extLst>
      <p:ext uri="{BB962C8B-B14F-4D97-AF65-F5344CB8AC3E}">
        <p14:creationId xmlns:p14="http://schemas.microsoft.com/office/powerpoint/2010/main" val="377664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06CFA24-063A-40E0-B806-6D51A122BF5E}" type="datetimeFigureOut">
              <a:rPr lang="uk-UA" smtClean="0"/>
              <a:t>19.10.2023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F3AA8D4-48A7-4DA0-AD05-99C16352AA4B}" type="slidenum">
              <a:rPr lang="uk-UA" smtClean="0"/>
              <a:t>‹#›</a:t>
            </a:fld>
            <a:endParaRPr lang="uk-UA"/>
          </a:p>
        </p:txBody>
      </p:sp>
    </p:spTree>
    <p:extLst>
      <p:ext uri="{BB962C8B-B14F-4D97-AF65-F5344CB8AC3E}">
        <p14:creationId xmlns:p14="http://schemas.microsoft.com/office/powerpoint/2010/main" val="3351352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06CFA24-063A-40E0-B806-6D51A122BF5E}" type="datetimeFigureOut">
              <a:rPr lang="uk-UA" smtClean="0"/>
              <a:t>19.10.2023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F3AA8D4-48A7-4DA0-AD05-99C16352AA4B}" type="slidenum">
              <a:rPr lang="uk-UA" smtClean="0"/>
              <a:t>‹#›</a:t>
            </a:fld>
            <a:endParaRPr lang="uk-UA"/>
          </a:p>
        </p:txBody>
      </p:sp>
    </p:spTree>
    <p:extLst>
      <p:ext uri="{BB962C8B-B14F-4D97-AF65-F5344CB8AC3E}">
        <p14:creationId xmlns:p14="http://schemas.microsoft.com/office/powerpoint/2010/main" val="3892623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06CFA24-063A-40E0-B806-6D51A122BF5E}" type="datetimeFigureOut">
              <a:rPr lang="uk-UA" smtClean="0"/>
              <a:t>19.10.2023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F3AA8D4-48A7-4DA0-AD05-99C16352AA4B}" type="slidenum">
              <a:rPr lang="uk-UA" smtClean="0"/>
              <a:t>‹#›</a:t>
            </a:fld>
            <a:endParaRPr lang="uk-UA"/>
          </a:p>
        </p:txBody>
      </p:sp>
    </p:spTree>
    <p:extLst>
      <p:ext uri="{BB962C8B-B14F-4D97-AF65-F5344CB8AC3E}">
        <p14:creationId xmlns:p14="http://schemas.microsoft.com/office/powerpoint/2010/main" val="320679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06CFA24-063A-40E0-B806-6D51A122BF5E}" type="datetimeFigureOut">
              <a:rPr lang="uk-UA" smtClean="0"/>
              <a:t>19.10.2023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F3AA8D4-48A7-4DA0-AD05-99C16352AA4B}" type="slidenum">
              <a:rPr lang="uk-UA" smtClean="0"/>
              <a:t>‹#›</a:t>
            </a:fld>
            <a:endParaRPr lang="uk-UA"/>
          </a:p>
        </p:txBody>
      </p:sp>
    </p:spTree>
    <p:extLst>
      <p:ext uri="{BB962C8B-B14F-4D97-AF65-F5344CB8AC3E}">
        <p14:creationId xmlns:p14="http://schemas.microsoft.com/office/powerpoint/2010/main" val="1138489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806CFA24-063A-40E0-B806-6D51A122BF5E}" type="datetimeFigureOut">
              <a:rPr lang="uk-UA" smtClean="0"/>
              <a:t>19.10.2023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8F3AA8D4-48A7-4DA0-AD05-99C16352AA4B}" type="slidenum">
              <a:rPr lang="uk-UA" smtClean="0"/>
              <a:t>‹#›</a:t>
            </a:fld>
            <a:endParaRPr lang="uk-UA"/>
          </a:p>
        </p:txBody>
      </p:sp>
    </p:spTree>
    <p:extLst>
      <p:ext uri="{BB962C8B-B14F-4D97-AF65-F5344CB8AC3E}">
        <p14:creationId xmlns:p14="http://schemas.microsoft.com/office/powerpoint/2010/main" val="2853027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806CFA24-063A-40E0-B806-6D51A122BF5E}" type="datetimeFigureOut">
              <a:rPr lang="uk-UA" smtClean="0"/>
              <a:t>19.10.2023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8F3AA8D4-48A7-4DA0-AD05-99C16352AA4B}" type="slidenum">
              <a:rPr lang="uk-UA" smtClean="0"/>
              <a:t>‹#›</a:t>
            </a:fld>
            <a:endParaRPr lang="uk-UA"/>
          </a:p>
        </p:txBody>
      </p:sp>
    </p:spTree>
    <p:extLst>
      <p:ext uri="{BB962C8B-B14F-4D97-AF65-F5344CB8AC3E}">
        <p14:creationId xmlns:p14="http://schemas.microsoft.com/office/powerpoint/2010/main" val="659268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806CFA24-063A-40E0-B806-6D51A122BF5E}" type="datetimeFigureOut">
              <a:rPr lang="uk-UA" smtClean="0"/>
              <a:t>19.10.2023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8F3AA8D4-48A7-4DA0-AD05-99C16352AA4B}" type="slidenum">
              <a:rPr lang="uk-UA" smtClean="0"/>
              <a:t>‹#›</a:t>
            </a:fld>
            <a:endParaRPr lang="uk-UA"/>
          </a:p>
        </p:txBody>
      </p:sp>
    </p:spTree>
    <p:extLst>
      <p:ext uri="{BB962C8B-B14F-4D97-AF65-F5344CB8AC3E}">
        <p14:creationId xmlns:p14="http://schemas.microsoft.com/office/powerpoint/2010/main" val="1615306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06CFA24-063A-40E0-B806-6D51A122BF5E}" type="datetimeFigureOut">
              <a:rPr lang="uk-UA" smtClean="0"/>
              <a:t>19.10.2023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8F3AA8D4-48A7-4DA0-AD05-99C16352AA4B}" type="slidenum">
              <a:rPr lang="uk-UA" smtClean="0"/>
              <a:t>‹#›</a:t>
            </a:fld>
            <a:endParaRPr lang="uk-UA"/>
          </a:p>
        </p:txBody>
      </p:sp>
    </p:spTree>
    <p:extLst>
      <p:ext uri="{BB962C8B-B14F-4D97-AF65-F5344CB8AC3E}">
        <p14:creationId xmlns:p14="http://schemas.microsoft.com/office/powerpoint/2010/main" val="1914003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06CFA24-063A-40E0-B806-6D51A122BF5E}" type="datetimeFigureOut">
              <a:rPr lang="uk-UA" smtClean="0"/>
              <a:t>19.10.2023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8F3AA8D4-48A7-4DA0-AD05-99C16352AA4B}" type="slidenum">
              <a:rPr lang="uk-UA" smtClean="0"/>
              <a:t>‹#›</a:t>
            </a:fld>
            <a:endParaRPr lang="uk-UA"/>
          </a:p>
        </p:txBody>
      </p:sp>
    </p:spTree>
    <p:extLst>
      <p:ext uri="{BB962C8B-B14F-4D97-AF65-F5344CB8AC3E}">
        <p14:creationId xmlns:p14="http://schemas.microsoft.com/office/powerpoint/2010/main" val="391136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06CFA24-063A-40E0-B806-6D51A122BF5E}" type="datetimeFigureOut">
              <a:rPr lang="uk-UA" smtClean="0"/>
              <a:t>19.10.2023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8F3AA8D4-48A7-4DA0-AD05-99C16352AA4B}" type="slidenum">
              <a:rPr lang="uk-UA" smtClean="0"/>
              <a:t>‹#›</a:t>
            </a:fld>
            <a:endParaRPr lang="uk-UA"/>
          </a:p>
        </p:txBody>
      </p:sp>
    </p:spTree>
    <p:extLst>
      <p:ext uri="{BB962C8B-B14F-4D97-AF65-F5344CB8AC3E}">
        <p14:creationId xmlns:p14="http://schemas.microsoft.com/office/powerpoint/2010/main" val="3031857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6CFA24-063A-40E0-B806-6D51A122BF5E}" type="datetimeFigureOut">
              <a:rPr lang="uk-UA" smtClean="0"/>
              <a:t>19.10.2023</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3AA8D4-48A7-4DA0-AD05-99C16352AA4B}" type="slidenum">
              <a:rPr lang="uk-UA" smtClean="0"/>
              <a:t>‹#›</a:t>
            </a:fld>
            <a:endParaRPr lang="uk-UA"/>
          </a:p>
        </p:txBody>
      </p:sp>
    </p:spTree>
    <p:extLst>
      <p:ext uri="{BB962C8B-B14F-4D97-AF65-F5344CB8AC3E}">
        <p14:creationId xmlns:p14="http://schemas.microsoft.com/office/powerpoint/2010/main" val="156666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836712"/>
            <a:ext cx="8784976" cy="2763739"/>
          </a:xfrm>
        </p:spPr>
        <p:txBody>
          <a:bodyPr>
            <a:normAutofit fontScale="90000"/>
          </a:bodyPr>
          <a:lstStyle/>
          <a:p>
            <a:pPr algn="r"/>
            <a:r>
              <a:rPr lang="uk-UA" b="1" dirty="0" smtClean="0"/>
              <a:t/>
            </a:r>
            <a:br>
              <a:rPr lang="uk-UA" b="1" dirty="0" smtClean="0"/>
            </a:br>
            <a:r>
              <a:rPr lang="uk-UA" b="1" dirty="0"/>
              <a:t/>
            </a:r>
            <a:br>
              <a:rPr lang="uk-UA" b="1" dirty="0"/>
            </a:br>
            <a:r>
              <a:rPr lang="uk-UA" b="1" dirty="0" smtClean="0"/>
              <a:t>Чи може «упущена вигода» враховуватися як наслідок злочину?</a:t>
            </a:r>
            <a:r>
              <a:rPr lang="uk-UA" b="1" dirty="0" smtClean="0"/>
              <a:t/>
            </a:r>
            <a:br>
              <a:rPr lang="uk-UA" b="1" dirty="0" smtClean="0"/>
            </a:br>
            <a:r>
              <a:rPr lang="ru-RU" sz="2400" i="1" dirty="0" err="1" smtClean="0"/>
              <a:t>Визначення</a:t>
            </a:r>
            <a:r>
              <a:rPr lang="ru-RU" sz="2400" i="1" dirty="0" smtClean="0"/>
              <a:t> </a:t>
            </a:r>
            <a:r>
              <a:rPr lang="ru-RU" sz="2400" i="1" dirty="0" err="1"/>
              <a:t>розміру</a:t>
            </a:r>
            <a:r>
              <a:rPr lang="ru-RU" sz="2400" i="1" dirty="0"/>
              <a:t> </a:t>
            </a:r>
            <a:r>
              <a:rPr lang="ru-RU" sz="2400" i="1" dirty="0" err="1"/>
              <a:t>упущеної</a:t>
            </a:r>
            <a:r>
              <a:rPr lang="ru-RU" sz="2400" i="1" dirty="0"/>
              <a:t> </a:t>
            </a:r>
            <a:r>
              <a:rPr lang="ru-RU" sz="2400" i="1" dirty="0" err="1"/>
              <a:t>вигоди</a:t>
            </a:r>
            <a:r>
              <a:rPr lang="ru-RU" sz="2400" i="1" dirty="0"/>
              <a:t> у </a:t>
            </a:r>
            <a:r>
              <a:rPr lang="ru-RU" sz="2400" i="1" dirty="0" err="1"/>
              <a:t>кримінальному</a:t>
            </a:r>
            <a:r>
              <a:rPr lang="ru-RU" sz="2400" i="1" dirty="0"/>
              <a:t> </a:t>
            </a:r>
            <a:r>
              <a:rPr lang="ru-RU" sz="2400" i="1" dirty="0" err="1"/>
              <a:t>процесі</a:t>
            </a:r>
            <a:r>
              <a:rPr lang="ru-RU" sz="2400" i="1" dirty="0"/>
              <a:t>. </a:t>
            </a:r>
            <a:r>
              <a:rPr lang="ru-RU" sz="2400" i="1" dirty="0" err="1"/>
              <a:t>Чи</a:t>
            </a:r>
            <a:r>
              <a:rPr lang="ru-RU" sz="2400" i="1" dirty="0"/>
              <a:t> «</a:t>
            </a:r>
            <a:r>
              <a:rPr lang="ru-RU" sz="2400" i="1" dirty="0" err="1"/>
              <a:t>доречно</a:t>
            </a:r>
            <a:r>
              <a:rPr lang="ru-RU" sz="2400" i="1" dirty="0"/>
              <a:t>» </a:t>
            </a:r>
            <a:r>
              <a:rPr lang="ru-RU" sz="2400" i="1" dirty="0" err="1"/>
              <a:t>це</a:t>
            </a:r>
            <a:r>
              <a:rPr lang="ru-RU" sz="2400" i="1" dirty="0"/>
              <a:t> для складу 364 КК </a:t>
            </a:r>
            <a:r>
              <a:rPr lang="ru-RU" sz="2400" i="1" dirty="0" smtClean="0"/>
              <a:t>України</a:t>
            </a:r>
            <a:br>
              <a:rPr lang="ru-RU" sz="2400" i="1" dirty="0" smtClean="0"/>
            </a:br>
            <a:r>
              <a:rPr lang="ru-RU" sz="1600" dirty="0" err="1" smtClean="0"/>
              <a:t>Асоціація</a:t>
            </a:r>
            <a:r>
              <a:rPr lang="ru-RU" sz="1600" dirty="0" smtClean="0"/>
              <a:t> </a:t>
            </a:r>
            <a:r>
              <a:rPr lang="ru-RU" sz="1600" dirty="0" err="1" smtClean="0"/>
              <a:t>правників</a:t>
            </a:r>
            <a:r>
              <a:rPr lang="ru-RU" sz="1600" dirty="0" smtClean="0"/>
              <a:t> України. </a:t>
            </a:r>
            <a:br>
              <a:rPr lang="ru-RU" sz="1600" dirty="0" smtClean="0"/>
            </a:br>
            <a:r>
              <a:rPr lang="ru-RU" sz="1600" dirty="0" smtClean="0"/>
              <a:t>Х </a:t>
            </a:r>
            <a:r>
              <a:rPr lang="ru-RU" sz="1600" dirty="0" err="1" smtClean="0"/>
              <a:t>конференція</a:t>
            </a:r>
            <a:r>
              <a:rPr lang="ru-RU" sz="1600" dirty="0" smtClean="0"/>
              <a:t> з </a:t>
            </a:r>
            <a:r>
              <a:rPr lang="ru-RU" sz="1600" dirty="0" err="1" smtClean="0"/>
              <a:t>кримінального</a:t>
            </a:r>
            <a:r>
              <a:rPr lang="ru-RU" sz="1600" dirty="0" smtClean="0"/>
              <a:t> права і </a:t>
            </a:r>
            <a:r>
              <a:rPr lang="ru-RU" sz="1600" dirty="0" err="1" smtClean="0"/>
              <a:t>процесу</a:t>
            </a:r>
            <a:r>
              <a:rPr lang="ru-RU" sz="1600" dirty="0" smtClean="0"/>
              <a:t>. </a:t>
            </a:r>
            <a:br>
              <a:rPr lang="ru-RU" sz="1600" dirty="0" smtClean="0"/>
            </a:br>
            <a:r>
              <a:rPr lang="ru-RU" sz="1600" dirty="0" smtClean="0"/>
              <a:t>19.10.2023</a:t>
            </a:r>
            <a:r>
              <a:rPr lang="ru-RU" sz="2400" dirty="0" smtClean="0"/>
              <a:t>.</a:t>
            </a:r>
            <a:br>
              <a:rPr lang="ru-RU" sz="2400" dirty="0" smtClean="0"/>
            </a:br>
            <a:r>
              <a:rPr lang="ru-RU" dirty="0"/>
              <a:t/>
            </a:r>
            <a:br>
              <a:rPr lang="ru-RU" dirty="0"/>
            </a:br>
            <a:endParaRPr lang="uk-UA" dirty="0"/>
          </a:p>
        </p:txBody>
      </p:sp>
      <p:sp>
        <p:nvSpPr>
          <p:cNvPr id="3" name="Подзаголовок 2"/>
          <p:cNvSpPr>
            <a:spLocks noGrp="1"/>
          </p:cNvSpPr>
          <p:nvPr>
            <p:ph type="subTitle" idx="1"/>
          </p:nvPr>
        </p:nvSpPr>
        <p:spPr>
          <a:xfrm>
            <a:off x="467544" y="3886200"/>
            <a:ext cx="7304856" cy="2639144"/>
          </a:xfrm>
        </p:spPr>
        <p:txBody>
          <a:bodyPr>
            <a:normAutofit/>
          </a:bodyPr>
          <a:lstStyle/>
          <a:p>
            <a:pPr algn="l">
              <a:lnSpc>
                <a:spcPts val="2500"/>
              </a:lnSpc>
            </a:pPr>
            <a:endParaRPr lang="uk-UA" sz="2800" dirty="0" smtClean="0">
              <a:solidFill>
                <a:schemeClr val="tx1"/>
              </a:solidFill>
            </a:endParaRPr>
          </a:p>
          <a:p>
            <a:pPr algn="l">
              <a:lnSpc>
                <a:spcPts val="2000"/>
              </a:lnSpc>
            </a:pPr>
            <a:endParaRPr lang="uk-UA" sz="2800" dirty="0" smtClean="0">
              <a:solidFill>
                <a:schemeClr val="tx1"/>
              </a:solidFill>
            </a:endParaRPr>
          </a:p>
          <a:p>
            <a:pPr algn="l">
              <a:lnSpc>
                <a:spcPts val="2000"/>
              </a:lnSpc>
            </a:pPr>
            <a:endParaRPr lang="uk-UA" sz="2800" dirty="0">
              <a:solidFill>
                <a:schemeClr val="tx1"/>
              </a:solidFill>
            </a:endParaRPr>
          </a:p>
          <a:p>
            <a:pPr algn="l">
              <a:lnSpc>
                <a:spcPts val="2000"/>
              </a:lnSpc>
            </a:pPr>
            <a:r>
              <a:rPr lang="uk-UA" sz="2400" dirty="0" smtClean="0">
                <a:solidFill>
                  <a:schemeClr val="tx1"/>
                </a:solidFill>
              </a:rPr>
              <a:t>НАВРОЦЬКИЙ </a:t>
            </a:r>
            <a:r>
              <a:rPr lang="uk-UA" sz="2400" dirty="0" err="1" smtClean="0">
                <a:solidFill>
                  <a:schemeClr val="tx1"/>
                </a:solidFill>
              </a:rPr>
              <a:t>Вячеслав</a:t>
            </a:r>
            <a:endParaRPr lang="uk-UA" sz="2400" dirty="0" smtClean="0">
              <a:solidFill>
                <a:schemeClr val="tx1"/>
              </a:solidFill>
            </a:endParaRPr>
          </a:p>
          <a:p>
            <a:pPr algn="l">
              <a:lnSpc>
                <a:spcPts val="2000"/>
              </a:lnSpc>
            </a:pPr>
            <a:r>
              <a:rPr lang="uk-UA" sz="2400" dirty="0" err="1">
                <a:solidFill>
                  <a:schemeClr val="tx1"/>
                </a:solidFill>
              </a:rPr>
              <a:t>д</a:t>
            </a:r>
            <a:r>
              <a:rPr lang="uk-UA" sz="2400" dirty="0" err="1" smtClean="0">
                <a:solidFill>
                  <a:schemeClr val="tx1"/>
                </a:solidFill>
              </a:rPr>
              <a:t>.ю.н</a:t>
            </a:r>
            <a:r>
              <a:rPr lang="uk-UA" sz="2400" dirty="0" smtClean="0">
                <a:solidFill>
                  <a:schemeClr val="tx1"/>
                </a:solidFill>
              </a:rPr>
              <a:t>., проф., </a:t>
            </a:r>
          </a:p>
          <a:p>
            <a:pPr algn="l">
              <a:lnSpc>
                <a:spcPts val="2000"/>
              </a:lnSpc>
            </a:pPr>
            <a:r>
              <a:rPr lang="uk-UA" sz="2400" dirty="0" smtClean="0">
                <a:solidFill>
                  <a:schemeClr val="tx1"/>
                </a:solidFill>
              </a:rPr>
              <a:t>член-кор. </a:t>
            </a:r>
            <a:r>
              <a:rPr lang="uk-UA" sz="2400" dirty="0" err="1" smtClean="0">
                <a:solidFill>
                  <a:schemeClr val="tx1"/>
                </a:solidFill>
              </a:rPr>
              <a:t>НАПрН</a:t>
            </a:r>
            <a:r>
              <a:rPr lang="uk-UA" sz="2400" dirty="0" smtClean="0">
                <a:solidFill>
                  <a:schemeClr val="tx1"/>
                </a:solidFill>
              </a:rPr>
              <a:t> України</a:t>
            </a:r>
          </a:p>
          <a:p>
            <a:pPr algn="l">
              <a:lnSpc>
                <a:spcPts val="2000"/>
              </a:lnSpc>
            </a:pPr>
            <a:r>
              <a:rPr lang="uk-UA" sz="2400" dirty="0" smtClean="0">
                <a:solidFill>
                  <a:schemeClr val="tx1"/>
                </a:solidFill>
              </a:rPr>
              <a:t>(УКУ, Львів</a:t>
            </a:r>
            <a:r>
              <a:rPr lang="uk-UA" sz="2800" dirty="0" smtClean="0">
                <a:solidFill>
                  <a:schemeClr val="tx1"/>
                </a:solidFill>
              </a:rPr>
              <a:t>)</a:t>
            </a:r>
          </a:p>
        </p:txBody>
      </p:sp>
      <p:pic>
        <p:nvPicPr>
          <p:cNvPr id="1031" name="Picture 7" descr="C:\Users\Dell\Desktop\2020_Навроцький.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5795569" y="4221655"/>
            <a:ext cx="2308791" cy="1731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888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uk-UA" sz="100" dirty="0"/>
          </a:p>
        </p:txBody>
      </p:sp>
      <p:sp>
        <p:nvSpPr>
          <p:cNvPr id="3" name="Объект 2"/>
          <p:cNvSpPr>
            <a:spLocks noGrp="1"/>
          </p:cNvSpPr>
          <p:nvPr>
            <p:ph sz="half" idx="1"/>
          </p:nvPr>
        </p:nvSpPr>
        <p:spPr>
          <a:xfrm>
            <a:off x="467544" y="1628800"/>
            <a:ext cx="3240360" cy="4997152"/>
          </a:xfrm>
        </p:spPr>
        <p:txBody>
          <a:bodyPr>
            <a:normAutofit fontScale="70000" lnSpcReduction="20000"/>
          </a:bodyPr>
          <a:lstStyle/>
          <a:p>
            <a:pPr marL="0" indent="0">
              <a:buNone/>
            </a:pPr>
            <a:endParaRPr lang="uk-UA" dirty="0" smtClean="0"/>
          </a:p>
          <a:p>
            <a:pPr marL="0" indent="0">
              <a:lnSpc>
                <a:spcPts val="2500"/>
              </a:lnSpc>
              <a:buNone/>
            </a:pPr>
            <a:endParaRPr lang="uk-UA" dirty="0" smtClean="0"/>
          </a:p>
          <a:p>
            <a:pPr marL="0" indent="0">
              <a:lnSpc>
                <a:spcPts val="2500"/>
              </a:lnSpc>
              <a:buNone/>
            </a:pPr>
            <a:r>
              <a:rPr lang="uk-UA" sz="2600" i="1" dirty="0" smtClean="0"/>
              <a:t>«Голова сільради не вжив заходів щодо переукладення договору оренди – користування продовжилося без договору і оплати.</a:t>
            </a:r>
          </a:p>
          <a:p>
            <a:pPr marL="0" indent="0">
              <a:lnSpc>
                <a:spcPts val="2500"/>
              </a:lnSpc>
              <a:buNone/>
            </a:pPr>
            <a:r>
              <a:rPr lang="uk-UA" sz="2600" i="1" dirty="0" smtClean="0"/>
              <a:t>Через кілька років інкриміновано (ст.364 КК) наслідки у виді неодержаних доходів = розмір раніше встановленої оренди за період від спливу договору до дня пред’явлення звинувачення».</a:t>
            </a:r>
          </a:p>
          <a:p>
            <a:pPr marL="0" indent="0">
              <a:buNone/>
            </a:pPr>
            <a:endParaRPr lang="uk-UA" dirty="0"/>
          </a:p>
        </p:txBody>
      </p:sp>
      <p:sp>
        <p:nvSpPr>
          <p:cNvPr id="4" name="Объект 3"/>
          <p:cNvSpPr>
            <a:spLocks noGrp="1"/>
          </p:cNvSpPr>
          <p:nvPr>
            <p:ph sz="half" idx="2"/>
          </p:nvPr>
        </p:nvSpPr>
        <p:spPr>
          <a:xfrm>
            <a:off x="4211960" y="1600200"/>
            <a:ext cx="4474840" cy="4997152"/>
          </a:xfrm>
        </p:spPr>
        <p:txBody>
          <a:bodyPr>
            <a:normAutofit fontScale="70000" lnSpcReduction="20000"/>
          </a:bodyPr>
          <a:lstStyle/>
          <a:p>
            <a:pPr>
              <a:buFont typeface="Wingdings" pitchFamily="2" charset="2"/>
              <a:buChar char="q"/>
            </a:pPr>
            <a:r>
              <a:rPr lang="uk-UA" dirty="0" smtClean="0"/>
              <a:t>Чому обвинувачення вважає, що ставка оренди мала зберегтися, враховуючи знос приміщення?</a:t>
            </a:r>
          </a:p>
          <a:p>
            <a:pPr>
              <a:buFont typeface="Wingdings" pitchFamily="2" charset="2"/>
              <a:buChar char="q"/>
            </a:pPr>
            <a:r>
              <a:rPr lang="uk-UA" dirty="0" smtClean="0"/>
              <a:t>На чому базується припущення що в цьому селі хтось взагалі взяв би це приміщення в оренду?</a:t>
            </a:r>
          </a:p>
          <a:p>
            <a:pPr>
              <a:buFont typeface="Wingdings" pitchFamily="2" charset="2"/>
              <a:buChar char="q"/>
            </a:pPr>
            <a:r>
              <a:rPr lang="uk-UA" dirty="0" smtClean="0"/>
              <a:t>Якби факт виявили б раніше, а слідство не тягли півтора роки, то розмір неодержаних доходів був би менший?</a:t>
            </a:r>
          </a:p>
          <a:p>
            <a:pPr>
              <a:buFont typeface="Wingdings" pitchFamily="2" charset="2"/>
              <a:buChar char="q"/>
            </a:pPr>
            <a:r>
              <a:rPr lang="uk-UA" dirty="0" smtClean="0"/>
              <a:t>А чи врахували б упущену вигоду умовно, у разі крадіжки свердла на 50 грн., що потягло невиконання договору й неодержання доході у 1.000.000 грн.?</a:t>
            </a:r>
          </a:p>
          <a:p>
            <a:pPr>
              <a:buFont typeface="Wingdings" pitchFamily="2" charset="2"/>
              <a:buChar char="q"/>
            </a:pPr>
            <a:r>
              <a:rPr lang="uk-UA" dirty="0" smtClean="0"/>
              <a:t>А як встановити умисел щодо неодержаних доходів</a:t>
            </a:r>
          </a:p>
          <a:p>
            <a:pPr>
              <a:buFont typeface="Wingdings" pitchFamily="2" charset="2"/>
              <a:buChar char="q"/>
            </a:pPr>
            <a:r>
              <a:rPr lang="uk-UA" dirty="0" smtClean="0"/>
              <a:t>…</a:t>
            </a:r>
          </a:p>
          <a:p>
            <a:pPr marL="0" indent="0">
              <a:buNone/>
            </a:pPr>
            <a:endParaRPr lang="uk-UA" dirty="0"/>
          </a:p>
        </p:txBody>
      </p:sp>
      <p:pic>
        <p:nvPicPr>
          <p:cNvPr id="3074" name="Picture 2" descr="C:\Users\Dell\Desktop\завантаження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79" y="188641"/>
            <a:ext cx="2287141" cy="2232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7744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uk-UA" sz="100" dirty="0"/>
          </a:p>
        </p:txBody>
      </p:sp>
      <p:sp>
        <p:nvSpPr>
          <p:cNvPr id="3" name="Объект 2"/>
          <p:cNvSpPr>
            <a:spLocks noGrp="1"/>
          </p:cNvSpPr>
          <p:nvPr>
            <p:ph idx="1"/>
          </p:nvPr>
        </p:nvSpPr>
        <p:spPr/>
        <p:txBody>
          <a:bodyPr/>
          <a:lstStyle/>
          <a:p>
            <a:pPr marL="0" indent="0">
              <a:buNone/>
            </a:pPr>
            <a:endParaRPr lang="uk-UA" b="1" dirty="0" smtClean="0"/>
          </a:p>
          <a:p>
            <a:pPr marL="0" indent="0">
              <a:buNone/>
            </a:pPr>
            <a:endParaRPr lang="uk-UA" b="1" dirty="0"/>
          </a:p>
          <a:p>
            <a:pPr marL="0" indent="0" algn="ctr">
              <a:buNone/>
            </a:pPr>
            <a:r>
              <a:rPr lang="uk-UA" sz="4000" b="1" dirty="0" smtClean="0"/>
              <a:t>Дякую за увагу </a:t>
            </a:r>
          </a:p>
          <a:p>
            <a:pPr marL="0" indent="0" algn="ctr">
              <a:buNone/>
            </a:pPr>
            <a:r>
              <a:rPr lang="uk-UA" sz="4000" b="1" dirty="0" smtClean="0"/>
              <a:t>і готовий до дискусії!</a:t>
            </a:r>
            <a:endParaRPr lang="uk-UA" sz="4000" b="1" dirty="0"/>
          </a:p>
        </p:txBody>
      </p:sp>
    </p:spTree>
    <p:extLst>
      <p:ext uri="{BB962C8B-B14F-4D97-AF65-F5344CB8AC3E}">
        <p14:creationId xmlns:p14="http://schemas.microsoft.com/office/powerpoint/2010/main" val="65458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Чи є «упущена вигода» кримінально-правовою ознакою?</a:t>
            </a:r>
            <a:endParaRPr lang="uk-UA" dirty="0"/>
          </a:p>
        </p:txBody>
      </p:sp>
      <p:sp>
        <p:nvSpPr>
          <p:cNvPr id="3" name="Объект 2"/>
          <p:cNvSpPr>
            <a:spLocks noGrp="1"/>
          </p:cNvSpPr>
          <p:nvPr>
            <p:ph sz="half" idx="1"/>
          </p:nvPr>
        </p:nvSpPr>
        <p:spPr/>
        <p:txBody>
          <a:bodyPr/>
          <a:lstStyle/>
          <a:p>
            <a:pPr marL="0" indent="0">
              <a:buNone/>
            </a:pPr>
            <a:r>
              <a:rPr lang="uk-UA" dirty="0" smtClean="0"/>
              <a:t>Переконаний, що ні.</a:t>
            </a:r>
          </a:p>
          <a:p>
            <a:pPr marL="0" indent="0">
              <a:buNone/>
            </a:pPr>
            <a:r>
              <a:rPr lang="uk-UA" dirty="0" smtClean="0"/>
              <a:t>Оскільки «упущена вигода» не є складовою злочинних наслідків.</a:t>
            </a:r>
            <a:endParaRPr lang="uk-UA" dirty="0"/>
          </a:p>
        </p:txBody>
      </p:sp>
      <p:sp>
        <p:nvSpPr>
          <p:cNvPr id="4" name="Объект 3"/>
          <p:cNvSpPr>
            <a:spLocks noGrp="1"/>
          </p:cNvSpPr>
          <p:nvPr>
            <p:ph sz="half" idx="2"/>
          </p:nvPr>
        </p:nvSpPr>
        <p:spPr/>
        <p:txBody>
          <a:bodyPr/>
          <a:lstStyle/>
          <a:p>
            <a:pPr marL="0" indent="0">
              <a:buNone/>
            </a:pPr>
            <a:endParaRPr lang="uk-UA" dirty="0" smtClean="0"/>
          </a:p>
          <a:p>
            <a:pPr marL="0" indent="0">
              <a:buNone/>
            </a:pPr>
            <a:endParaRPr lang="uk-UA" dirty="0"/>
          </a:p>
          <a:p>
            <a:pPr marL="0" indent="0">
              <a:buNone/>
            </a:pPr>
            <a:endParaRPr lang="uk-UA" dirty="0" smtClean="0"/>
          </a:p>
          <a:p>
            <a:pPr marL="0" indent="0">
              <a:buNone/>
            </a:pPr>
            <a:r>
              <a:rPr lang="uk-UA" b="1" dirty="0" smtClean="0"/>
              <a:t>Тому, якщо її і визначати в кримінальному процесі, то виключно в межах розгляду цивільного позову.</a:t>
            </a:r>
            <a:endParaRPr lang="uk-UA" b="1" dirty="0"/>
          </a:p>
        </p:txBody>
      </p:sp>
    </p:spTree>
    <p:extLst>
      <p:ext uri="{BB962C8B-B14F-4D97-AF65-F5344CB8AC3E}">
        <p14:creationId xmlns:p14="http://schemas.microsoft.com/office/powerpoint/2010/main" val="2741741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1143000"/>
          </a:xfrm>
        </p:spPr>
        <p:txBody>
          <a:bodyPr>
            <a:noAutofit/>
          </a:bodyPr>
          <a:lstStyle/>
          <a:p>
            <a:pPr>
              <a:lnSpc>
                <a:spcPts val="2700"/>
              </a:lnSpc>
            </a:pPr>
            <a:r>
              <a:rPr lang="uk-UA" sz="3200" dirty="0" smtClean="0"/>
              <a:t>Питання про «упущену вигоду» виникає в аспекті встановлення наявності майнової шкоди. </a:t>
            </a:r>
            <a:r>
              <a:rPr lang="uk-UA" sz="3200" b="1" dirty="0" smtClean="0"/>
              <a:t>Дві форми майнової шкоди:</a:t>
            </a:r>
            <a:endParaRPr lang="uk-UA" sz="3200" b="1" dirty="0"/>
          </a:p>
        </p:txBody>
      </p:sp>
      <p:sp>
        <p:nvSpPr>
          <p:cNvPr id="3" name="Объект 2"/>
          <p:cNvSpPr>
            <a:spLocks noGrp="1"/>
          </p:cNvSpPr>
          <p:nvPr>
            <p:ph sz="half" idx="1"/>
          </p:nvPr>
        </p:nvSpPr>
        <p:spPr/>
        <p:txBody>
          <a:bodyPr>
            <a:normAutofit/>
          </a:bodyPr>
          <a:lstStyle/>
          <a:p>
            <a:pPr marL="0" indent="0">
              <a:buNone/>
            </a:pPr>
            <a:r>
              <a:rPr lang="uk-UA" dirty="0" smtClean="0"/>
              <a:t>1. Зменшення вартості майна, вже наявного у потерпілого = пряма дійсна шкода</a:t>
            </a:r>
            <a:endParaRPr lang="uk-UA" dirty="0"/>
          </a:p>
        </p:txBody>
      </p:sp>
      <p:sp>
        <p:nvSpPr>
          <p:cNvPr id="4" name="Объект 3"/>
          <p:cNvSpPr>
            <a:spLocks noGrp="1"/>
          </p:cNvSpPr>
          <p:nvPr>
            <p:ph sz="half" idx="2"/>
          </p:nvPr>
        </p:nvSpPr>
        <p:spPr/>
        <p:txBody>
          <a:bodyPr>
            <a:normAutofit/>
          </a:bodyPr>
          <a:lstStyle/>
          <a:p>
            <a:pPr marL="0" indent="0">
              <a:buNone/>
            </a:pPr>
            <a:r>
              <a:rPr lang="uk-UA" dirty="0" smtClean="0"/>
              <a:t>2. Неотримання доходів, які б потерпілий отримав за відсутності посягання = упущена вигода</a:t>
            </a:r>
          </a:p>
          <a:p>
            <a:pPr marL="0" indent="0">
              <a:buNone/>
            </a:pPr>
            <a:r>
              <a:rPr lang="uk-UA" sz="2400" dirty="0" smtClean="0"/>
              <a:t>(</a:t>
            </a:r>
            <a:r>
              <a:rPr lang="uk-UA" sz="2400" dirty="0" smtClean="0"/>
              <a:t>«втрачена вигода»</a:t>
            </a:r>
          </a:p>
          <a:p>
            <a:pPr marL="0" indent="0">
              <a:buNone/>
            </a:pPr>
            <a:r>
              <a:rPr lang="uk-UA" sz="2400" dirty="0" smtClean="0"/>
              <a:t>  «втрачені доходи»</a:t>
            </a:r>
          </a:p>
          <a:p>
            <a:pPr marL="0" indent="0">
              <a:buNone/>
            </a:pPr>
            <a:r>
              <a:rPr lang="uk-UA" sz="2400" dirty="0" smtClean="0"/>
              <a:t>  «неодержані доходи»</a:t>
            </a:r>
          </a:p>
          <a:p>
            <a:pPr marL="0" indent="0">
              <a:buNone/>
            </a:pPr>
            <a:r>
              <a:rPr lang="uk-UA" sz="2400" dirty="0" smtClean="0"/>
              <a:t>  «недоотриманий прибуток»</a:t>
            </a:r>
          </a:p>
          <a:p>
            <a:pPr marL="0" indent="0">
              <a:buNone/>
            </a:pPr>
            <a:r>
              <a:rPr lang="uk-UA" sz="2400" dirty="0" smtClean="0"/>
              <a:t>  «…») </a:t>
            </a:r>
            <a:endParaRPr lang="uk-UA" sz="2400" dirty="0"/>
          </a:p>
        </p:txBody>
      </p:sp>
    </p:spTree>
    <p:extLst>
      <p:ext uri="{BB962C8B-B14F-4D97-AF65-F5344CB8AC3E}">
        <p14:creationId xmlns:p14="http://schemas.microsoft.com/office/powerpoint/2010/main" val="33677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Врахування майнової шкоди, заподіяної у різних формах</a:t>
            </a:r>
            <a:endParaRPr lang="uk-UA" dirty="0"/>
          </a:p>
        </p:txBody>
      </p:sp>
      <p:sp>
        <p:nvSpPr>
          <p:cNvPr id="3" name="Объект 2"/>
          <p:cNvSpPr>
            <a:spLocks noGrp="1"/>
          </p:cNvSpPr>
          <p:nvPr>
            <p:ph sz="half" idx="1"/>
          </p:nvPr>
        </p:nvSpPr>
        <p:spPr/>
        <p:txBody>
          <a:bodyPr/>
          <a:lstStyle/>
          <a:p>
            <a:pPr marL="0" indent="0">
              <a:buNone/>
            </a:pPr>
            <a:r>
              <a:rPr lang="uk-UA" dirty="0" smtClean="0"/>
              <a:t>Пряма дійсна шкода – безспірно враховується.</a:t>
            </a:r>
            <a:endParaRPr lang="uk-UA" dirty="0"/>
          </a:p>
        </p:txBody>
      </p:sp>
      <p:sp>
        <p:nvSpPr>
          <p:cNvPr id="4" name="Объект 3"/>
          <p:cNvSpPr>
            <a:spLocks noGrp="1"/>
          </p:cNvSpPr>
          <p:nvPr>
            <p:ph sz="half" idx="2"/>
          </p:nvPr>
        </p:nvSpPr>
        <p:spPr/>
        <p:txBody>
          <a:bodyPr/>
          <a:lstStyle/>
          <a:p>
            <a:pPr marL="0" indent="0">
              <a:buNone/>
            </a:pPr>
            <a:r>
              <a:rPr lang="uk-UA" dirty="0" smtClean="0"/>
              <a:t>Неоднозначність щодо «упущеної вигоди».</a:t>
            </a:r>
          </a:p>
          <a:p>
            <a:pPr marL="0" indent="0">
              <a:buNone/>
            </a:pPr>
            <a:endParaRPr lang="uk-UA" dirty="0" smtClean="0"/>
          </a:p>
          <a:p>
            <a:pPr marL="0" indent="0">
              <a:buNone/>
            </a:pPr>
            <a:r>
              <a:rPr lang="uk-UA" dirty="0" smtClean="0"/>
              <a:t>Поширеність позиції щодо необхідності врахування «упущеної вигоди». </a:t>
            </a:r>
            <a:endParaRPr lang="uk-UA" dirty="0"/>
          </a:p>
        </p:txBody>
      </p:sp>
    </p:spTree>
    <p:extLst>
      <p:ext uri="{BB962C8B-B14F-4D97-AF65-F5344CB8AC3E}">
        <p14:creationId xmlns:p14="http://schemas.microsoft.com/office/powerpoint/2010/main" val="4142588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Адепти «упущеної вигоди»</a:t>
            </a:r>
            <a:endParaRPr lang="uk-UA" dirty="0"/>
          </a:p>
        </p:txBody>
      </p:sp>
      <p:sp>
        <p:nvSpPr>
          <p:cNvPr id="3" name="Объект 2"/>
          <p:cNvSpPr>
            <a:spLocks noGrp="1"/>
          </p:cNvSpPr>
          <p:nvPr>
            <p:ph sz="half" idx="1"/>
          </p:nvPr>
        </p:nvSpPr>
        <p:spPr/>
        <p:txBody>
          <a:bodyPr>
            <a:normAutofit fontScale="70000" lnSpcReduction="20000"/>
          </a:bodyPr>
          <a:lstStyle/>
          <a:p>
            <a:pPr marL="0" indent="0">
              <a:buNone/>
            </a:pPr>
            <a:r>
              <a:rPr lang="uk-UA" b="1" dirty="0" smtClean="0"/>
              <a:t>На практиці: </a:t>
            </a:r>
          </a:p>
          <a:p>
            <a:pPr marL="0" indent="0">
              <a:buNone/>
            </a:pPr>
            <a:r>
              <a:rPr lang="uk-UA" dirty="0" smtClean="0"/>
              <a:t>Абзац </a:t>
            </a:r>
            <a:r>
              <a:rPr lang="uk-UA" dirty="0"/>
              <a:t>4 п.6 постанови Пленуму Верховного Суду України від 26 грудня 2003 р.№15 </a:t>
            </a:r>
            <a:r>
              <a:rPr lang="uk-UA" b="1" dirty="0"/>
              <a:t>“Про судову практику у справах про перевищення влади або службових повноважень</a:t>
            </a:r>
            <a:r>
              <a:rPr lang="uk-UA" b="1" dirty="0" smtClean="0"/>
              <a:t>”:</a:t>
            </a:r>
          </a:p>
          <a:p>
            <a:pPr marL="0" indent="0">
              <a:buNone/>
            </a:pPr>
            <a:r>
              <a:rPr lang="uk-UA" i="1" dirty="0"/>
              <a:t>При вирішенні питання про те, чи є заподіяна шкода істотною, </a:t>
            </a:r>
            <a:r>
              <a:rPr lang="uk-UA" i="1" dirty="0" smtClean="0"/>
              <a:t/>
            </a:r>
            <a:br>
              <a:rPr lang="uk-UA" i="1" dirty="0" smtClean="0"/>
            </a:br>
            <a:r>
              <a:rPr lang="uk-UA" i="1" dirty="0"/>
              <a:t>потрібно також ураховувати кількість потерпілих громадян, </a:t>
            </a:r>
            <a:r>
              <a:rPr lang="uk-UA" i="1" u="sng" dirty="0"/>
              <a:t>розмір </a:t>
            </a:r>
            <a:r>
              <a:rPr lang="uk-UA" i="1" u="sng" dirty="0" smtClean="0"/>
              <a:t/>
            </a:r>
            <a:br>
              <a:rPr lang="uk-UA" i="1" u="sng" dirty="0" smtClean="0"/>
            </a:br>
            <a:r>
              <a:rPr lang="uk-UA" i="1" u="sng" dirty="0"/>
              <a:t>моральної шкоди чи упущеної вигоди</a:t>
            </a:r>
            <a:r>
              <a:rPr lang="uk-UA" i="1" dirty="0"/>
              <a:t> тощо</a:t>
            </a:r>
            <a:endParaRPr lang="uk-UA" b="1" i="1" dirty="0" smtClean="0"/>
          </a:p>
          <a:p>
            <a:pPr marL="0" indent="0">
              <a:buNone/>
            </a:pPr>
            <a:endParaRPr lang="uk-UA" dirty="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p:txBody>
      </p:sp>
      <p:sp>
        <p:nvSpPr>
          <p:cNvPr id="4" name="Объект 3"/>
          <p:cNvSpPr>
            <a:spLocks noGrp="1"/>
          </p:cNvSpPr>
          <p:nvPr>
            <p:ph sz="half" idx="2"/>
          </p:nvPr>
        </p:nvSpPr>
        <p:spPr/>
        <p:txBody>
          <a:bodyPr>
            <a:normAutofit fontScale="70000" lnSpcReduction="20000"/>
          </a:bodyPr>
          <a:lstStyle/>
          <a:p>
            <a:pPr marL="0" indent="0">
              <a:buNone/>
            </a:pPr>
            <a:r>
              <a:rPr lang="uk-UA" sz="2600" dirty="0" smtClean="0"/>
              <a:t>П.26 постанови </a:t>
            </a:r>
            <a:r>
              <a:rPr lang="uk-UA" sz="2600" dirty="0"/>
              <a:t>Пленуму Верховного Суду України від 25 квітня 2003 р.№3 “</a:t>
            </a:r>
            <a:r>
              <a:rPr lang="uk-UA" sz="2600" b="1" dirty="0"/>
              <a:t>Про практику застосування судами законодавства про відповідальність за окремі злочини у сфері господарської діяльності”</a:t>
            </a:r>
            <a:r>
              <a:rPr lang="uk-UA" sz="2600" dirty="0"/>
              <a:t> це питання прямо не розкривається. </a:t>
            </a:r>
            <a:r>
              <a:rPr lang="uk-UA" sz="2600" dirty="0" smtClean="0"/>
              <a:t>Але вказано, </a:t>
            </a:r>
            <a:r>
              <a:rPr lang="uk-UA" sz="2600" dirty="0"/>
              <a:t>що </a:t>
            </a:r>
            <a:r>
              <a:rPr lang="uk-UA" sz="2600" i="1" dirty="0"/>
              <a:t>матеріальна шкода може бути заподіяна, зокрема, внаслідок використання субсидій, субвенцій, дотацій чи кредитів не за їх цільовим призначенням, неповернення одержаного кредиту чи несплати відсотків по них, ухилення від сплати податків, зборів, інших обов’язкових платежів </a:t>
            </a:r>
            <a:r>
              <a:rPr lang="uk-UA" sz="2600" dirty="0"/>
              <a:t>– тобто, </a:t>
            </a:r>
            <a:r>
              <a:rPr lang="uk-UA" sz="2600" u="sng" dirty="0"/>
              <a:t>до такої шкоди відносяться і доходи, які потерпілий міг би отримати.</a:t>
            </a:r>
          </a:p>
          <a:p>
            <a:pPr marL="0" indent="0">
              <a:buNone/>
            </a:pPr>
            <a:endParaRPr lang="uk-UA" sz="2400" dirty="0"/>
          </a:p>
        </p:txBody>
      </p:sp>
    </p:spTree>
    <p:extLst>
      <p:ext uri="{BB962C8B-B14F-4D97-AF65-F5344CB8AC3E}">
        <p14:creationId xmlns:p14="http://schemas.microsoft.com/office/powerpoint/2010/main" val="308878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ВС не стоїть на місці!</a:t>
            </a:r>
            <a:endParaRPr lang="uk-UA" dirty="0"/>
          </a:p>
        </p:txBody>
      </p:sp>
      <p:sp>
        <p:nvSpPr>
          <p:cNvPr id="3" name="Объект 2"/>
          <p:cNvSpPr>
            <a:spLocks noGrp="1"/>
          </p:cNvSpPr>
          <p:nvPr>
            <p:ph idx="1"/>
          </p:nvPr>
        </p:nvSpPr>
        <p:spPr/>
        <p:txBody>
          <a:bodyPr>
            <a:normAutofit lnSpcReduction="10000"/>
          </a:bodyPr>
          <a:lstStyle/>
          <a:p>
            <a:pPr marL="0" indent="0">
              <a:buNone/>
            </a:pPr>
            <a:endParaRPr lang="uk-UA" dirty="0"/>
          </a:p>
          <a:p>
            <a:pPr marL="0" indent="0">
              <a:buNone/>
            </a:pPr>
            <a:r>
              <a:rPr lang="uk-UA" sz="2400" dirty="0"/>
              <a:t>Судова палата у кримінальних справах ВС України у постанові від 27 жовтня 2016 р. у справі </a:t>
            </a:r>
            <a:r>
              <a:rPr lang="uk-UA" sz="2400" b="1" dirty="0"/>
              <a:t>№ 5-99кс16</a:t>
            </a:r>
            <a:r>
              <a:rPr lang="uk-UA" sz="2400" dirty="0"/>
              <a:t> (справа харківських </a:t>
            </a:r>
            <a:r>
              <a:rPr lang="uk-UA" sz="2400" dirty="0" smtClean="0"/>
              <a:t>міліціонерів) сформувала правову позицію про поняття істотної шкоди щодо ст.364 КК:</a:t>
            </a:r>
          </a:p>
          <a:p>
            <a:pPr marL="0" indent="0">
              <a:buNone/>
            </a:pPr>
            <a:endParaRPr lang="uk-UA" sz="2000" dirty="0" smtClean="0"/>
          </a:p>
          <a:p>
            <a:pPr marL="0" indent="0">
              <a:buNone/>
            </a:pPr>
            <a:endParaRPr lang="uk-UA" sz="2000" dirty="0"/>
          </a:p>
          <a:p>
            <a:pPr marL="0" indent="0">
              <a:buNone/>
            </a:pPr>
            <a:r>
              <a:rPr lang="uk-UA" sz="2000" i="1" dirty="0" smtClean="0"/>
              <a:t>«має </a:t>
            </a:r>
            <a:r>
              <a:rPr lang="uk-UA" sz="2000" i="1" dirty="0"/>
              <a:t>бути чітко встановлено і доведено, що саме вчинення того чи іншого службового злочину стало причиною відповідних наслідків. Обчислення їх розміру також має бути належним чином підтверджено (в т.ч. цивільним позовом, як підтвердження факту та розміру </a:t>
            </a:r>
            <a:r>
              <a:rPr lang="uk-UA" sz="2000" b="1" i="1" dirty="0"/>
              <a:t>реальної майнової шкоди</a:t>
            </a:r>
            <a:r>
              <a:rPr lang="uk-UA" sz="2000" i="1" dirty="0"/>
              <a:t>[виділено мною – В.Н.]) та не викликати </a:t>
            </a:r>
            <a:r>
              <a:rPr lang="uk-UA" sz="2000" i="1" dirty="0" smtClean="0"/>
              <a:t>сумніву».</a:t>
            </a:r>
          </a:p>
          <a:p>
            <a:pPr marL="0" indent="0">
              <a:buNone/>
            </a:pPr>
            <a:endParaRPr lang="uk-UA" sz="2000" dirty="0"/>
          </a:p>
        </p:txBody>
      </p:sp>
    </p:spTree>
    <p:extLst>
      <p:ext uri="{BB962C8B-B14F-4D97-AF65-F5344CB8AC3E}">
        <p14:creationId xmlns:p14="http://schemas.microsoft.com/office/powerpoint/2010/main" val="83232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Адепти «упущеної вигоди»</a:t>
            </a:r>
            <a:endParaRPr lang="uk-UA" dirty="0"/>
          </a:p>
        </p:txBody>
      </p:sp>
      <p:sp>
        <p:nvSpPr>
          <p:cNvPr id="3" name="Объект 2"/>
          <p:cNvSpPr>
            <a:spLocks noGrp="1"/>
          </p:cNvSpPr>
          <p:nvPr>
            <p:ph sz="half" idx="1"/>
          </p:nvPr>
        </p:nvSpPr>
        <p:spPr/>
        <p:txBody>
          <a:bodyPr>
            <a:normAutofit lnSpcReduction="10000"/>
          </a:bodyPr>
          <a:lstStyle/>
          <a:p>
            <a:pPr marL="0" indent="0">
              <a:buNone/>
            </a:pPr>
            <a:r>
              <a:rPr lang="uk-UA" b="1" dirty="0" smtClean="0"/>
              <a:t>В теорії: </a:t>
            </a:r>
          </a:p>
          <a:p>
            <a:pPr marL="0" indent="0">
              <a:buNone/>
            </a:pPr>
            <a:endParaRPr lang="uk-UA" dirty="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r>
              <a:rPr lang="uk-UA" sz="2400" dirty="0" smtClean="0"/>
              <a:t>АНТОНЮК  Н.О. Кримінальна відповідальність за заподіяння майнової шкоди шляхом обману або зловживання довірою. – Львів, 2008. – С.104-108.</a:t>
            </a:r>
            <a:endParaRPr lang="uk-UA" sz="2400" dirty="0"/>
          </a:p>
        </p:txBody>
      </p:sp>
      <p:sp>
        <p:nvSpPr>
          <p:cNvPr id="4" name="Объект 3"/>
          <p:cNvSpPr>
            <a:spLocks noGrp="1"/>
          </p:cNvSpPr>
          <p:nvPr>
            <p:ph sz="half" idx="2"/>
          </p:nvPr>
        </p:nvSpPr>
        <p:spPr/>
        <p:txBody>
          <a:bodyPr>
            <a:normAutofit lnSpcReduction="10000"/>
          </a:bodyPr>
          <a:lstStyle/>
          <a:p>
            <a:pPr marL="0" indent="0">
              <a:buNone/>
            </a:pPr>
            <a:r>
              <a:rPr lang="uk-UA" sz="2400" dirty="0" err="1" smtClean="0"/>
              <a:t>Берзін</a:t>
            </a:r>
            <a:r>
              <a:rPr lang="uk-UA" sz="2400" dirty="0" smtClean="0"/>
              <a:t> П.С. Злочинні наслідки: поняття, різновиди, кримінально-правове значення. – К.: 2009. С.571-580.</a:t>
            </a:r>
            <a:endParaRPr lang="uk-UA" sz="2400" dirty="0"/>
          </a:p>
        </p:txBody>
      </p:sp>
      <p:pic>
        <p:nvPicPr>
          <p:cNvPr id="1026" name="Picture 2" descr="C:\Users\Dell\Desktop\завантаження.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2204864"/>
            <a:ext cx="2304256" cy="153337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ell\Desktop\завантаження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32" y="3920598"/>
            <a:ext cx="1714500" cy="2172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6745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Противники врахування «упущеної вигоди» як злочинних наслідків</a:t>
            </a:r>
            <a:endParaRPr lang="uk-UA" dirty="0"/>
          </a:p>
        </p:txBody>
      </p:sp>
      <p:sp>
        <p:nvSpPr>
          <p:cNvPr id="3" name="Объект 2"/>
          <p:cNvSpPr>
            <a:spLocks noGrp="1"/>
          </p:cNvSpPr>
          <p:nvPr>
            <p:ph sz="half" idx="1"/>
          </p:nvPr>
        </p:nvSpPr>
        <p:spPr/>
        <p:txBody>
          <a:bodyPr>
            <a:normAutofit fontScale="77500" lnSpcReduction="20000"/>
          </a:bodyPr>
          <a:lstStyle/>
          <a:p>
            <a:pPr marL="0" indent="0">
              <a:buNone/>
            </a:pPr>
            <a:endParaRPr lang="uk-UA" dirty="0" smtClean="0"/>
          </a:p>
          <a:p>
            <a:pPr marL="0" indent="0">
              <a:buNone/>
            </a:pPr>
            <a:endParaRPr lang="uk-UA" dirty="0"/>
          </a:p>
          <a:p>
            <a:pPr marL="0" indent="0">
              <a:buNone/>
            </a:pPr>
            <a:endParaRPr lang="uk-UA" dirty="0" smtClean="0"/>
          </a:p>
          <a:p>
            <a:pPr marL="0" indent="0">
              <a:buNone/>
            </a:pPr>
            <a:endParaRPr lang="uk-UA" dirty="0"/>
          </a:p>
          <a:p>
            <a:pPr marL="0" indent="0">
              <a:buNone/>
            </a:pPr>
            <a:endParaRPr lang="uk-UA" dirty="0" smtClean="0"/>
          </a:p>
          <a:p>
            <a:pPr marL="0" indent="0">
              <a:buNone/>
            </a:pPr>
            <a:endParaRPr lang="uk-UA" dirty="0"/>
          </a:p>
          <a:p>
            <a:pPr marL="0" indent="0">
              <a:buNone/>
            </a:pPr>
            <a:endParaRPr lang="uk-UA" dirty="0" smtClean="0"/>
          </a:p>
          <a:p>
            <a:pPr marL="400050" lvl="1" indent="0">
              <a:lnSpc>
                <a:spcPts val="2300"/>
              </a:lnSpc>
              <a:buNone/>
            </a:pPr>
            <a:endParaRPr lang="uk-UA" sz="2200" b="1" dirty="0" smtClean="0"/>
          </a:p>
          <a:p>
            <a:pPr marL="400050" lvl="1" indent="0">
              <a:lnSpc>
                <a:spcPts val="2300"/>
              </a:lnSpc>
              <a:buNone/>
            </a:pPr>
            <a:endParaRPr lang="uk-UA" sz="2200" b="1" dirty="0"/>
          </a:p>
          <a:p>
            <a:pPr marL="400050" lvl="1" indent="0">
              <a:lnSpc>
                <a:spcPts val="2300"/>
              </a:lnSpc>
              <a:buNone/>
            </a:pPr>
            <a:endParaRPr lang="uk-UA" sz="2200" b="1" dirty="0" smtClean="0"/>
          </a:p>
          <a:p>
            <a:pPr marL="0" lvl="1" indent="0">
              <a:lnSpc>
                <a:spcPts val="1500"/>
              </a:lnSpc>
              <a:buNone/>
            </a:pPr>
            <a:r>
              <a:rPr lang="uk-UA" sz="2200" b="1" dirty="0" smtClean="0"/>
              <a:t>Форми майнової (матеріальної)</a:t>
            </a:r>
          </a:p>
          <a:p>
            <a:pPr marL="0" lvl="1" indent="0">
              <a:lnSpc>
                <a:spcPts val="1500"/>
              </a:lnSpc>
              <a:buNone/>
            </a:pPr>
            <a:r>
              <a:rPr lang="uk-UA" sz="2200" b="1" dirty="0" smtClean="0"/>
              <a:t>шкоди. Проблема врахування </a:t>
            </a:r>
          </a:p>
          <a:p>
            <a:pPr marL="0" lvl="1" indent="0">
              <a:lnSpc>
                <a:spcPts val="1500"/>
              </a:lnSpc>
              <a:buNone/>
            </a:pPr>
            <a:r>
              <a:rPr lang="uk-UA" sz="2200" b="1" dirty="0" smtClean="0"/>
              <a:t>«упущеної вигоди»</a:t>
            </a:r>
          </a:p>
          <a:p>
            <a:pPr marL="400050" lvl="1" indent="0">
              <a:lnSpc>
                <a:spcPts val="2300"/>
              </a:lnSpc>
              <a:buNone/>
            </a:pPr>
            <a:r>
              <a:rPr lang="uk-UA" dirty="0" smtClean="0"/>
              <a:t>                        С.308-316</a:t>
            </a:r>
            <a:endParaRPr lang="uk-UA" dirty="0"/>
          </a:p>
        </p:txBody>
      </p:sp>
      <p:sp>
        <p:nvSpPr>
          <p:cNvPr id="4" name="Объект 3"/>
          <p:cNvSpPr>
            <a:spLocks noGrp="1"/>
          </p:cNvSpPr>
          <p:nvPr>
            <p:ph sz="half" idx="2"/>
          </p:nvPr>
        </p:nvSpPr>
        <p:spPr/>
        <p:txBody>
          <a:bodyPr>
            <a:normAutofit fontScale="77500" lnSpcReduction="20000"/>
          </a:bodyPr>
          <a:lstStyle/>
          <a:p>
            <a:pPr marL="85725" lvl="1" indent="0">
              <a:lnSpc>
                <a:spcPts val="2300"/>
              </a:lnSpc>
              <a:buNone/>
            </a:pPr>
            <a:r>
              <a:rPr lang="uk-UA" sz="2900" b="1" dirty="0" err="1" smtClean="0"/>
              <a:t>Проєкт</a:t>
            </a:r>
            <a:r>
              <a:rPr lang="uk-UA" sz="2900" b="1" dirty="0" smtClean="0"/>
              <a:t> КК:</a:t>
            </a:r>
          </a:p>
          <a:p>
            <a:pPr marL="85725" lvl="1" indent="0">
              <a:lnSpc>
                <a:spcPts val="1800"/>
              </a:lnSpc>
              <a:buNone/>
            </a:pPr>
            <a:r>
              <a:rPr lang="uk-UA" b="1" dirty="0" smtClean="0"/>
              <a:t>Стаття 1.4.1. Значення термінів Кримінального кодексу</a:t>
            </a:r>
          </a:p>
          <a:p>
            <a:pPr marL="85725" lvl="1" indent="0">
              <a:lnSpc>
                <a:spcPts val="2300"/>
              </a:lnSpc>
              <a:buNone/>
            </a:pPr>
            <a:r>
              <a:rPr lang="uk-UA" i="1" dirty="0" smtClean="0"/>
              <a:t>63) шкода </a:t>
            </a:r>
            <a:r>
              <a:rPr lang="uk-UA" i="1" dirty="0"/>
              <a:t>майнова – </a:t>
            </a:r>
            <a:r>
              <a:rPr lang="uk-UA" dirty="0"/>
              <a:t>майнові втрати, яких особа зазнала внаслідок вчинення кримінального правопорушення у зв’язку зі знищенням або пошкодженням речі, а також витрати, які особа зробила або мусить зробити для відновлення свого порушеного речового права або права інтелектуальної власності </a:t>
            </a:r>
            <a:r>
              <a:rPr lang="uk-UA" u="sng" dirty="0"/>
              <a:t>(прямі збитки)</a:t>
            </a:r>
            <a:r>
              <a:rPr lang="uk-UA" dirty="0"/>
              <a:t>;</a:t>
            </a:r>
            <a:endParaRPr lang="uk-UA" dirty="0" smtClean="0"/>
          </a:p>
          <a:p>
            <a:pPr marL="0" indent="0">
              <a:lnSpc>
                <a:spcPts val="2300"/>
              </a:lnSpc>
              <a:buNone/>
            </a:pPr>
            <a:endParaRPr lang="uk-UA" dirty="0"/>
          </a:p>
          <a:p>
            <a:pPr marL="0" indent="0">
              <a:lnSpc>
                <a:spcPts val="2300"/>
              </a:lnSpc>
              <a:buNone/>
            </a:pPr>
            <a:endParaRPr lang="uk-UA" dirty="0" smtClean="0"/>
          </a:p>
          <a:p>
            <a:pPr marL="0" indent="0">
              <a:lnSpc>
                <a:spcPts val="2300"/>
              </a:lnSpc>
              <a:buNone/>
            </a:pPr>
            <a:endParaRPr lang="uk-UA" dirty="0"/>
          </a:p>
        </p:txBody>
      </p:sp>
      <p:pic>
        <p:nvPicPr>
          <p:cNvPr id="2050" name="Picture 2" descr="C:\Users\Dell\Desktop\IMG_530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899592" y="1844824"/>
            <a:ext cx="2736304"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4175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en-US" b="1" dirty="0" err="1" smtClean="0"/>
              <a:t>pro</a:t>
            </a:r>
            <a:r>
              <a:rPr lang="en-US" dirty="0" err="1" smtClean="0"/>
              <a:t>&amp;</a:t>
            </a:r>
            <a:r>
              <a:rPr lang="en-US" b="1" dirty="0" err="1" smtClean="0"/>
              <a:t>contra</a:t>
            </a:r>
            <a:endParaRPr lang="uk-UA" b="1" dirty="0"/>
          </a:p>
        </p:txBody>
      </p:sp>
      <p:sp>
        <p:nvSpPr>
          <p:cNvPr id="3" name="Объект 2"/>
          <p:cNvSpPr>
            <a:spLocks noGrp="1"/>
          </p:cNvSpPr>
          <p:nvPr>
            <p:ph sz="half" idx="1"/>
          </p:nvPr>
        </p:nvSpPr>
        <p:spPr>
          <a:xfrm>
            <a:off x="179512" y="1268760"/>
            <a:ext cx="2304256" cy="4857403"/>
          </a:xfrm>
        </p:spPr>
        <p:txBody>
          <a:bodyPr>
            <a:normAutofit fontScale="70000" lnSpcReduction="20000"/>
          </a:bodyPr>
          <a:lstStyle/>
          <a:p>
            <a:pPr marL="0" indent="0">
              <a:buNone/>
            </a:pPr>
            <a:r>
              <a:rPr lang="uk-UA" sz="3200" b="1" dirty="0" smtClean="0"/>
              <a:t>Цивілістична концепція шкоди: </a:t>
            </a:r>
            <a:r>
              <a:rPr lang="uk-UA" sz="3200" dirty="0" smtClean="0"/>
              <a:t>відповідно до ст.22 ЦК України до складу збитків включаються доходи, які особа могла б реально отримати за звичайних обставин, якби її право не було порушене (упущена вигода).</a:t>
            </a:r>
          </a:p>
          <a:p>
            <a:pPr marL="0" indent="0">
              <a:buNone/>
            </a:pPr>
            <a:endParaRPr lang="uk-UA" dirty="0" smtClean="0"/>
          </a:p>
        </p:txBody>
      </p:sp>
      <p:sp>
        <p:nvSpPr>
          <p:cNvPr id="4" name="Объект 3"/>
          <p:cNvSpPr>
            <a:spLocks noGrp="1"/>
          </p:cNvSpPr>
          <p:nvPr>
            <p:ph sz="half" idx="2"/>
          </p:nvPr>
        </p:nvSpPr>
        <p:spPr>
          <a:xfrm>
            <a:off x="2843808" y="1124744"/>
            <a:ext cx="5842992" cy="5472608"/>
          </a:xfrm>
          <a:ln>
            <a:solidFill>
              <a:schemeClr val="accent1"/>
            </a:solidFill>
          </a:ln>
        </p:spPr>
        <p:txBody>
          <a:bodyPr>
            <a:noAutofit/>
          </a:bodyPr>
          <a:lstStyle/>
          <a:p>
            <a:pPr marL="0" indent="0">
              <a:buNone/>
            </a:pPr>
            <a:r>
              <a:rPr lang="uk-UA" sz="2000" b="1" dirty="0" smtClean="0"/>
              <a:t>Але:</a:t>
            </a:r>
          </a:p>
          <a:p>
            <a:pPr marL="0" indent="0">
              <a:buFont typeface="Arial" pitchFamily="34" charset="0"/>
              <a:buAutoNum type="arabicParenR"/>
            </a:pPr>
            <a:r>
              <a:rPr lang="uk-UA" sz="2000" dirty="0" smtClean="0"/>
              <a:t>цивільно-правове поняття збитків та кримінально-правове шкоди – не співпадають;</a:t>
            </a:r>
            <a:r>
              <a:rPr lang="uk-UA" sz="2000" dirty="0" smtClean="0"/>
              <a:t> Збитки = результат порушення </a:t>
            </a:r>
            <a:r>
              <a:rPr lang="uk-UA" sz="2000" u="sng" dirty="0" smtClean="0"/>
              <a:t>цивільного права (ст.22 ЦК).</a:t>
            </a:r>
            <a:r>
              <a:rPr lang="uk-UA" sz="2000" b="1" dirty="0" smtClean="0"/>
              <a:t> Не можна цивілістичні конструкції «тягнути» в кримінальне право!</a:t>
            </a:r>
          </a:p>
          <a:p>
            <a:pPr marL="0" indent="0">
              <a:buNone/>
            </a:pPr>
            <a:r>
              <a:rPr lang="uk-UA" sz="2000" dirty="0" smtClean="0"/>
              <a:t>2) у КК немає вказівки про можливість врахування «упущеної вигоди». А кримінальний закон не можна тлумачити </a:t>
            </a:r>
            <a:r>
              <a:rPr lang="uk-UA" sz="2000" dirty="0" err="1" smtClean="0"/>
              <a:t>поширювально</a:t>
            </a:r>
            <a:r>
              <a:rPr lang="uk-UA" sz="2000" dirty="0" smtClean="0"/>
              <a:t>;</a:t>
            </a:r>
          </a:p>
          <a:p>
            <a:pPr marL="0" indent="0">
              <a:buNone/>
            </a:pPr>
            <a:r>
              <a:rPr lang="uk-UA" sz="2000" dirty="0" smtClean="0"/>
              <a:t>3) </a:t>
            </a:r>
            <a:r>
              <a:rPr lang="uk-UA" sz="2000" dirty="0"/>
              <a:t>з</a:t>
            </a:r>
            <a:r>
              <a:rPr lang="uk-UA" sz="2000" dirty="0" smtClean="0"/>
              <a:t>лочинний наслідок полягає у заподіяння шкоди тому, що вже існує – що наявне на момент вчинення діяння;</a:t>
            </a:r>
          </a:p>
          <a:p>
            <a:pPr marL="0" indent="0">
              <a:buNone/>
            </a:pPr>
            <a:r>
              <a:rPr lang="uk-UA" sz="2000" dirty="0" smtClean="0"/>
              <a:t>4) чому тягар доказування упущеної вигоди має брати держава?</a:t>
            </a:r>
          </a:p>
          <a:p>
            <a:pPr marL="0" indent="0">
              <a:buNone/>
            </a:pPr>
            <a:r>
              <a:rPr lang="uk-UA" sz="2000" dirty="0" smtClean="0"/>
              <a:t>5) </a:t>
            </a:r>
            <a:r>
              <a:rPr lang="uk-UA" sz="2000" dirty="0"/>
              <a:t>у</a:t>
            </a:r>
            <a:r>
              <a:rPr lang="uk-UA" sz="2000" dirty="0" smtClean="0"/>
              <a:t>пущена вигода = припущення!</a:t>
            </a:r>
          </a:p>
          <a:p>
            <a:pPr marL="0" indent="0">
              <a:buNone/>
            </a:pPr>
            <a:r>
              <a:rPr lang="uk-UA" sz="2000" dirty="0" smtClean="0"/>
              <a:t>6) умисел (ст.24 КК) охоплює передбачення наслідків (а не їх можливості) …</a:t>
            </a:r>
          </a:p>
        </p:txBody>
      </p:sp>
    </p:spTree>
    <p:extLst>
      <p:ext uri="{BB962C8B-B14F-4D97-AF65-F5344CB8AC3E}">
        <p14:creationId xmlns:p14="http://schemas.microsoft.com/office/powerpoint/2010/main" val="79678066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818</Words>
  <Application>Microsoft Office PowerPoint</Application>
  <PresentationFormat>Экран (4:3)</PresentationFormat>
  <Paragraphs>93</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  Чи може «упущена вигода» враховуватися як наслідок злочину? Визначення розміру упущеної вигоди у кримінальному процесі. Чи «доречно» це для складу 364 КК України Асоціація правників України.  Х конференція з кримінального права і процесу.  19.10.2023.  </vt:lpstr>
      <vt:lpstr>Чи є «упущена вигода» кримінально-правовою ознакою?</vt:lpstr>
      <vt:lpstr>Питання про «упущену вигоду» виникає в аспекті встановлення наявності майнової шкоди. Дві форми майнової шкоди:</vt:lpstr>
      <vt:lpstr>Врахування майнової шкоди, заподіяної у різних формах</vt:lpstr>
      <vt:lpstr>Адепти «упущеної вигоди»</vt:lpstr>
      <vt:lpstr>ВС не стоїть на місці!</vt:lpstr>
      <vt:lpstr>Адепти «упущеної вигоди»</vt:lpstr>
      <vt:lpstr>Противники врахування «упущеної вигоди» як злочинних наслідків</vt:lpstr>
      <vt:lpstr>pro&amp;contra</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Чи може «упущена вигода» враховуватися як наслідок злочину? Визначення розміру упущеної вигоди у кримінальному процесі. Чи «доречно» це для складу 364 КК України</dc:title>
  <dc:creator>Dell</dc:creator>
  <cp:lastModifiedBy>Dell</cp:lastModifiedBy>
  <cp:revision>18</cp:revision>
  <cp:lastPrinted>2023-10-19T11:11:06Z</cp:lastPrinted>
  <dcterms:created xsi:type="dcterms:W3CDTF">2023-10-19T06:53:27Z</dcterms:created>
  <dcterms:modified xsi:type="dcterms:W3CDTF">2023-10-19T12:32:26Z</dcterms:modified>
</cp:coreProperties>
</file>