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1" r:id="rId2"/>
    <p:sldId id="263" r:id="rId3"/>
    <p:sldId id="267" r:id="rId4"/>
    <p:sldId id="282" r:id="rId5"/>
    <p:sldId id="271" r:id="rId6"/>
    <p:sldId id="264" r:id="rId7"/>
  </p:sldIdLst>
  <p:sldSz cx="12192000" cy="6858000"/>
  <p:notesSz cx="7104063" cy="102346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B4FEF2E1-4CD1-40C1-A2D8-CCF6DF687A17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349C8ACA-6BCB-4D35-9986-9C81DF6D6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11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C8ACA-6BCB-4D35-9986-9C81DF6D61C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41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C8ACA-6BCB-4D35-9986-9C81DF6D61C9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44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C8ACA-6BCB-4D35-9986-9C81DF6D61C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5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62DE2-2EF1-4B48-A35B-611C39D68DC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03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EA76-B1A2-4B57-9868-55D5A0832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05649-9777-4C38-8298-C02082353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1F3FB-88F1-4BD9-A9C1-3C30A740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28520-9CFD-4F1B-AB11-4128860D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64E64-E5F4-4E10-85BC-FFD6F9F0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4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088B7-97FE-4017-BF33-730966C9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8B08D0-8A41-4057-BC06-537583FFB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B6271-FC0A-4F7D-A431-6F748A5D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67FD7-DFC4-422C-9756-C3781D00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4B4CB-E90A-4106-9B38-18459DED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50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9A38F0-6723-400A-A114-5DA5BAF64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5756F6-0BBD-4C6C-ACFA-BF8C8DA5A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08B29-349C-45A3-A387-1F304F50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9E3FA-349C-4A79-A14C-3AB2AF74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FB4D02-E576-434C-BD1B-4B813E33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45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CEFD0-0F57-4C88-BE3E-85057E2D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C03AD-390C-48C5-A26F-8EA8F1A41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00BE9-4D98-455E-8EA9-86169E80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84E75-54CF-42F5-8854-ECD27DD6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3D9C0-0CF3-4402-B924-6EAD1A10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18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D8FEF-2449-4287-93C2-F51799C4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C64E4A-0FB8-4C6A-88C2-EF413C281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C7F98D-5DB9-4597-9809-1830BA58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A102D-D92E-444E-8488-271BF43F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F1488-6A01-4858-8909-04730882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1118B-899F-4103-BB75-D2EE1721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6B9C3-85DF-4C2E-976B-643A5C68D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AB597A-18E6-416E-8125-EA7B66AC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6C1C93-B835-4478-AD57-CDE5E046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E1A379-3A02-4024-8191-37DA00D8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B3D36D-4536-4BF2-8C17-C005DDEB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81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F09A6-E165-472D-AC2B-46659DE9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CD4ECF-2D6F-412B-8729-57994D468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31E25F-12AA-4596-A8E5-9AF6C23A4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9FBD3B-6A20-4AAC-B5B9-CD179937C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B4261C-8A0D-4454-ADDC-43BA80DF7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C13C2E-53D5-4D69-829F-4330E83B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B1ACCF-DBAB-47D4-89EF-279ED28A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F31D2A-AB86-4B6F-90CF-B59BC634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013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010B2-5AC5-47BD-B2C0-0E058B21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DD6D8C-7FF5-4C4E-A8F3-BE16A213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67D4EB-230E-4A33-BFB6-7AB10243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34BC78-C08F-4DE3-B9DD-4EDDCD15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41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659C32-7AE2-4155-AC97-D028E3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E7C805-5339-49BF-82E1-77646631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4A2A9-F6E2-4A63-A39D-B1388EFE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16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72356-2554-47C0-AEC5-5DB002AF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66537D-DC36-4AE2-855A-B389EF060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F8264D-75D5-42A0-9E41-2E0C348E4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6B34E-EB19-4DBB-92E1-DC9E24D1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20A25-E9AD-4F5E-8AB4-C1236596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8F065-1556-4951-AEBF-78B3BBFF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50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75FA7-28E7-4F81-9180-7CB5F4EF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E67524-49CA-4393-BF5D-3C6402C6A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C4FB09-DC6D-4825-80BC-A86AC8BFD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013A91-01CB-4294-A15F-DA62F21CB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FDE31-618B-4164-8989-88837DCC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79966-8AD4-4605-8250-081D083F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36B5-2C47-4E5F-819B-B9031D6C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519E94-C53E-464B-B074-72357B6C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6781D-DA00-45AE-80A9-BD2A67119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B265-FC64-4385-BFF0-C2700DE357F9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4CD7F-9515-46DD-BDCD-17F5B0C68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0E0F4-B403-470D-92F0-E323975F7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E1AF1-8798-4AA6-95EC-37F0436BF7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microsoft.com/office/2017/06/relationships/model3d" Target="../media/model3d1.glb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DBA15-F06C-420B-8C64-2D5F87E17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3"/>
          <a:stretch/>
        </p:blipFill>
        <p:spPr>
          <a:xfrm>
            <a:off x="36098" y="53419"/>
            <a:ext cx="12139504" cy="68014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76D7C7-D535-4F32-9D03-F5B7FAD075C7}"/>
              </a:ext>
            </a:extLst>
          </p:cNvPr>
          <p:cNvSpPr/>
          <p:nvPr/>
        </p:nvSpPr>
        <p:spPr>
          <a:xfrm>
            <a:off x="54581" y="53419"/>
            <a:ext cx="12121021" cy="6851650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A64292-6095-4EA3-B223-7028268EE25F}"/>
              </a:ext>
            </a:extLst>
          </p:cNvPr>
          <p:cNvSpPr/>
          <p:nvPr/>
        </p:nvSpPr>
        <p:spPr>
          <a:xfrm flipH="1">
            <a:off x="54581" y="53419"/>
            <a:ext cx="8656320" cy="6858000"/>
          </a:xfrm>
          <a:prstGeom prst="rect">
            <a:avLst/>
          </a:prstGeom>
          <a:gradFill flip="none" rotWithShape="1">
            <a:gsLst>
              <a:gs pos="35121">
                <a:srgbClr val="49669F"/>
              </a:gs>
              <a:gs pos="0">
                <a:srgbClr val="002060"/>
              </a:gs>
              <a:gs pos="69000">
                <a:schemeClr val="accent1">
                  <a:lumMod val="60000"/>
                  <a:lumOff val="40000"/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BA3CD-CCCE-43FF-BEA1-B1758394FC8C}"/>
              </a:ext>
            </a:extLst>
          </p:cNvPr>
          <p:cNvSpPr txBox="1"/>
          <p:nvPr/>
        </p:nvSpPr>
        <p:spPr>
          <a:xfrm>
            <a:off x="669665" y="1323170"/>
            <a:ext cx="5423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k-U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Андріана </a:t>
            </a:r>
            <a:r>
              <a:rPr lang="uk-UA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Фозекош</a:t>
            </a:r>
            <a:r>
              <a:rPr lang="uk-U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uk-UA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керівник практики захисту військовослужбовців, адвокат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D6EB02-EC8C-4172-ADC1-F0022B6F9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5" y="510528"/>
            <a:ext cx="2889510" cy="31699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662034-02F3-4E9D-B747-6376FAD7AE62}"/>
              </a:ext>
            </a:extLst>
          </p:cNvPr>
          <p:cNvSpPr/>
          <p:nvPr/>
        </p:nvSpPr>
        <p:spPr>
          <a:xfrm>
            <a:off x="54581" y="54581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A820B-A066-4279-A615-4A8A138E1432}"/>
              </a:ext>
            </a:extLst>
          </p:cNvPr>
          <p:cNvSpPr txBox="1"/>
          <p:nvPr/>
        </p:nvSpPr>
        <p:spPr>
          <a:xfrm>
            <a:off x="603028" y="4057502"/>
            <a:ext cx="112293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ЗАХИСТ</a:t>
            </a:r>
            <a:r>
              <a:rPr lang="uk-UA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ПРАВ </a:t>
            </a:r>
            <a:r>
              <a:rPr lang="ru-RU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ПОЛОНЕНИХ І БЕЗВІСТИ ЗНИКЛИХ УКРАЇНСЬКИХ</a:t>
            </a:r>
            <a:endParaRPr lang="uk-UA" sz="4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82D2B-7E6F-454E-BEE7-F0A5805D6F41}"/>
              </a:ext>
            </a:extLst>
          </p:cNvPr>
          <p:cNvSpPr txBox="1"/>
          <p:nvPr/>
        </p:nvSpPr>
        <p:spPr>
          <a:xfrm>
            <a:off x="435471" y="5455278"/>
            <a:ext cx="11525643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70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002060"/>
                    </a:gs>
                    <a:gs pos="35000">
                      <a:schemeClr val="accent1">
                        <a:lumMod val="60000"/>
                        <a:lumOff val="40000"/>
                      </a:schemeClr>
                    </a:gs>
                    <a:gs pos="7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ВІЙСЬКОВОСЛУЖБОВЦІВ</a:t>
            </a:r>
          </a:p>
        </p:txBody>
      </p:sp>
    </p:spTree>
    <p:extLst>
      <p:ext uri="{BB962C8B-B14F-4D97-AF65-F5344CB8AC3E}">
        <p14:creationId xmlns:p14="http://schemas.microsoft.com/office/powerpoint/2010/main" val="2951193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D575D7-C444-4032-BDBF-1754F163C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58" b="25617"/>
          <a:stretch/>
        </p:blipFill>
        <p:spPr>
          <a:xfrm>
            <a:off x="70979" y="104826"/>
            <a:ext cx="12134539" cy="674388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8181A99-AC70-49D7-B43F-4FC9E281301B}"/>
              </a:ext>
            </a:extLst>
          </p:cNvPr>
          <p:cNvSpPr/>
          <p:nvPr/>
        </p:nvSpPr>
        <p:spPr>
          <a:xfrm>
            <a:off x="84497" y="-66734"/>
            <a:ext cx="12121021" cy="685165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E00653-4C80-402C-ACCF-A177A7FA3F58}"/>
              </a:ext>
            </a:extLst>
          </p:cNvPr>
          <p:cNvSpPr/>
          <p:nvPr/>
        </p:nvSpPr>
        <p:spPr>
          <a:xfrm>
            <a:off x="54581" y="54581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C6F94-5285-46A6-AB98-73487DCEC12A}"/>
              </a:ext>
            </a:extLst>
          </p:cNvPr>
          <p:cNvSpPr txBox="1"/>
          <p:nvPr/>
        </p:nvSpPr>
        <p:spPr>
          <a:xfrm>
            <a:off x="423209" y="1074510"/>
            <a:ext cx="55717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Найпоширеніші запити на правничу допомогу військово-службовцям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271052F-DBFF-4145-8892-6EF2C6D943A0}"/>
              </a:ext>
            </a:extLst>
          </p:cNvPr>
          <p:cNvGrpSpPr/>
          <p:nvPr/>
        </p:nvGrpSpPr>
        <p:grpSpPr>
          <a:xfrm>
            <a:off x="6093581" y="312849"/>
            <a:ext cx="5675210" cy="1323439"/>
            <a:chOff x="261591" y="1259674"/>
            <a:chExt cx="5675210" cy="13234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752DDD-E6A3-4D23-9C0A-2B83E310DE7F}"/>
                </a:ext>
              </a:extLst>
            </p:cNvPr>
            <p:cNvSpPr txBox="1"/>
            <p:nvPr/>
          </p:nvSpPr>
          <p:spPr>
            <a:xfrm>
              <a:off x="961794" y="1586576"/>
              <a:ext cx="49750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допомога родинам полонених та безвісти зниклих військовослужбовців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2F5953-3CEC-4AE1-90A5-D220FEED21CF}"/>
                </a:ext>
              </a:extLst>
            </p:cNvPr>
            <p:cNvSpPr txBox="1"/>
            <p:nvPr/>
          </p:nvSpPr>
          <p:spPr>
            <a:xfrm>
              <a:off x="261591" y="1259674"/>
              <a:ext cx="14004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C3BC1B7-D67A-406C-AB98-3A4EFA6980B4}"/>
              </a:ext>
            </a:extLst>
          </p:cNvPr>
          <p:cNvGrpSpPr/>
          <p:nvPr/>
        </p:nvGrpSpPr>
        <p:grpSpPr>
          <a:xfrm>
            <a:off x="6093581" y="1944717"/>
            <a:ext cx="5675210" cy="1323439"/>
            <a:chOff x="4543230" y="2687396"/>
            <a:chExt cx="5675210" cy="13234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363C1E-90CA-4D2A-A2FF-BBA8F6C3C6AF}"/>
                </a:ext>
              </a:extLst>
            </p:cNvPr>
            <p:cNvSpPr txBox="1"/>
            <p:nvPr/>
          </p:nvSpPr>
          <p:spPr>
            <a:xfrm>
              <a:off x="5347580" y="2897247"/>
              <a:ext cx="4870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консультування з питань, пов’язаних з проходженням військової служби </a:t>
              </a:r>
              <a:r>
                <a:rPr lang="uk-UA" sz="14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(складання рапортів, ВЛК, грошове забезпечення)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42E4D-8D25-48BF-9BA5-6AF6075F8439}"/>
                </a:ext>
              </a:extLst>
            </p:cNvPr>
            <p:cNvSpPr txBox="1"/>
            <p:nvPr/>
          </p:nvSpPr>
          <p:spPr>
            <a:xfrm>
              <a:off x="4543230" y="2687396"/>
              <a:ext cx="14004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FC59880-B39B-4AFC-A1C7-DE5295A0DE6C}"/>
              </a:ext>
            </a:extLst>
          </p:cNvPr>
          <p:cNvGrpSpPr/>
          <p:nvPr/>
        </p:nvGrpSpPr>
        <p:grpSpPr>
          <a:xfrm>
            <a:off x="6145007" y="3587010"/>
            <a:ext cx="5718556" cy="1323439"/>
            <a:chOff x="2230025" y="3021867"/>
            <a:chExt cx="5718556" cy="13234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7080BD-17CD-4FE6-AA49-4B0C0749D861}"/>
                </a:ext>
              </a:extLst>
            </p:cNvPr>
            <p:cNvSpPr txBox="1"/>
            <p:nvPr/>
          </p:nvSpPr>
          <p:spPr>
            <a:xfrm>
              <a:off x="2982949" y="3362039"/>
              <a:ext cx="4965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захист у кримінальних провадженнях щодо військових злочинів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8A5A0A-FCA3-490F-A1E6-B20A17476156}"/>
                </a:ext>
              </a:extLst>
            </p:cNvPr>
            <p:cNvSpPr txBox="1"/>
            <p:nvPr/>
          </p:nvSpPr>
          <p:spPr>
            <a:xfrm>
              <a:off x="2230025" y="3021867"/>
              <a:ext cx="14004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6CFD4EC-1EB2-45AD-BC8D-C77FF1AB7860}"/>
              </a:ext>
            </a:extLst>
          </p:cNvPr>
          <p:cNvGrpSpPr/>
          <p:nvPr/>
        </p:nvGrpSpPr>
        <p:grpSpPr>
          <a:xfrm>
            <a:off x="6093581" y="5222880"/>
            <a:ext cx="6039000" cy="1323439"/>
            <a:chOff x="3395771" y="3998442"/>
            <a:chExt cx="6039000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6FC291-C700-40B5-B144-25DA1486B844}"/>
                </a:ext>
              </a:extLst>
            </p:cNvPr>
            <p:cNvSpPr txBox="1"/>
            <p:nvPr/>
          </p:nvSpPr>
          <p:spPr>
            <a:xfrm>
              <a:off x="4219852" y="4185552"/>
              <a:ext cx="52149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консультування щодо визначеного законодавством порядку звільнення</a:t>
              </a:r>
            </a:p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з військової служби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F6F233-C1C2-4A05-A4E5-BB949830C23A}"/>
                </a:ext>
              </a:extLst>
            </p:cNvPr>
            <p:cNvSpPr txBox="1"/>
            <p:nvPr/>
          </p:nvSpPr>
          <p:spPr>
            <a:xfrm>
              <a:off x="3395771" y="3998442"/>
              <a:ext cx="14004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4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539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D575D7-C444-4032-BDBF-1754F163C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2" t="4685" b="14809"/>
          <a:stretch/>
        </p:blipFill>
        <p:spPr>
          <a:xfrm>
            <a:off x="11559" y="-441085"/>
            <a:ext cx="12121021" cy="729908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8181A99-AC70-49D7-B43F-4FC9E281301B}"/>
              </a:ext>
            </a:extLst>
          </p:cNvPr>
          <p:cNvSpPr/>
          <p:nvPr/>
        </p:nvSpPr>
        <p:spPr>
          <a:xfrm>
            <a:off x="54581" y="-26792"/>
            <a:ext cx="12121021" cy="685165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E00653-4C80-402C-ACCF-A177A7FA3F58}"/>
              </a:ext>
            </a:extLst>
          </p:cNvPr>
          <p:cNvSpPr/>
          <p:nvPr/>
        </p:nvSpPr>
        <p:spPr>
          <a:xfrm>
            <a:off x="54581" y="54581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5982A1-797F-4091-8A2A-052CB250B9EF}"/>
              </a:ext>
            </a:extLst>
          </p:cNvPr>
          <p:cNvSpPr txBox="1"/>
          <p:nvPr/>
        </p:nvSpPr>
        <p:spPr>
          <a:xfrm>
            <a:off x="417742" y="1074510"/>
            <a:ext cx="55717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Проблематика</a:t>
            </a:r>
            <a:b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у кримінальних провадженнях проти військово-службовців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CA74DEC-A39A-48F4-9DC1-39FC9F72F0C9}"/>
              </a:ext>
            </a:extLst>
          </p:cNvPr>
          <p:cNvGrpSpPr/>
          <p:nvPr/>
        </p:nvGrpSpPr>
        <p:grpSpPr>
          <a:xfrm>
            <a:off x="6014166" y="388059"/>
            <a:ext cx="5873035" cy="1323439"/>
            <a:chOff x="5677204" y="388059"/>
            <a:chExt cx="6210222" cy="13234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C1E0C4-9865-4917-AA1F-BDBF084C82A0}"/>
                </a:ext>
              </a:extLst>
            </p:cNvPr>
            <p:cNvSpPr txBox="1"/>
            <p:nvPr/>
          </p:nvSpPr>
          <p:spPr>
            <a:xfrm>
              <a:off x="7020042" y="388059"/>
              <a:ext cx="48673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стандарт доказування під час службового розслідування значно нижчий у порівнянні з кримінальним провадженням</a:t>
              </a:r>
            </a:p>
          </p:txBody>
        </p:sp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5" name="Трехмерная модель 4" descr="Символ &quot;Поделиться&quot;">
                  <a:extLst>
                    <a:ext uri="{FF2B5EF4-FFF2-40B4-BE49-F238E27FC236}">
                      <a16:creationId xmlns:a16="http://schemas.microsoft.com/office/drawing/2014/main" id="{4BA09444-7CC0-446A-997C-CF789E06DF8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01289616"/>
                    </p:ext>
                  </p:extLst>
                </p:nvPr>
              </p:nvGraphicFramePr>
              <p:xfrm>
                <a:off x="5677204" y="498145"/>
                <a:ext cx="1350920" cy="1015972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277571" cy="1015972"/>
                      </a:xfrm>
                      <a:prstGeom prst="rect">
                        <a:avLst/>
                      </a:prstGeom>
                    </am3d:spPr>
                    <am3d:camera>
                      <am3d:pos x="0" y="0" z="6606767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045915" d="1000000"/>
                      <am3d:preTrans dx="1479226" dy="-12430693" dz="34533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50165" ay="132498" az="9656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183342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5" name="Трехмерная модель 4" descr="Символ &quot;Поделиться&quot;">
                  <a:extLst>
                    <a:ext uri="{FF2B5EF4-FFF2-40B4-BE49-F238E27FC236}">
                      <a16:creationId xmlns:a16="http://schemas.microsoft.com/office/drawing/2014/main" id="{4BA09444-7CC0-446A-997C-CF789E06DF8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14166" y="498145"/>
                  <a:ext cx="1277571" cy="10159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DEA3759-E33D-4538-AF28-8E96E76BEF7D}"/>
              </a:ext>
            </a:extLst>
          </p:cNvPr>
          <p:cNvGrpSpPr/>
          <p:nvPr/>
        </p:nvGrpSpPr>
        <p:grpSpPr>
          <a:xfrm>
            <a:off x="6013122" y="2115421"/>
            <a:ext cx="5518036" cy="1065599"/>
            <a:chOff x="5674794" y="2115421"/>
            <a:chExt cx="5518036" cy="10655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E46041-0710-4F33-AC5E-5B0A85607661}"/>
                </a:ext>
              </a:extLst>
            </p:cNvPr>
            <p:cNvSpPr txBox="1"/>
            <p:nvPr/>
          </p:nvSpPr>
          <p:spPr>
            <a:xfrm>
              <a:off x="6977212" y="2142716"/>
              <a:ext cx="42156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для військового та його родини наступають негативні наслідки на підставі витягу з ЄРДР</a:t>
              </a:r>
            </a:p>
          </p:txBody>
        </p:sp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8" name="Трехмерная модель 27" descr="Символ &quot;Поделиться&quot;">
                  <a:extLst>
                    <a:ext uri="{FF2B5EF4-FFF2-40B4-BE49-F238E27FC236}">
                      <a16:creationId xmlns:a16="http://schemas.microsoft.com/office/drawing/2014/main" id="{0189BCB5-66D5-43C6-94BE-85CAC07B63F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43004155"/>
                    </p:ext>
                  </p:extLst>
                </p:nvPr>
              </p:nvGraphicFramePr>
              <p:xfrm>
                <a:off x="5674794" y="2115421"/>
                <a:ext cx="1354022" cy="1065599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54022" cy="1065599"/>
                      </a:xfrm>
                      <a:prstGeom prst="rect">
                        <a:avLst/>
                      </a:prstGeom>
                    </am3d:spPr>
                    <am3d:camera>
                      <am3d:pos x="0" y="0" z="6606767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045915" d="1000000"/>
                      <am3d:preTrans dx="1479226" dy="-12430693" dz="34533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84240" ay="132394" az="10968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199799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8" name="Трехмерная модель 27" descr="Символ &quot;Поделиться&quot;">
                  <a:extLst>
                    <a:ext uri="{FF2B5EF4-FFF2-40B4-BE49-F238E27FC236}">
                      <a16:creationId xmlns:a16="http://schemas.microsoft.com/office/drawing/2014/main" id="{0189BCB5-66D5-43C6-94BE-85CAC07B63F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13122" y="2115421"/>
                  <a:ext cx="1354022" cy="10655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2CA0C48-6446-4FA1-A307-7C7FCE12E45B}"/>
              </a:ext>
            </a:extLst>
          </p:cNvPr>
          <p:cNvGrpSpPr/>
          <p:nvPr/>
        </p:nvGrpSpPr>
        <p:grpSpPr>
          <a:xfrm>
            <a:off x="6033708" y="3782722"/>
            <a:ext cx="5442586" cy="1065600"/>
            <a:chOff x="5695380" y="3782722"/>
            <a:chExt cx="5442586" cy="10656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DB4FDE-965C-4CE3-B88A-9C217FB2CC14}"/>
                </a:ext>
              </a:extLst>
            </p:cNvPr>
            <p:cNvSpPr txBox="1"/>
            <p:nvPr/>
          </p:nvSpPr>
          <p:spPr>
            <a:xfrm>
              <a:off x="7032076" y="3854664"/>
              <a:ext cx="4105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перевантаження слідчих</a:t>
              </a:r>
            </a:p>
          </p:txBody>
        </p:sp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9" name="Трехмерная модель 28" descr="Символ &quot;Поделиться&quot;">
                  <a:extLst>
                    <a:ext uri="{FF2B5EF4-FFF2-40B4-BE49-F238E27FC236}">
                      <a16:creationId xmlns:a16="http://schemas.microsoft.com/office/drawing/2014/main" id="{B5895564-94DE-4347-8BD8-F7BD743E78C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47516441"/>
                    </p:ext>
                  </p:extLst>
                </p:nvPr>
              </p:nvGraphicFramePr>
              <p:xfrm>
                <a:off x="5695380" y="3782722"/>
                <a:ext cx="1312849" cy="1065600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12849" cy="1065600"/>
                      </a:xfrm>
                      <a:prstGeom prst="rect">
                        <a:avLst/>
                      </a:prstGeom>
                    </am3d:spPr>
                    <am3d:camera>
                      <am3d:pos x="0" y="0" z="6606767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045915" d="1000000"/>
                      <am3d:preTrans dx="1479226" dy="-12430693" dz="34533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84040" ay="33876" az="2805"/>
                      <am3d:postTrans dx="0" dy="0" dz="0"/>
                    </am3d:trans>
                    <am3d:raster rName="Office3DRenderer" rVer="16.0.8326">
                      <am3d:blip r:embed="rId9"/>
                    </am3d:raster>
                    <am3d:objViewport viewportSz="1997999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9" name="Трехмерная модель 28" descr="Символ &quot;Поделиться&quot;">
                  <a:extLst>
                    <a:ext uri="{FF2B5EF4-FFF2-40B4-BE49-F238E27FC236}">
                      <a16:creationId xmlns:a16="http://schemas.microsoft.com/office/drawing/2014/main" id="{B5895564-94DE-4347-8BD8-F7BD743E78C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33708" y="3782722"/>
                  <a:ext cx="1312849" cy="10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4EF0B0-4782-4B72-B448-7D0EF2BF1644}"/>
              </a:ext>
            </a:extLst>
          </p:cNvPr>
          <p:cNvGrpSpPr/>
          <p:nvPr/>
        </p:nvGrpSpPr>
        <p:grpSpPr>
          <a:xfrm>
            <a:off x="6000992" y="5381947"/>
            <a:ext cx="5773266" cy="1065793"/>
            <a:chOff x="5662664" y="5381947"/>
            <a:chExt cx="5773266" cy="10657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95F2E1-8345-4726-917C-256FFE2E7BBE}"/>
                </a:ext>
              </a:extLst>
            </p:cNvPr>
            <p:cNvSpPr txBox="1"/>
            <p:nvPr/>
          </p:nvSpPr>
          <p:spPr>
            <a:xfrm>
              <a:off x="7033843" y="5381947"/>
              <a:ext cx="4402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неналежна реалізація завдань кримінального провадження</a:t>
              </a:r>
            </a:p>
          </p:txBody>
        </p:sp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31" name="Трехмерная модель 30" descr="Символ &quot;Поделиться&quot;">
                  <a:extLst>
                    <a:ext uri="{FF2B5EF4-FFF2-40B4-BE49-F238E27FC236}">
                      <a16:creationId xmlns:a16="http://schemas.microsoft.com/office/drawing/2014/main" id="{8E4348C2-44AF-40DF-B489-A217AB49FF1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93311418"/>
                    </p:ext>
                  </p:extLst>
                </p:nvPr>
              </p:nvGraphicFramePr>
              <p:xfrm>
                <a:off x="5662664" y="5401169"/>
                <a:ext cx="1378282" cy="1046571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78282" cy="1046571"/>
                      </a:xfrm>
                      <a:prstGeom prst="rect">
                        <a:avLst/>
                      </a:prstGeom>
                    </am3d:spPr>
                    <am3d:camera>
                      <am3d:pos x="0" y="0" z="6606767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045915" d="1000000"/>
                      <am3d:preTrans dx="1479226" dy="-12430693" dz="34533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333916" ay="181417" az="17668"/>
                      <am3d:postTrans dx="0" dy="0" dz="0"/>
                    </am3d:trans>
                    <am3d:raster rName="Office3DRenderer" rVer="16.0.8326">
                      <am3d:blip r:embed="rId11"/>
                    </am3d:raster>
                    <am3d:objViewport viewportSz="199799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31" name="Трехмерная модель 30" descr="Символ &quot;Поделиться&quot;">
                  <a:extLst>
                    <a:ext uri="{FF2B5EF4-FFF2-40B4-BE49-F238E27FC236}">
                      <a16:creationId xmlns:a16="http://schemas.microsoft.com/office/drawing/2014/main" id="{8E4348C2-44AF-40DF-B489-A217AB49FF1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00992" y="5401169"/>
                  <a:ext cx="1378282" cy="104657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9834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FFFF0A-C565-4F7E-A247-E13639C1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3" t="24346" r="343" b="253"/>
          <a:stretch/>
        </p:blipFill>
        <p:spPr>
          <a:xfrm>
            <a:off x="33070" y="-359197"/>
            <a:ext cx="12121021" cy="729908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8181A99-AC70-49D7-B43F-4FC9E281301B}"/>
              </a:ext>
            </a:extLst>
          </p:cNvPr>
          <p:cNvSpPr/>
          <p:nvPr/>
        </p:nvSpPr>
        <p:spPr>
          <a:xfrm>
            <a:off x="84497" y="-66734"/>
            <a:ext cx="12121021" cy="685165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E00653-4C80-402C-ACCF-A177A7FA3F58}"/>
              </a:ext>
            </a:extLst>
          </p:cNvPr>
          <p:cNvSpPr/>
          <p:nvPr/>
        </p:nvSpPr>
        <p:spPr>
          <a:xfrm>
            <a:off x="54581" y="54581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C6F94-5285-46A6-AB98-73487DCEC12A}"/>
              </a:ext>
            </a:extLst>
          </p:cNvPr>
          <p:cNvSpPr txBox="1"/>
          <p:nvPr/>
        </p:nvSpPr>
        <p:spPr>
          <a:xfrm>
            <a:off x="423209" y="1459230"/>
            <a:ext cx="557176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Проблематика представництва потерпілих у кримінальних провадженнях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271052F-DBFF-4145-8892-6EF2C6D943A0}"/>
              </a:ext>
            </a:extLst>
          </p:cNvPr>
          <p:cNvGrpSpPr/>
          <p:nvPr/>
        </p:nvGrpSpPr>
        <p:grpSpPr>
          <a:xfrm>
            <a:off x="6236046" y="721921"/>
            <a:ext cx="5771865" cy="2554545"/>
            <a:chOff x="261591" y="1259674"/>
            <a:chExt cx="5771865" cy="2554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752DDD-E6A3-4D23-9C0A-2B83E310DE7F}"/>
                </a:ext>
              </a:extLst>
            </p:cNvPr>
            <p:cNvSpPr txBox="1"/>
            <p:nvPr/>
          </p:nvSpPr>
          <p:spPr>
            <a:xfrm>
              <a:off x="1174959" y="1770130"/>
              <a:ext cx="4858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перевантаженість слідчих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2F5953-3CEC-4AE1-90A5-D220FEED21CF}"/>
                </a:ext>
              </a:extLst>
            </p:cNvPr>
            <p:cNvSpPr txBox="1"/>
            <p:nvPr/>
          </p:nvSpPr>
          <p:spPr>
            <a:xfrm>
              <a:off x="261591" y="1259674"/>
              <a:ext cx="140040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0" indent="-1143000">
                <a:buFont typeface="Wingdings" panose="05000000000000000000" pitchFamily="2" charset="2"/>
                <a:buChar char="ü"/>
              </a:pPr>
              <a:b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DBD6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</a:b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BD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C3BC1B7-D67A-406C-AB98-3A4EFA6980B4}"/>
              </a:ext>
            </a:extLst>
          </p:cNvPr>
          <p:cNvGrpSpPr/>
          <p:nvPr/>
        </p:nvGrpSpPr>
        <p:grpSpPr>
          <a:xfrm>
            <a:off x="6236074" y="2779504"/>
            <a:ext cx="5649026" cy="2554545"/>
            <a:chOff x="4597659" y="2455610"/>
            <a:chExt cx="5649026" cy="25545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363C1E-90CA-4D2A-A2FF-BBA8F6C3C6AF}"/>
                </a:ext>
              </a:extLst>
            </p:cNvPr>
            <p:cNvSpPr txBox="1"/>
            <p:nvPr/>
          </p:nvSpPr>
          <p:spPr>
            <a:xfrm>
              <a:off x="5510999" y="2781940"/>
              <a:ext cx="4735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неефективність досудового розслідування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42E4D-8D25-48BF-9BA5-6AF6075F8439}"/>
                </a:ext>
              </a:extLst>
            </p:cNvPr>
            <p:cNvSpPr txBox="1"/>
            <p:nvPr/>
          </p:nvSpPr>
          <p:spPr>
            <a:xfrm>
              <a:off x="4597659" y="2455610"/>
              <a:ext cx="140040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0" indent="-1143000">
                <a:buFont typeface="Wingdings" panose="05000000000000000000" pitchFamily="2" charset="2"/>
                <a:buChar char="ü"/>
              </a:pPr>
              <a:b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DBD6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</a:br>
              <a:endParaRPr lang="uk-UA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BD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FC59880-B39B-4AFC-A1C7-DE5295A0DE6C}"/>
              </a:ext>
            </a:extLst>
          </p:cNvPr>
          <p:cNvGrpSpPr/>
          <p:nvPr/>
        </p:nvGrpSpPr>
        <p:grpSpPr>
          <a:xfrm>
            <a:off x="6236046" y="4799121"/>
            <a:ext cx="5730840" cy="2554545"/>
            <a:chOff x="2219577" y="3006762"/>
            <a:chExt cx="5730840" cy="25545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7080BD-17CD-4FE6-AA49-4B0C0749D861}"/>
                </a:ext>
              </a:extLst>
            </p:cNvPr>
            <p:cNvSpPr txBox="1"/>
            <p:nvPr/>
          </p:nvSpPr>
          <p:spPr>
            <a:xfrm>
              <a:off x="3132945" y="3347521"/>
              <a:ext cx="48174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відсутність процесуальних механізмів у потерпілого та</a:t>
              </a:r>
            </a:p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його представника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8A5A0A-FCA3-490F-A1E6-B20A17476156}"/>
                </a:ext>
              </a:extLst>
            </p:cNvPr>
            <p:cNvSpPr txBox="1"/>
            <p:nvPr/>
          </p:nvSpPr>
          <p:spPr>
            <a:xfrm>
              <a:off x="2219577" y="3006762"/>
              <a:ext cx="140040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0" indent="-1143000">
                <a:buFont typeface="Wingdings" panose="05000000000000000000" pitchFamily="2" charset="2"/>
                <a:buChar char="ü"/>
              </a:pPr>
              <a:b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DBD6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</a:b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BD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461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DBA15-F06C-420B-8C64-2D5F87E17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3"/>
          <a:stretch/>
        </p:blipFill>
        <p:spPr>
          <a:xfrm>
            <a:off x="36098" y="53419"/>
            <a:ext cx="12139504" cy="68014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76D7C7-D535-4F32-9D03-F5B7FAD075C7}"/>
              </a:ext>
            </a:extLst>
          </p:cNvPr>
          <p:cNvSpPr/>
          <p:nvPr/>
        </p:nvSpPr>
        <p:spPr>
          <a:xfrm>
            <a:off x="54581" y="53419"/>
            <a:ext cx="12121021" cy="685165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662034-02F3-4E9D-B747-6376FAD7AE62}"/>
              </a:ext>
            </a:extLst>
          </p:cNvPr>
          <p:cNvSpPr/>
          <p:nvPr/>
        </p:nvSpPr>
        <p:spPr>
          <a:xfrm>
            <a:off x="54581" y="54581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8E2BB-10FE-4F66-B960-4990C9D380AF}"/>
              </a:ext>
            </a:extLst>
          </p:cNvPr>
          <p:cNvSpPr txBox="1"/>
          <p:nvPr/>
        </p:nvSpPr>
        <p:spPr>
          <a:xfrm>
            <a:off x="1143000" y="754380"/>
            <a:ext cx="5746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>
                <a:solidFill>
                  <a:srgbClr val="DBD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Виклики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ED352-31DA-4FDC-907D-148C29CB07E3}"/>
              </a:ext>
            </a:extLst>
          </p:cNvPr>
          <p:cNvSpPr txBox="1"/>
          <p:nvPr/>
        </p:nvSpPr>
        <p:spPr>
          <a:xfrm>
            <a:off x="989076" y="2099789"/>
            <a:ext cx="10376916" cy="349429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342900" indent="-342900">
              <a:lnSpc>
                <a:spcPct val="108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Надання правничої допомоги за відсутності військовослужбовця і зв’язку з ним.</a:t>
            </a:r>
          </a:p>
          <a:p>
            <a:pPr marL="342900" indent="-342900">
              <a:lnSpc>
                <a:spcPct val="108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Емоційна складова в роботі з родичами військовополонених</a:t>
            </a:r>
            <a:b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та зниклих безвісти.</a:t>
            </a:r>
          </a:p>
          <a:p>
            <a:pPr marL="342900" indent="-342900">
              <a:lnSpc>
                <a:spcPct val="108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Проблематика обміну цивільних полонених.</a:t>
            </a:r>
          </a:p>
          <a:p>
            <a:pPr marL="342900" indent="-342900">
              <a:lnSpc>
                <a:spcPct val="108000"/>
              </a:lnSpc>
              <a:spcAft>
                <a:spcPts val="800"/>
              </a:spcAft>
              <a:buFont typeface="+mj-lt"/>
              <a:buAutoNum type="arabicPeriod"/>
            </a:pPr>
            <a:endParaRPr lang="uk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39750" indent="-342900">
              <a:lnSpc>
                <a:spcPct val="108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Велика кількість запитів-звернень і необхідність збільшення адвокатів, які спеціалізуються у цих питаннях.</a:t>
            </a:r>
          </a:p>
          <a:p>
            <a:pPr marL="539750" indent="-342900">
              <a:lnSpc>
                <a:spcPct val="108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Зміна законодавства в бік посилення кримінальної відповідальності українських військовослужбовців.</a:t>
            </a:r>
          </a:p>
          <a:p>
            <a:pPr marL="539750" indent="-342900">
              <a:lnSpc>
                <a:spcPct val="108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Удосконалення юстиції. </a:t>
            </a:r>
          </a:p>
        </p:txBody>
      </p:sp>
    </p:spTree>
    <p:extLst>
      <p:ext uri="{BB962C8B-B14F-4D97-AF65-F5344CB8AC3E}">
        <p14:creationId xmlns:p14="http://schemas.microsoft.com/office/powerpoint/2010/main" val="2958099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C1709AE-FAE5-43A4-B0FD-20D601A7E411}"/>
              </a:ext>
            </a:extLst>
          </p:cNvPr>
          <p:cNvSpPr/>
          <p:nvPr/>
        </p:nvSpPr>
        <p:spPr>
          <a:xfrm>
            <a:off x="185929" y="0"/>
            <a:ext cx="12006072" cy="6858000"/>
          </a:xfrm>
          <a:prstGeom prst="rect">
            <a:avLst/>
          </a:prstGeom>
          <a:gradFill flip="none" rotWithShape="1">
            <a:gsLst>
              <a:gs pos="48000">
                <a:srgbClr val="49669F"/>
              </a:gs>
              <a:gs pos="12000">
                <a:srgbClr val="002060">
                  <a:alpha val="95000"/>
                </a:srgbClr>
              </a:gs>
              <a:gs pos="80000">
                <a:schemeClr val="accent1">
                  <a:lumMod val="60000"/>
                  <a:lumOff val="40000"/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3520440" y="2859410"/>
            <a:ext cx="6802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Андріана </a:t>
            </a:r>
            <a:r>
              <a:rPr lang="uk-UA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Фозекош</a:t>
            </a:r>
            <a:br>
              <a:rPr lang="uk-U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керівник практики захисту військовослужбовців, адвокат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/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2228" y="1404285"/>
            <a:ext cx="47135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Дякую!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9492" y="5123881"/>
            <a:ext cx="4713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fozekosh@averlex.com</a:t>
            </a:r>
          </a:p>
          <a:p>
            <a:pPr algn="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www.averlex.com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0D87F9-9059-4B8A-9F2A-375F32F9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7" y="510528"/>
            <a:ext cx="2889510" cy="3169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305A0E-5301-4A5A-ADF4-29478665E7B5}"/>
              </a:ext>
            </a:extLst>
          </p:cNvPr>
          <p:cNvSpPr/>
          <p:nvPr/>
        </p:nvSpPr>
        <p:spPr>
          <a:xfrm>
            <a:off x="64008" y="64008"/>
            <a:ext cx="12006072" cy="6729984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158</Words>
  <PresentationFormat>Широкоэкранный</PresentationFormat>
  <Paragraphs>43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Segoe UI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2023-03-01T14:38:46Z</dcterms:created>
  <dcterms:modified xsi:type="dcterms:W3CDTF">2023-10-18T15:25:46Z</dcterms:modified>
</cp:coreProperties>
</file>