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59" r:id="rId5"/>
    <p:sldId id="279" r:id="rId6"/>
    <p:sldId id="280" r:id="rId7"/>
    <p:sldId id="281" r:id="rId8"/>
    <p:sldId id="273" r:id="rId9"/>
  </p:sldIdLst>
  <p:sldSz cx="12192000" cy="6858000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4F33B-672B-4B54-A817-A85A41DAE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00DAB0-6B1A-4BCC-A404-627E7B969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661D8F-53A0-4770-B80A-2EB72CE9E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C8258-BFF1-43A4-8C0C-D705FC503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9403F2-5E43-4F6A-98FB-0560E9BC1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133453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5C1F7-C9A5-4038-A915-78E63EF05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952D99C-4A41-44E5-A57B-733C1402A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073A2-663B-47D4-80D1-7D2004B81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91D6F1-E1E1-4266-8B29-741EB140C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051682-9ACC-44C1-BEDB-2EAFE187A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716458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6CFAE9-C21A-4619-BD98-B2E5E7E20E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84AF31-5DEA-492D-B418-700F9C322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360354-9D1A-4FC0-AF3B-6FD8B1F2E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E2206A-1719-4051-A870-63563F742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08BEB9-D364-4907-9C43-7DFB441B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6747529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AD4C8-1404-4798-8F5D-618A73E93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5F2753-FAA0-47C7-9EDB-0AC97933E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3D524-5295-4832-9D8F-CDC20827B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FE293D-C9E0-4435-B45E-568AD348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5BC936-B0FB-4221-A70C-002050158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814193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28FD9A-03F2-4127-85EC-9BF03FB42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958298-8218-4D8E-89AB-5DC38A2E5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B4E69-1BB6-4C01-8122-D003D2C52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E3F40A-3113-492A-94A8-C29CAEDC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6A92E-A2FB-43C8-8C33-F09436CCF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17002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D34DD-29B2-4321-96B4-5776B2D46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8C81B1-8931-461E-A76A-B7D9C156F3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043B3E-F8A7-4FB0-92A0-4F2999DFF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87E1D-23E3-48D3-9825-4F44CDF9D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CC8678-4EBE-47FC-9578-2EFC86FF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5C19C-386D-485A-B836-C9840B1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993527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ABDD2-2985-40B1-A634-E54803722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D35E6B-1E43-4E9E-B1E0-3F471D42A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E1CF91-7FD7-4F6C-9554-9E78F3E43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7053EE-DAE3-407A-A2DD-D096E1D972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514314-E779-48E9-9904-AE135C52E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3EDB6C-D066-4D71-B4A1-55629B8C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1DCE4E-836C-48B5-831D-B16E01F4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950791-F9B4-4720-A841-AD200BF6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926497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3E0107-B48D-4219-BEFE-DB8F3BA7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100596-397D-45D7-8860-3F081E83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5FDD4AA-E45E-43FA-8E68-28BA40E4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6C2E7F-ABB4-4155-8DA3-E7DC37A3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6015203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C49020-3E7B-46B6-8E78-ADF0FB1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0B49266-621D-4311-96EA-6480FCBC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E559A4-D052-4ACE-A6DF-702C0C00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353693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B2D16-D6E4-4A04-B09D-7414C6D25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274B0F-22AA-4640-A9C2-F7C7D7283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5AC9D1-66D1-49E9-9E3C-580A5672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87F4E57-AA14-4C62-B480-F50B7894C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8B85EF-2DE3-4306-BE4C-C7131F8B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455BF4-FE60-4EC9-BDD9-F4C23A5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95346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29AE0-33C7-469D-B3A1-C1750308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4CAF68-4710-4C09-B439-B4C228DB3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48EE76-241D-409A-9C1D-72670B448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ED47F-DAFA-45F7-A781-B9E8D0EE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24A297-E4C2-43F1-B9AD-45AC1E85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B4310B-A80C-426B-8FCA-55CA5A05B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834495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0D7E5-2524-43C6-AF89-6C354338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2B2700-87B9-4192-A4BC-4B71D5D4C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DBB2CC-6DB3-4E05-A4FC-71F02CDDC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EF91F-B55B-4839-A4BC-22D1397A1800}" type="datetimeFigureOut">
              <a:rPr lang="uk-UA" smtClean="0"/>
              <a:t>18.10.2023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524181-E6CB-446E-B63E-856BC5988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D8F938-A06A-4BCD-9F95-B487320E1B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0CFC-F17D-47FC-93FB-B5BC2541CA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4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fif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C9152-BDAD-43DC-B05D-7ACA5051F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128" y="1804988"/>
            <a:ext cx="9018872" cy="3027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uk-UA" sz="2800" b="1" kern="100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КРИТЕРІЇ ВИЗНАЧЕННЯ РОЗМІРУ ЗАСТАВИ У КОРУПЦІЙНОМУ КРИМІНАЛЬНОМУ ПРАВОПОРУШЕННІ</a:t>
            </a:r>
            <a:br>
              <a:rPr lang="uk-UA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A482E42-C52D-42C2-A26A-9769F8216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6295" y="4832132"/>
            <a:ext cx="4027638" cy="170367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ВІТАЛІЙ</a:t>
            </a:r>
            <a:r>
              <a:rPr lang="uk-UA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ДУБАС,</a:t>
            </a:r>
            <a:endParaRPr lang="uk-UA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суддя  Вищого антикорупційного суду</a:t>
            </a:r>
            <a:endParaRPr lang="uk-UA" sz="1800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FB918-BCB3-4C7D-9D6D-36B46B4BE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" y="1164656"/>
            <a:ext cx="2586164" cy="21905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90C6ABE-06DD-4403-904A-4D6B43464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" y="3686476"/>
            <a:ext cx="2586165" cy="22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16285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29"/>
            <a:ext cx="12114998" cy="6694371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547FE-9980-4ACF-922C-BBE8EA0A896D}"/>
              </a:ext>
            </a:extLst>
          </p:cNvPr>
          <p:cNvSpPr txBox="1"/>
          <p:nvPr/>
        </p:nvSpPr>
        <p:spPr>
          <a:xfrm>
            <a:off x="684409" y="692728"/>
            <a:ext cx="10194846" cy="60016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u="sng" cap="all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Метою застави </a:t>
            </a:r>
            <a:r>
              <a:rPr lang="uk-UA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є забезпечення виконання підозрюваним, обвинуваченим покладених на нього процесуальних обов’язків, </a:t>
            </a:r>
          </a:p>
          <a:p>
            <a:pPr algn="ctr"/>
            <a:r>
              <a:rPr lang="uk-UA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а також запобігання 5 спробам, </a:t>
            </a:r>
          </a:p>
          <a:p>
            <a:pPr algn="ctr"/>
            <a:r>
              <a:rPr lang="uk-UA" sz="24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зазначеним у п.п.1-5 ч. 1 ст. 177 КПК України.</a:t>
            </a:r>
            <a:endParaRPr lang="uk-UA" sz="2400" b="1" dirty="0"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algn="ctr"/>
            <a:endParaRPr lang="uk-UA" sz="2400" b="1" dirty="0"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24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Який же розмір застави буде достатнім для досягнення мети запобіжного заходу? </a:t>
            </a:r>
            <a:endParaRPr lang="uk-UA" sz="24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algn="ctr"/>
            <a:endParaRPr lang="uk-UA" sz="2400" dirty="0">
              <a:solidFill>
                <a:srgbClr val="000000"/>
              </a:solidFill>
              <a:latin typeface="Palatino Linotype" panose="0204050205050503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24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ОСОБИСТА ДУМКА:</a:t>
            </a:r>
          </a:p>
          <a:p>
            <a:pPr algn="ctr"/>
            <a:r>
              <a:rPr lang="uk-UA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Розмір застави повинен визначатися тим ступенем довіри (впевненості) при якому перспектива втрати застави, у випадку відсутності підозрюваного чи обвинуваченого в суді, буде достатнім стримуючим засобом, щоб унеможливити перешкоджання особою судовому розгляду кримінального провадження.</a:t>
            </a:r>
          </a:p>
          <a:p>
            <a:pPr algn="ctr"/>
            <a:endParaRPr lang="ru-RU" sz="2400" dirty="0">
              <a:latin typeface="Palatino Linotype" panose="0204050205050503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«</a:t>
            </a:r>
            <a:r>
              <a:rPr 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Вірити</a:t>
            </a:r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 і </a:t>
            </a:r>
            <a:r>
              <a:rPr 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довіряти</a:t>
            </a:r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 – не </a:t>
            </a:r>
            <a:r>
              <a:rPr 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одне</a:t>
            </a:r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 й те </a:t>
            </a:r>
            <a:r>
              <a:rPr lang="ru-RU" sz="2400" dirty="0" err="1">
                <a:solidFill>
                  <a:srgbClr val="FF0000"/>
                </a:solidFill>
                <a:latin typeface="Palatino Linotype" panose="02040502050505030304" pitchFamily="18" charset="0"/>
              </a:rPr>
              <a:t>саме</a:t>
            </a:r>
            <a:r>
              <a:rPr lang="ru-RU" sz="2400" dirty="0">
                <a:solidFill>
                  <a:srgbClr val="FF0000"/>
                </a:solidFill>
                <a:latin typeface="Palatino Linotype" panose="02040502050505030304" pitchFamily="18" charset="0"/>
              </a:rPr>
              <a:t>»</a:t>
            </a:r>
            <a:endParaRPr lang="uk-UA" sz="2400" dirty="0">
              <a:solidFill>
                <a:srgbClr val="FF000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164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4" y="0"/>
            <a:ext cx="12179238" cy="6722533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B547FE-9980-4ACF-922C-BBE8EA0A896D}"/>
              </a:ext>
            </a:extLst>
          </p:cNvPr>
          <p:cNvSpPr txBox="1"/>
          <p:nvPr/>
        </p:nvSpPr>
        <p:spPr>
          <a:xfrm>
            <a:off x="3178206" y="5189241"/>
            <a:ext cx="87148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«</a:t>
            </a:r>
            <a:r>
              <a:rPr lang="ru-RU" sz="2800" i="1" dirty="0" err="1"/>
              <a:t>Вірити</a:t>
            </a:r>
            <a:r>
              <a:rPr lang="ru-RU" sz="2800" i="1" dirty="0"/>
              <a:t> і </a:t>
            </a:r>
            <a:r>
              <a:rPr lang="ru-RU" sz="2800" i="1" dirty="0" err="1"/>
              <a:t>довіряти</a:t>
            </a:r>
            <a:r>
              <a:rPr lang="ru-RU" sz="2800" i="1" dirty="0"/>
              <a:t> – не </a:t>
            </a:r>
            <a:r>
              <a:rPr lang="ru-RU" sz="2800" i="1" dirty="0" err="1"/>
              <a:t>одне</a:t>
            </a:r>
            <a:r>
              <a:rPr lang="ru-RU" sz="2800" i="1" dirty="0"/>
              <a:t> й те </a:t>
            </a:r>
            <a:r>
              <a:rPr lang="ru-RU" sz="2800" i="1" dirty="0" err="1"/>
              <a:t>саме</a:t>
            </a:r>
            <a:r>
              <a:rPr lang="ru-RU" sz="2800" i="1" dirty="0"/>
              <a:t>» </a:t>
            </a:r>
          </a:p>
          <a:p>
            <a:pPr algn="ctr"/>
            <a:r>
              <a:rPr lang="ru-RU" sz="2800" i="1" dirty="0"/>
              <a:t>(Народна </a:t>
            </a:r>
            <a:r>
              <a:rPr lang="ru-RU" sz="2800" i="1" dirty="0" err="1"/>
              <a:t>мудрість</a:t>
            </a:r>
            <a:r>
              <a:rPr lang="ru-RU" sz="2800" i="1" dirty="0"/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78206" y="524533"/>
            <a:ext cx="8460845" cy="39703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ОСОБИСТА ДУМКА</a:t>
            </a:r>
            <a:r>
              <a:rPr lang="uk-UA" sz="2800" dirty="0">
                <a:solidFill>
                  <a:srgbClr val="000000"/>
                </a:solidFill>
                <a:latin typeface="Palatino Linotype" panose="0204050205050503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uk-UA" sz="28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Розмір застави повинен визначатися тим ступенем довіри (впевненості) при якому перспектива втрати застави, у випадку відсутності підозрюваного чи обвинуваченого в суді, буде достатнім стримуючим засобом, щоб унеможливити перешкоджання особою судовому розгляду кримінального провадження</a:t>
            </a:r>
            <a:endParaRPr lang="ru-RU" sz="2800" b="1" dirty="0">
              <a:latin typeface="Palatino Linotype" panose="02040502050505030304" pitchFamily="18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67" y="592667"/>
            <a:ext cx="2564988" cy="2452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7F1B86B-A4F5-27A1-464B-1F55880750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5" y="3515556"/>
            <a:ext cx="2564988" cy="262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3844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65606"/>
            <a:ext cx="12114998" cy="6694371"/>
          </a:xfr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FBCB9722-FEFB-F661-1B1A-74443441378B}"/>
              </a:ext>
            </a:extLst>
          </p:cNvPr>
          <p:cNvSpPr txBox="1"/>
          <p:nvPr/>
        </p:nvSpPr>
        <p:spPr>
          <a:xfrm>
            <a:off x="741145" y="489667"/>
            <a:ext cx="11049802" cy="37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uk-UA" sz="1800" b="1" i="1" kern="100" cap="all" dirty="0">
                <a:solidFill>
                  <a:srgbClr val="4472C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критерій – юридичний аналіз матеріалів сторони обвинувачення </a:t>
            </a:r>
            <a:endParaRPr lang="uk-UA" sz="1400" b="1" i="1" kern="100" cap="all" dirty="0">
              <a:solidFill>
                <a:srgbClr val="4472C4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CCE969-FF3F-432A-4DF0-A920A48E7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4" y="1695775"/>
            <a:ext cx="1046597" cy="7080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EB1C6D-520F-1A77-3C27-D175A9D4A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8" y="2677724"/>
            <a:ext cx="1046597" cy="7080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88C0EFE-2EC9-9A15-7794-7440546D2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4" y="3724908"/>
            <a:ext cx="1046597" cy="7080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63BD618-973B-83C0-C2C6-B00EB3BD18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4" y="4770508"/>
            <a:ext cx="1046597" cy="7080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BF1145-2B2B-A573-F305-FD10D3FD5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4" y="5816108"/>
            <a:ext cx="1046597" cy="70801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58691C2-E7F4-17CF-1A28-1993B816E80A}"/>
              </a:ext>
            </a:extLst>
          </p:cNvPr>
          <p:cNvSpPr txBox="1"/>
          <p:nvPr/>
        </p:nvSpPr>
        <p:spPr>
          <a:xfrm>
            <a:off x="2324334" y="1694562"/>
            <a:ext cx="922374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стаття інкримінованого кримінального правопорушення та обставини його вчинення 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(співучасть/розмір ймовірних завданих збитків)</a:t>
            </a:r>
            <a:endParaRPr lang="uk-UA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DBA2C-1704-491B-DD6A-5C1DDF556EE4}"/>
              </a:ext>
            </a:extLst>
          </p:cNvPr>
          <p:cNvSpPr txBox="1"/>
          <p:nvPr/>
        </p:nvSpPr>
        <p:spPr>
          <a:xfrm>
            <a:off x="2324334" y="2612567"/>
            <a:ext cx="902946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тяжкість покарання, що загрожує</a:t>
            </a:r>
          </a:p>
          <a:p>
            <a:r>
              <a:rPr lang="uk-UA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«Серйозність звинувачень проти обвинуваченого не може бути вирішальним фактором, що виправдовує суму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застави» (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Istomina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v.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Ukraine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, заява №23312/15 від 13.01.2022, п. 25)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EA91CA-EB4D-0A2E-CFCF-C8582DD4694F}"/>
              </a:ext>
            </a:extLst>
          </p:cNvPr>
          <p:cNvSpPr txBox="1"/>
          <p:nvPr/>
        </p:nvSpPr>
        <p:spPr>
          <a:xfrm>
            <a:off x="2374701" y="3837261"/>
            <a:ext cx="91449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наявність повідомлення про підозру у вчиненні іншого кримінального правопорушення</a:t>
            </a:r>
            <a:endParaRPr lang="uk-UA" b="1" cap="all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ABD473-D9EC-64D5-71B5-3FF2557FFDEF}"/>
              </a:ext>
            </a:extLst>
          </p:cNvPr>
          <p:cNvSpPr txBox="1"/>
          <p:nvPr/>
        </p:nvSpPr>
        <p:spPr>
          <a:xfrm>
            <a:off x="2374701" y="5086321"/>
            <a:ext cx="61312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надані стороною обвинувачення докази</a:t>
            </a:r>
            <a:endParaRPr lang="uk-UA" b="1" cap="al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8FE659-8DAB-CAAA-7293-0A76CFCB1A73}"/>
              </a:ext>
            </a:extLst>
          </p:cNvPr>
          <p:cNvSpPr txBox="1"/>
          <p:nvPr/>
        </p:nvSpPr>
        <p:spPr>
          <a:xfrm>
            <a:off x="2374701" y="5999001"/>
            <a:ext cx="613129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обґрунтованість існування ризиків</a:t>
            </a:r>
            <a:endParaRPr lang="uk-UA" b="1" cap="all" dirty="0"/>
          </a:p>
        </p:txBody>
      </p:sp>
    </p:spTree>
    <p:extLst>
      <p:ext uri="{BB962C8B-B14F-4D97-AF65-F5344CB8AC3E}">
        <p14:creationId xmlns:p14="http://schemas.microsoft.com/office/powerpoint/2010/main" val="210248991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65606"/>
            <a:ext cx="12114998" cy="6694371"/>
          </a:xfr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FBCB9722-FEFB-F661-1B1A-74443441378B}"/>
              </a:ext>
            </a:extLst>
          </p:cNvPr>
          <p:cNvSpPr txBox="1"/>
          <p:nvPr/>
        </p:nvSpPr>
        <p:spPr>
          <a:xfrm>
            <a:off x="741145" y="489667"/>
            <a:ext cx="11049802" cy="37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uk-UA" sz="1800" b="1" i="1" kern="100" cap="all" dirty="0">
                <a:solidFill>
                  <a:srgbClr val="4472C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критерій – соціальний аналіз особи підозрюваного/обвинуваченого </a:t>
            </a:r>
            <a:endParaRPr lang="uk-UA" sz="1400" b="1" i="1" kern="100" cap="all" dirty="0">
              <a:solidFill>
                <a:srgbClr val="4472C4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691C2-E7F4-17CF-1A28-1993B816E80A}"/>
              </a:ext>
            </a:extLst>
          </p:cNvPr>
          <p:cNvSpPr txBox="1"/>
          <p:nvPr/>
        </p:nvSpPr>
        <p:spPr>
          <a:xfrm>
            <a:off x="2263927" y="1396412"/>
            <a:ext cx="922374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вік</a:t>
            </a:r>
            <a:endParaRPr lang="uk-UA" b="1" cap="all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ADBA2C-1704-491B-DD6A-5C1DDF556EE4}"/>
              </a:ext>
            </a:extLst>
          </p:cNvPr>
          <p:cNvSpPr txBox="1"/>
          <p:nvPr/>
        </p:nvSpPr>
        <p:spPr>
          <a:xfrm>
            <a:off x="2263927" y="2484169"/>
            <a:ext cx="922374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стан здоров’я підозрюваного/обвинуваченого</a:t>
            </a:r>
            <a:endParaRPr lang="uk-UA" b="1" cap="all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EA91CA-EB4D-0A2E-CFCF-C8582DD4694F}"/>
              </a:ext>
            </a:extLst>
          </p:cNvPr>
          <p:cNvSpPr txBox="1"/>
          <p:nvPr/>
        </p:nvSpPr>
        <p:spPr>
          <a:xfrm>
            <a:off x="2374701" y="3488976"/>
            <a:ext cx="9144969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соціальні зв’язки</a:t>
            </a:r>
          </a:p>
          <a:p>
            <a:r>
              <a:rPr lang="uk-UA" b="1" dirty="0">
                <a:latin typeface="Times New Roman" panose="02020603050405020304" pitchFamily="18" charset="0"/>
              </a:rPr>
              <a:t>КПК дозволяє вносити заставу іншою фізичною або юридичною особою</a:t>
            </a:r>
            <a:endParaRPr lang="uk-UA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ABD473-D9EC-64D5-71B5-3FF2557FFDEF}"/>
              </a:ext>
            </a:extLst>
          </p:cNvPr>
          <p:cNvSpPr txBox="1"/>
          <p:nvPr/>
        </p:nvSpPr>
        <p:spPr>
          <a:xfrm>
            <a:off x="2374701" y="4688894"/>
            <a:ext cx="9242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професійна сфера</a:t>
            </a:r>
          </a:p>
          <a:p>
            <a:r>
              <a:rPr lang="uk-UA" b="1" dirty="0">
                <a:latin typeface="Times New Roman" panose="02020603050405020304" pitchFamily="18" charset="0"/>
              </a:rPr>
              <a:t>КПК дозволяє вносити заставу іншою фізичною або юридичною особою</a:t>
            </a:r>
            <a:endParaRPr lang="uk-UA" b="1" cap="all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8FE659-8DAB-CAAA-7293-0A76CFCB1A73}"/>
              </a:ext>
            </a:extLst>
          </p:cNvPr>
          <p:cNvSpPr txBox="1"/>
          <p:nvPr/>
        </p:nvSpPr>
        <p:spPr>
          <a:xfrm>
            <a:off x="2374701" y="5651776"/>
            <a:ext cx="924299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uk-UA" sz="1800" b="1" cap="all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Репутація</a:t>
            </a:r>
          </a:p>
          <a:p>
            <a:r>
              <a:rPr lang="uk-UA" b="1" dirty="0">
                <a:latin typeface="Times New Roman" panose="02020603050405020304" pitchFamily="18" charset="0"/>
              </a:rPr>
              <a:t>КПК дозволяє вносити заставу іншою фізичною або юридичною особою</a:t>
            </a:r>
            <a:endParaRPr lang="uk-UA" b="1" cap="all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3B7102-80D6-059F-6684-4C0BD3C4B4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55761"/>
            <a:ext cx="1048987" cy="6463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4CC4E01-42CD-708E-720B-BC72887A8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2" y="2345669"/>
            <a:ext cx="1048987" cy="64633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293C8D-FE11-9E28-F4AE-523378EF73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2" y="3489873"/>
            <a:ext cx="1048987" cy="6463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D9E943-D9B7-4FF4-2546-20FFF366E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9" y="4634077"/>
            <a:ext cx="1048987" cy="64633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28404D-8F72-9BF2-EAC6-CDF81FA3E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612224"/>
            <a:ext cx="1048987" cy="6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45856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65606"/>
            <a:ext cx="12114998" cy="6694371"/>
          </a:xfrm>
        </p:spPr>
      </p:pic>
      <p:sp useBgFill="1">
        <p:nvSpPr>
          <p:cNvPr id="6" name="TextBox 5">
            <a:extLst>
              <a:ext uri="{FF2B5EF4-FFF2-40B4-BE49-F238E27FC236}">
                <a16:creationId xmlns:a16="http://schemas.microsoft.com/office/drawing/2014/main" id="{FBCB9722-FEFB-F661-1B1A-74443441378B}"/>
              </a:ext>
            </a:extLst>
          </p:cNvPr>
          <p:cNvSpPr txBox="1"/>
          <p:nvPr/>
        </p:nvSpPr>
        <p:spPr>
          <a:xfrm>
            <a:off x="741145" y="489667"/>
            <a:ext cx="11049802" cy="376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marR="548640" algn="ctr">
              <a:lnSpc>
                <a:spcPct val="107000"/>
              </a:lnSpc>
              <a:spcBef>
                <a:spcPts val="1800"/>
              </a:spcBef>
              <a:spcAft>
                <a:spcPts val="1800"/>
              </a:spcAft>
            </a:pPr>
            <a:r>
              <a:rPr lang="uk-UA" sz="1800" b="1" i="1" kern="100" cap="all" dirty="0">
                <a:solidFill>
                  <a:srgbClr val="4472C4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 критерій – юридичний аналіз контраргументів сторони захисту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E2C6D-3508-6D7C-411D-B9E5D09C4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703" y="4860757"/>
            <a:ext cx="2466975" cy="1583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66BD9E-38B9-7054-ED00-71DB2E054C66}"/>
              </a:ext>
            </a:extLst>
          </p:cNvPr>
          <p:cNvSpPr txBox="1"/>
          <p:nvPr/>
        </p:nvSpPr>
        <p:spPr>
          <a:xfrm>
            <a:off x="1058779" y="1249934"/>
            <a:ext cx="10392075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важливе значення мають професійні вміння захисника і підозрюваного/обвинуваченого на доведення тверджень їх заперечення, належна процесуальна поведінка підозрюваного/обвинуваченого, вміння наводити контраргументи на основі реальних даних, а не прирівнювати свої заперечення просто до не згоди з процесуальним рішенням тощо.</a:t>
            </a:r>
            <a:endParaRPr lang="uk-UA" sz="2800" dirty="0">
              <a:latin typeface="Palatino Linotype" panose="0204050205050503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D350DE-C6DF-BD91-60ED-D7B4F7DAB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" y="4860758"/>
            <a:ext cx="2261937" cy="15075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EAF7EDC-F40C-87F6-11D8-894EB9022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002" y="4860757"/>
            <a:ext cx="2337235" cy="15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78643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65606"/>
            <a:ext cx="12114998" cy="6694371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F66BD9E-38B9-7054-ED00-71DB2E054C66}"/>
              </a:ext>
            </a:extLst>
          </p:cNvPr>
          <p:cNvSpPr txBox="1"/>
          <p:nvPr/>
        </p:nvSpPr>
        <p:spPr>
          <a:xfrm>
            <a:off x="3069658" y="1102417"/>
            <a:ext cx="8634662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b="1" cap="all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Що таке остаточний розмір застави?</a:t>
            </a:r>
            <a:endParaRPr lang="uk-UA" sz="2800" b="1" cap="all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b="1" dirty="0"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залежить як від належного обґрунтування тверджень сторони обвинувачення, так і від належних заперечень, наданих стороною захисту</a:t>
            </a:r>
            <a:endParaRPr lang="uk-UA" sz="2800" b="1" dirty="0">
              <a:latin typeface="Palatino Linotype" panose="02040502050505030304" pitchFamily="18" charset="0"/>
            </a:endParaRPr>
          </a:p>
          <a:p>
            <a:pPr algn="ctr"/>
            <a:endParaRPr lang="uk-UA" sz="1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uk-UA" b="1" dirty="0"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uk-UA" sz="1800" b="1" dirty="0">
              <a:effectLst/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1800" b="1" dirty="0"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це результат ґрунтовного аналізу всіх критеріїв в сукупності, а також детального вивчення питання про наявність ризиків і можливість подальшої належної процесуальної поведінки підозрюваного/обвинуваченого</a:t>
            </a:r>
            <a:endParaRPr lang="uk-UA" b="1" dirty="0">
              <a:latin typeface="Palatino Linotype" panose="0204050205050503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6AC45A-0BB0-85C9-D283-DCE768724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2" y="2367727"/>
            <a:ext cx="1615290" cy="12294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8568FB-2985-9DA6-F5C4-F6D9B32A88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2" y="3997699"/>
            <a:ext cx="1615290" cy="12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6991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E5885-34CC-4022-9D7C-2BE3F8A04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5B30152-16FF-417B-A56B-FDF02B7CC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29"/>
            <a:ext cx="12114998" cy="669437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1DC59F-3FC2-47E6-A55B-9072DC72DA50}"/>
              </a:ext>
            </a:extLst>
          </p:cNvPr>
          <p:cNvSpPr txBox="1"/>
          <p:nvPr/>
        </p:nvSpPr>
        <p:spPr>
          <a:xfrm>
            <a:off x="2810576" y="2697169"/>
            <a:ext cx="6102417" cy="13234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ДЯКУЮ 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</a:rPr>
              <a:t>ЗА УВАГУ!</a:t>
            </a:r>
            <a:endParaRPr lang="uk-UA" sz="4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408</Words>
  <Application>Microsoft Office PowerPoint</Application>
  <PresentationFormat>Широкий екран</PresentationFormat>
  <Paragraphs>46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Times New Roman</vt:lpstr>
      <vt:lpstr>Тема Office</vt:lpstr>
      <vt:lpstr>КРИТЕРІЇ ВИЗНАЧЕННЯ РОЗМІРУ ЗАСТАВИ У КОРУПЦІЙНОМУ КРИМІНАЛЬНОМУ ПРАВОПОРУШЕННІ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ДІЯЛЬНІСТЬ  ВИЩОГО АНТИКОРУПЦІЙНОГО СУДУ:  ОЧІКУВАННЯ, РЕАЛЬНІСТЬ, КРИТИКА</dc:title>
  <dc:creator>u37 vaks</dc:creator>
  <cp:lastModifiedBy>u37 vaks</cp:lastModifiedBy>
  <cp:revision>140</cp:revision>
  <cp:lastPrinted>2021-03-17T12:19:12Z</cp:lastPrinted>
  <dcterms:created xsi:type="dcterms:W3CDTF">2021-03-17T09:17:01Z</dcterms:created>
  <dcterms:modified xsi:type="dcterms:W3CDTF">2023-10-18T13:34:18Z</dcterms:modified>
</cp:coreProperties>
</file>