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4" r:id="rId4"/>
    <p:sldId id="274" r:id="rId5"/>
    <p:sldId id="275" r:id="rId6"/>
    <p:sldId id="277" r:id="rId7"/>
    <p:sldId id="278" r:id="rId8"/>
    <p:sldId id="279" r:id="rId9"/>
    <p:sldId id="280" r:id="rId10"/>
    <p:sldId id="284" r:id="rId11"/>
    <p:sldId id="286" r:id="rId12"/>
    <p:sldId id="285" r:id="rId13"/>
    <p:sldId id="287" r:id="rId14"/>
    <p:sldId id="276" r:id="rId15"/>
    <p:sldId id="265" r:id="rId16"/>
    <p:sldId id="282" r:id="rId17"/>
    <p:sldId id="26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p:scale>
          <a:sx n="70" d="100"/>
          <a:sy n="70" d="100"/>
        </p:scale>
        <p:origin x="72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2889C-75CE-57D4-1C78-56D12C39CCD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40EEC526-3500-8B27-7B84-6BC588835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2F46658-6E9A-7AC8-B0E4-88382095E283}"/>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F00DF811-A37E-65A4-B875-EDBD3363831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70CA038-2185-6E71-1D7A-94F8FE70B00A}"/>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25758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D855A1-B66E-4472-9EE8-902A7463FE6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A8534A6-3EB3-32FA-5BDA-AF43699D8D70}"/>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500B36A-84D5-5AF3-B610-0A83A63C243C}"/>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CD5802B1-4975-FD0D-5542-F30450DB49E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B839BF2-67D0-B4C0-3402-77DACC37F768}"/>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330763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3625A4D-5765-6FBE-7BA8-08E7CA7F17AB}"/>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B011701-17CB-48B5-54DC-E5CBD6071491}"/>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E7A4D2F-A463-ECEB-6C28-DF82451BCA44}"/>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FDEBA346-5E5E-022A-C3E3-85E436E09CB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7579A2C-3E9B-3F4E-1476-2347FE923B72}"/>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253539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A3D4E7-C0A0-F8B0-D5E2-8221A6A624A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C3A745B-7868-840C-67D3-AA2DAE7B3799}"/>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D0923EA-CC81-EACF-EFD2-1748E83434C7}"/>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D7A24513-A473-27C2-2570-5BBEDA27C05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8D9F8E3-833B-979D-E2BD-B24EA996157A}"/>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27723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9E1600-063A-E5C5-3716-B0ECCCBAB21D}"/>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7C78584-815E-2310-D904-D3CEFBA89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86311A59-48AF-C488-C787-BD8723265397}"/>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8EB17BF7-BFE8-7DEA-F78D-E89D7BF21F3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50977E6-3328-C8DC-8F13-ACA5C92FC512}"/>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177080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071A0-E791-97BE-CA15-C116B17344F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1B1B96B-B661-09C2-8B5B-4D4AE84A08DC}"/>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09341B49-9E1D-A388-AFA8-4133E3B78F6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D8C834C6-D57E-B6FF-C2EA-064A4173A987}"/>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6" name="Місце для нижнього колонтитула 5">
            <a:extLst>
              <a:ext uri="{FF2B5EF4-FFF2-40B4-BE49-F238E27FC236}">
                <a16:creationId xmlns:a16="http://schemas.microsoft.com/office/drawing/2014/main" id="{3DB48D6B-FBD2-8B8C-05FD-BBB5E60084C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FF29472-838C-E462-F8E4-AE2D0DED4504}"/>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118359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BC6CFF-65E9-ABBE-2951-3CD40A0DEBD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40B5AFD-9D14-FDF4-1B00-3D7C23124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2146DD8D-ED7E-5970-1905-082FB71211B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57433CB-AFA7-AE8E-0240-10C13A19D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A7FC18E-95FE-5711-7438-40EE2B6B5D0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FFB40ADC-BF44-414C-2ACD-D81B8C047232}"/>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8" name="Місце для нижнього колонтитула 7">
            <a:extLst>
              <a:ext uri="{FF2B5EF4-FFF2-40B4-BE49-F238E27FC236}">
                <a16:creationId xmlns:a16="http://schemas.microsoft.com/office/drawing/2014/main" id="{064D2556-1E89-2E3D-7259-72FA4E0CB230}"/>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B2A4DD21-3CFF-FBBF-F41B-B1EAB4BAD4E0}"/>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92053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80806-3062-A883-AC64-2F0DAC93D1F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41CE2-83C0-184B-6456-2C48CE89432C}"/>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4" name="Місце для нижнього колонтитула 3">
            <a:extLst>
              <a:ext uri="{FF2B5EF4-FFF2-40B4-BE49-F238E27FC236}">
                <a16:creationId xmlns:a16="http://schemas.microsoft.com/office/drawing/2014/main" id="{B34A5C14-2C1A-3DD1-BD32-417BEF8399F9}"/>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42A90E87-DE53-C0A7-B68A-3BB0FA444378}"/>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161625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46943CB-40A9-C522-A0D0-5F719E9A41A5}"/>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3" name="Місце для нижнього колонтитула 2">
            <a:extLst>
              <a:ext uri="{FF2B5EF4-FFF2-40B4-BE49-F238E27FC236}">
                <a16:creationId xmlns:a16="http://schemas.microsoft.com/office/drawing/2014/main" id="{D27E56D6-E0B1-28CF-899B-8A134AAE3FC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B93ED850-B7DA-8FB1-F09C-F5DDBFF2CBBC}"/>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42489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D8AF9-00FF-F9C1-C3F0-BD1D40015EE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157143D-DC04-52E2-5381-F242CA37A3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A1A0654F-D0F2-4E90-FBF0-2CD65637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CEB1EBD-C70F-C230-A9AD-25A570102234}"/>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6" name="Місце для нижнього колонтитула 5">
            <a:extLst>
              <a:ext uri="{FF2B5EF4-FFF2-40B4-BE49-F238E27FC236}">
                <a16:creationId xmlns:a16="http://schemas.microsoft.com/office/drawing/2014/main" id="{79E914F7-B562-47E7-3AB0-8E2C593FA8B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625CD5B-CE6E-C59F-9939-33EAC1F67505}"/>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211029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0C16C5-5237-16CA-0E44-81C5DA9DD1C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276EC3C-7341-6198-FD2E-A19E51357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B3DC51FB-0A7F-EBA0-82BF-87533B2E3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B86D02A-23C6-8061-0571-822A6FA36DC9}"/>
              </a:ext>
            </a:extLst>
          </p:cNvPr>
          <p:cNvSpPr>
            <a:spLocks noGrp="1"/>
          </p:cNvSpPr>
          <p:nvPr>
            <p:ph type="dt" sz="half" idx="10"/>
          </p:nvPr>
        </p:nvSpPr>
        <p:spPr/>
        <p:txBody>
          <a:bodyPr/>
          <a:lstStyle/>
          <a:p>
            <a:fld id="{7CCEB1ED-3042-4FCE-B7CC-0699A56650DE}" type="datetimeFigureOut">
              <a:rPr lang="uk-UA" smtClean="0"/>
              <a:t>19.10.2023</a:t>
            </a:fld>
            <a:endParaRPr lang="uk-UA"/>
          </a:p>
        </p:txBody>
      </p:sp>
      <p:sp>
        <p:nvSpPr>
          <p:cNvPr id="6" name="Місце для нижнього колонтитула 5">
            <a:extLst>
              <a:ext uri="{FF2B5EF4-FFF2-40B4-BE49-F238E27FC236}">
                <a16:creationId xmlns:a16="http://schemas.microsoft.com/office/drawing/2014/main" id="{73F2F1AD-9352-7E08-4AC8-A8D7729654D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4859497-8AE9-17DD-F5B5-D2597CEC0BCB}"/>
              </a:ext>
            </a:extLst>
          </p:cNvPr>
          <p:cNvSpPr>
            <a:spLocks noGrp="1"/>
          </p:cNvSpPr>
          <p:nvPr>
            <p:ph type="sldNum" sz="quarter" idx="12"/>
          </p:nvPr>
        </p:nvSpPr>
        <p:spPr/>
        <p:txBody>
          <a:bodyPr/>
          <a:lstStyle/>
          <a:p>
            <a:fld id="{57F94210-5C6A-44E2-A88E-96A3B5B98736}" type="slidenum">
              <a:rPr lang="uk-UA" smtClean="0"/>
              <a:t>‹№›</a:t>
            </a:fld>
            <a:endParaRPr lang="uk-UA"/>
          </a:p>
        </p:txBody>
      </p:sp>
    </p:spTree>
    <p:extLst>
      <p:ext uri="{BB962C8B-B14F-4D97-AF65-F5344CB8AC3E}">
        <p14:creationId xmlns:p14="http://schemas.microsoft.com/office/powerpoint/2010/main" val="259295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00F1B23-FBA6-C18D-E36E-60D8073C0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16FC78A-F3E2-27BA-B201-B9A4605C5A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25DC8C3-8E17-B755-37DA-A38F4B307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EB1ED-3042-4FCE-B7CC-0699A56650DE}" type="datetimeFigureOut">
              <a:rPr lang="uk-UA" smtClean="0"/>
              <a:t>19.10.2023</a:t>
            </a:fld>
            <a:endParaRPr lang="uk-UA"/>
          </a:p>
        </p:txBody>
      </p:sp>
      <p:sp>
        <p:nvSpPr>
          <p:cNvPr id="5" name="Місце для нижнього колонтитула 4">
            <a:extLst>
              <a:ext uri="{FF2B5EF4-FFF2-40B4-BE49-F238E27FC236}">
                <a16:creationId xmlns:a16="http://schemas.microsoft.com/office/drawing/2014/main" id="{15EDBC81-0918-5BCD-4D4D-2EF2049D7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3CD4F428-6E17-8EBC-65C3-E4EB102C8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4210-5C6A-44E2-A88E-96A3B5B98736}" type="slidenum">
              <a:rPr lang="uk-UA" smtClean="0"/>
              <a:t>‹№›</a:t>
            </a:fld>
            <a:endParaRPr lang="uk-UA"/>
          </a:p>
        </p:txBody>
      </p:sp>
    </p:spTree>
    <p:extLst>
      <p:ext uri="{BB962C8B-B14F-4D97-AF65-F5344CB8AC3E}">
        <p14:creationId xmlns:p14="http://schemas.microsoft.com/office/powerpoint/2010/main" val="91987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 descr="Зображення, що містить текст, картинка&#10;&#10;Автоматично згенерований опис">
            <a:extLst>
              <a:ext uri="{FF2B5EF4-FFF2-40B4-BE49-F238E27FC236}">
                <a16:creationId xmlns:a16="http://schemas.microsoft.com/office/drawing/2014/main" id="{FE093BB1-F061-146B-934F-A4EC60E99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937" y="164869"/>
            <a:ext cx="5160125" cy="2341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813B85-954C-8818-468C-D7B065B84F9B}"/>
              </a:ext>
            </a:extLst>
          </p:cNvPr>
          <p:cNvSpPr txBox="1"/>
          <p:nvPr/>
        </p:nvSpPr>
        <p:spPr>
          <a:xfrm>
            <a:off x="-174568" y="3142211"/>
            <a:ext cx="12541135" cy="2923877"/>
          </a:xfrm>
          <a:prstGeom prst="rect">
            <a:avLst/>
          </a:prstGeom>
          <a:noFill/>
        </p:spPr>
        <p:txBody>
          <a:bodyPr wrap="square" rtlCol="0">
            <a:spAutoFit/>
          </a:bodyPr>
          <a:lstStyle/>
          <a:p>
            <a:pPr algn="ctr"/>
            <a:r>
              <a:rPr lang="uk-UA" sz="4800" b="1" dirty="0">
                <a:latin typeface="Georgia" panose="02040502050405020303" pitchFamily="18" charset="0"/>
                <a:cs typeface="Forte Forward" panose="020B0604020202020204" pitchFamily="2" charset="0"/>
              </a:rPr>
              <a:t>ТОП-10 порушень права на справедливий суд і Ко</a:t>
            </a:r>
            <a:br>
              <a:rPr lang="uk-UA" sz="4800" b="1" dirty="0">
                <a:latin typeface="Georgia" panose="02040502050405020303" pitchFamily="18" charset="0"/>
                <a:cs typeface="Forte Forward" panose="020B0604020202020204" pitchFamily="2" charset="0"/>
              </a:rPr>
            </a:br>
            <a:endParaRPr lang="uk-UA" sz="4800" b="1" dirty="0">
              <a:latin typeface="Georgia" panose="02040502050405020303" pitchFamily="18" charset="0"/>
              <a:cs typeface="Forte Forward" panose="020B0604020202020204" pitchFamily="2" charset="0"/>
            </a:endParaRPr>
          </a:p>
          <a:p>
            <a:pPr algn="ctr"/>
            <a:r>
              <a:rPr lang="uk-UA" sz="2000" dirty="0">
                <a:latin typeface="Georgia" panose="02040502050405020303" pitchFamily="18" charset="0"/>
                <a:cs typeface="Forte Forward" panose="020B0604020202020204" pitchFamily="2" charset="0"/>
              </a:rPr>
              <a:t>Артем Крикун-Труш</a:t>
            </a:r>
          </a:p>
          <a:p>
            <a:pPr algn="ctr"/>
            <a:r>
              <a:rPr lang="ru-RU" sz="2000" dirty="0">
                <a:latin typeface="Georgia" panose="02040502050405020303" pitchFamily="18" charset="0"/>
                <a:cs typeface="Forte Forward" panose="020B0604020202020204" pitchFamily="2" charset="0"/>
              </a:rPr>
              <a:t>адвокат та </a:t>
            </a:r>
            <a:r>
              <a:rPr lang="uk-UA" sz="2000" dirty="0">
                <a:latin typeface="Georgia" panose="02040502050405020303" pitchFamily="18" charset="0"/>
                <a:cs typeface="Forte Forward" panose="020B0604020202020204" pitchFamily="2" charset="0"/>
              </a:rPr>
              <a:t>керуючий партнер </a:t>
            </a:r>
            <a:r>
              <a:rPr lang="en-US" sz="2000" dirty="0">
                <a:latin typeface="Georgia" panose="02040502050405020303" pitchFamily="18" charset="0"/>
                <a:cs typeface="Forte Forward" panose="020B0604020202020204" pitchFamily="2" charset="0"/>
              </a:rPr>
              <a:t>Rostrum</a:t>
            </a:r>
            <a:endParaRPr lang="uk-UA" sz="2000" dirty="0">
              <a:latin typeface="Georgia" panose="02040502050405020303" pitchFamily="18" charset="0"/>
              <a:cs typeface="Forte Forward" panose="020B0604020202020204" pitchFamily="2" charset="0"/>
            </a:endParaRPr>
          </a:p>
        </p:txBody>
      </p:sp>
    </p:spTree>
    <p:extLst>
      <p:ext uri="{BB962C8B-B14F-4D97-AF65-F5344CB8AC3E}">
        <p14:creationId xmlns:p14="http://schemas.microsoft.com/office/powerpoint/2010/main" val="383497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8BE50-E96E-6725-5BCD-DBB9CFC1B58E}"/>
              </a:ext>
            </a:extLst>
          </p:cNvPr>
          <p:cNvSpPr txBox="1"/>
          <p:nvPr/>
        </p:nvSpPr>
        <p:spPr>
          <a:xfrm>
            <a:off x="396240" y="264160"/>
            <a:ext cx="11399520" cy="461665"/>
          </a:xfrm>
          <a:prstGeom prst="rect">
            <a:avLst/>
          </a:prstGeom>
          <a:noFill/>
        </p:spPr>
        <p:txBody>
          <a:bodyPr wrap="square">
            <a:spAutoFit/>
          </a:bodyPr>
          <a:lstStyle/>
          <a:p>
            <a:pPr algn="ctr"/>
            <a:r>
              <a:rPr lang="ru-RU" sz="2400" b="1" kern="0" dirty="0">
                <a:solidFill>
                  <a:srgbClr val="000000"/>
                </a:solidFill>
                <a:effectLst/>
                <a:latin typeface="Georgia" panose="02040502050405020303" pitchFamily="18" charset="0"/>
                <a:ea typeface="Times New Roman" panose="02020603050405020304" pitchFamily="18" charset="0"/>
              </a:rPr>
              <a:t>П</a:t>
            </a:r>
            <a:r>
              <a:rPr lang="uk-UA" sz="2400" b="1" kern="0" dirty="0" err="1">
                <a:solidFill>
                  <a:srgbClr val="000000"/>
                </a:solidFill>
                <a:effectLst/>
                <a:latin typeface="Georgia" panose="02040502050405020303" pitchFamily="18" charset="0"/>
                <a:ea typeface="Times New Roman" panose="02020603050405020304" pitchFamily="18" charset="0"/>
              </a:rPr>
              <a:t>останова</a:t>
            </a:r>
            <a:r>
              <a:rPr lang="uk-UA" sz="2400" b="1" kern="0" dirty="0">
                <a:solidFill>
                  <a:srgbClr val="000000"/>
                </a:solidFill>
                <a:effectLst/>
                <a:latin typeface="Georgia" panose="02040502050405020303" pitchFamily="18" charset="0"/>
                <a:ea typeface="Times New Roman" panose="02020603050405020304" pitchFamily="18" charset="0"/>
              </a:rPr>
              <a:t> Верховного Суду від 06.12.2022 у справі № 991/3921/20</a:t>
            </a:r>
            <a:endParaRPr lang="uk-UA" sz="2400" b="1" i="1" dirty="0">
              <a:latin typeface="Georgia" panose="02040502050405020303" pitchFamily="18" charset="0"/>
            </a:endParaRPr>
          </a:p>
        </p:txBody>
      </p:sp>
      <p:pic>
        <p:nvPicPr>
          <p:cNvPr id="6" name="Рисунок 5">
            <a:extLst>
              <a:ext uri="{FF2B5EF4-FFF2-40B4-BE49-F238E27FC236}">
                <a16:creationId xmlns:a16="http://schemas.microsoft.com/office/drawing/2014/main" id="{0F0A082B-60C7-87FB-F78B-81C5072049B6}"/>
              </a:ext>
            </a:extLst>
          </p:cNvPr>
          <p:cNvPicPr>
            <a:picLocks noChangeAspect="1"/>
          </p:cNvPicPr>
          <p:nvPr/>
        </p:nvPicPr>
        <p:blipFill>
          <a:blip r:embed="rId2"/>
          <a:stretch>
            <a:fillRect/>
          </a:stretch>
        </p:blipFill>
        <p:spPr>
          <a:xfrm>
            <a:off x="3371850" y="1117455"/>
            <a:ext cx="6051550" cy="5109752"/>
          </a:xfrm>
          <a:prstGeom prst="rect">
            <a:avLst/>
          </a:prstGeom>
        </p:spPr>
      </p:pic>
      <p:sp>
        <p:nvSpPr>
          <p:cNvPr id="7" name="Бульбашка прямої мови: овальна 6">
            <a:extLst>
              <a:ext uri="{FF2B5EF4-FFF2-40B4-BE49-F238E27FC236}">
                <a16:creationId xmlns:a16="http://schemas.microsoft.com/office/drawing/2014/main" id="{641AED61-375F-1404-DD57-AC7FF512CEDF}"/>
              </a:ext>
            </a:extLst>
          </p:cNvPr>
          <p:cNvSpPr/>
          <p:nvPr/>
        </p:nvSpPr>
        <p:spPr>
          <a:xfrm>
            <a:off x="6350000" y="1117455"/>
            <a:ext cx="3073400" cy="1644835"/>
          </a:xfrm>
          <a:prstGeom prst="wedgeEllipseCallout">
            <a:avLst>
              <a:gd name="adj1" fmla="val -57475"/>
              <a:gd name="adj2" fmla="val 31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err="1">
                <a:latin typeface="Georgia" panose="02040502050405020303" pitchFamily="18" charset="0"/>
              </a:rPr>
              <a:t>Верховний</a:t>
            </a:r>
            <a:r>
              <a:rPr lang="ru-RU" b="1" dirty="0">
                <a:latin typeface="Georgia" panose="02040502050405020303" pitchFamily="18" charset="0"/>
              </a:rPr>
              <a:t> Суд </a:t>
            </a:r>
            <a:r>
              <a:rPr lang="ru-RU" b="1" dirty="0" err="1">
                <a:latin typeface="Georgia" panose="02040502050405020303" pitchFamily="18" charset="0"/>
              </a:rPr>
              <a:t>вважає</a:t>
            </a:r>
            <a:r>
              <a:rPr lang="ru-RU" b="1" dirty="0">
                <a:latin typeface="Georgia" panose="02040502050405020303" pitchFamily="18" charset="0"/>
              </a:rPr>
              <a:t> </a:t>
            </a:r>
            <a:r>
              <a:rPr lang="ru-RU" b="1" dirty="0" err="1">
                <a:latin typeface="Georgia" panose="02040502050405020303" pitchFamily="18" charset="0"/>
              </a:rPr>
              <a:t>це</a:t>
            </a:r>
            <a:r>
              <a:rPr lang="ru-RU" b="1" dirty="0">
                <a:latin typeface="Georgia" panose="02040502050405020303" pitchFamily="18" charset="0"/>
              </a:rPr>
              <a:t> </a:t>
            </a:r>
            <a:r>
              <a:rPr lang="ru-RU" b="1" dirty="0" err="1">
                <a:latin typeface="Georgia" panose="02040502050405020303" pitchFamily="18" charset="0"/>
              </a:rPr>
              <a:t>неістотним</a:t>
            </a:r>
            <a:r>
              <a:rPr lang="ru-RU" b="1" dirty="0">
                <a:latin typeface="Georgia" panose="02040502050405020303" pitchFamily="18" charset="0"/>
              </a:rPr>
              <a:t> </a:t>
            </a:r>
            <a:r>
              <a:rPr lang="ru-RU" b="1" dirty="0" err="1">
                <a:latin typeface="Georgia" panose="02040502050405020303" pitchFamily="18" charset="0"/>
              </a:rPr>
              <a:t>порушенням</a:t>
            </a:r>
            <a:endParaRPr lang="uk-UA" b="1" dirty="0">
              <a:latin typeface="Georgia" panose="02040502050405020303" pitchFamily="18" charset="0"/>
            </a:endParaRPr>
          </a:p>
        </p:txBody>
      </p:sp>
    </p:spTree>
    <p:extLst>
      <p:ext uri="{BB962C8B-B14F-4D97-AF65-F5344CB8AC3E}">
        <p14:creationId xmlns:p14="http://schemas.microsoft.com/office/powerpoint/2010/main" val="132226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600C7E-D1E2-A76C-3FAB-FA0D26F875A1}"/>
              </a:ext>
            </a:extLst>
          </p:cNvPr>
          <p:cNvSpPr txBox="1"/>
          <p:nvPr/>
        </p:nvSpPr>
        <p:spPr>
          <a:xfrm>
            <a:off x="420624" y="448056"/>
            <a:ext cx="11631168" cy="5816977"/>
          </a:xfrm>
          <a:prstGeom prst="rect">
            <a:avLst/>
          </a:prstGeom>
          <a:noFill/>
        </p:spPr>
        <p:txBody>
          <a:bodyPr wrap="square">
            <a:spAutoFit/>
          </a:bodyPr>
          <a:lstStyle/>
          <a:p>
            <a:pPr marR="128905" lvl="0" algn="just">
              <a:spcBef>
                <a:spcPts val="600"/>
              </a:spcBef>
              <a:spcAft>
                <a:spcPts val="600"/>
              </a:spcAft>
            </a:pPr>
            <a:r>
              <a:rPr lang="uk-UA" dirty="0">
                <a:effectLst/>
                <a:highlight>
                  <a:srgbClr val="FFFFFF"/>
                </a:highlight>
                <a:latin typeface="Georgia" panose="02040502050405020303" pitchFamily="18" charset="0"/>
                <a:ea typeface="Georgia" panose="02040502050405020303" pitchFamily="18" charset="0"/>
                <a:cs typeface="Georgia" panose="02040502050405020303" pitchFamily="18" charset="0"/>
              </a:rPr>
              <a:t>Велика Палата Верховного Суду у п. 68 постанови </a:t>
            </a:r>
            <a:r>
              <a:rPr lang="uk-UA" dirty="0">
                <a:effectLst/>
                <a:latin typeface="Georgia" panose="02040502050405020303" pitchFamily="18" charset="0"/>
                <a:ea typeface="Georgia" panose="02040502050405020303" pitchFamily="18" charset="0"/>
                <a:cs typeface="Georgia" panose="02040502050405020303" pitchFamily="18" charset="0"/>
              </a:rPr>
              <a:t>від 26.01.2021 у справі № 522/1528/15-ц вказала таке: «</a:t>
            </a:r>
            <a:r>
              <a:rPr lang="uk-UA" i="1" dirty="0">
                <a:effectLst/>
                <a:latin typeface="Georgia" panose="02040502050405020303" pitchFamily="18" charset="0"/>
                <a:ea typeface="Georgia" panose="02040502050405020303" pitchFamily="18" charset="0"/>
                <a:cs typeface="Georgia" panose="02040502050405020303" pitchFamily="18" charset="0"/>
              </a:rPr>
              <a:t>68. Велика Палата Верховного Суду, дійшовши наведених вище висновків, звертає увагу, що правові висновки суду, у тому числі касаційної інстанції, </a:t>
            </a:r>
            <a:r>
              <a:rPr lang="uk-UA" i="1" dirty="0" err="1">
                <a:effectLst/>
                <a:latin typeface="Georgia" panose="02040502050405020303" pitchFamily="18" charset="0"/>
                <a:ea typeface="Georgia" panose="02040502050405020303" pitchFamily="18" charset="0"/>
                <a:cs typeface="Georgia" panose="02040502050405020303" pitchFamily="18" charset="0"/>
              </a:rPr>
              <a:t>формулюються</a:t>
            </a:r>
            <a:r>
              <a:rPr lang="uk-UA" i="1" dirty="0">
                <a:effectLst/>
                <a:latin typeface="Georgia" panose="02040502050405020303" pitchFamily="18" charset="0"/>
                <a:ea typeface="Georgia" panose="02040502050405020303" pitchFamily="18" charset="0"/>
                <a:cs typeface="Georgia" panose="02040502050405020303" pitchFamily="18" charset="0"/>
              </a:rPr>
              <a:t> виходячи з конкретних обставин справи. Тобто, на відміну від повноважень законодавчої гілки влади, до повноважень суду не належить формулювання абстрактних правил поведінки для всіх життєвих ситуацій, які підпадають під дію певних норм права</a:t>
            </a:r>
            <a:r>
              <a:rPr lang="uk-UA" dirty="0">
                <a:effectLst/>
                <a:latin typeface="Georgia" panose="02040502050405020303" pitchFamily="18" charset="0"/>
                <a:ea typeface="Georgia" panose="02040502050405020303" pitchFamily="18" charset="0"/>
                <a:cs typeface="Georgia" panose="02040502050405020303" pitchFamily="18" charset="0"/>
              </a:rPr>
              <a:t>».</a:t>
            </a:r>
          </a:p>
          <a:p>
            <a:pPr marR="128905" lvl="0" algn="just">
              <a:spcBef>
                <a:spcPts val="600"/>
              </a:spcBef>
              <a:spcAft>
                <a:spcPts val="600"/>
              </a:spcAft>
            </a:pPr>
            <a:r>
              <a:rPr lang="uk-UA" dirty="0">
                <a:effectLst/>
                <a:highlight>
                  <a:srgbClr val="FFFFFF"/>
                </a:highlight>
                <a:latin typeface="Georgia" panose="02040502050405020303" pitchFamily="18" charset="0"/>
                <a:ea typeface="Georgia" panose="02040502050405020303" pitchFamily="18" charset="0"/>
                <a:cs typeface="Georgia" panose="02040502050405020303" pitchFamily="18" charset="0"/>
              </a:rPr>
              <a:t>Верховний Суд у постанові </a:t>
            </a:r>
            <a:r>
              <a:rPr lang="uk-UA" dirty="0">
                <a:effectLst/>
                <a:latin typeface="Georgia" panose="02040502050405020303" pitchFamily="18" charset="0"/>
                <a:ea typeface="Georgia" panose="02040502050405020303" pitchFamily="18" charset="0"/>
                <a:cs typeface="Georgia" panose="02040502050405020303" pitchFamily="18" charset="0"/>
              </a:rPr>
              <a:t>від 26.05.2021 у справі №  910/8358/19 зазначив, що </a:t>
            </a:r>
            <a:r>
              <a:rPr lang="uk-UA" dirty="0">
                <a:effectLst/>
                <a:latin typeface="Georgia" panose="02040502050405020303" pitchFamily="18" charset="0"/>
                <a:ea typeface="Arial" panose="020B0604020202020204" pitchFamily="34" charset="0"/>
                <a:cs typeface="Arial" panose="020B0604020202020204" pitchFamily="34" charset="0"/>
              </a:rPr>
              <a:t>під судовими рішеннями в подібних правовідносинах слід розуміти такі рішення, де подібними (тотожними, аналогічними, схожими) є, поміж іншого, </a:t>
            </a:r>
            <a:r>
              <a:rPr lang="uk-UA" b="1" dirty="0">
                <a:effectLst/>
                <a:latin typeface="Georgia" panose="02040502050405020303" pitchFamily="18" charset="0"/>
                <a:ea typeface="Arial" panose="020B0604020202020204" pitchFamily="34" charset="0"/>
                <a:cs typeface="Arial" panose="020B0604020202020204" pitchFamily="34" charset="0"/>
              </a:rPr>
              <a:t>встановлені судом фактичні обставини</a:t>
            </a:r>
            <a:r>
              <a:rPr lang="uk-UA" dirty="0">
                <a:effectLst/>
                <a:latin typeface="Georgia" panose="02040502050405020303" pitchFamily="18" charset="0"/>
                <a:ea typeface="Arial" panose="020B0604020202020204" pitchFamily="34" charset="0"/>
                <a:cs typeface="Arial" panose="020B0604020202020204" pitchFamily="34" charset="0"/>
              </a:rPr>
              <a:t>.</a:t>
            </a:r>
            <a:r>
              <a:rPr lang="ru-RU" dirty="0">
                <a:effectLst/>
                <a:latin typeface="Georgia" panose="02040502050405020303" pitchFamily="18" charset="0"/>
                <a:ea typeface="Arial" panose="020B0604020202020204" pitchFamily="34" charset="0"/>
                <a:cs typeface="Arial" panose="020B0604020202020204" pitchFamily="34" charset="0"/>
              </a:rPr>
              <a:t> </a:t>
            </a:r>
            <a:endParaRPr lang="uk-UA" dirty="0">
              <a:effectLst/>
              <a:latin typeface="Georgia" panose="02040502050405020303" pitchFamily="18" charset="0"/>
              <a:ea typeface="Georgia" panose="02040502050405020303" pitchFamily="18" charset="0"/>
              <a:cs typeface="Georgia" panose="02040502050405020303" pitchFamily="18" charset="0"/>
            </a:endParaRPr>
          </a:p>
          <a:p>
            <a:pPr marR="128905" lvl="0" algn="just">
              <a:spcBef>
                <a:spcPts val="600"/>
              </a:spcBef>
              <a:spcAft>
                <a:spcPts val="600"/>
              </a:spcAft>
            </a:pPr>
            <a:r>
              <a:rPr lang="uk-UA" dirty="0">
                <a:effectLst/>
                <a:latin typeface="Georgia" panose="02040502050405020303" pitchFamily="18" charset="0"/>
                <a:ea typeface="Arial" panose="020B0604020202020204" pitchFamily="34" charset="0"/>
                <a:cs typeface="Arial" panose="020B0604020202020204" pitchFamily="34" charset="0"/>
              </a:rPr>
              <a:t>Верховний Суд </a:t>
            </a:r>
            <a:r>
              <a:rPr lang="uk-UA" dirty="0">
                <a:effectLst/>
                <a:latin typeface="Georgia" panose="02040502050405020303" pitchFamily="18" charset="0"/>
                <a:ea typeface="Times New Roman" panose="02020603050405020304" pitchFamily="18" charset="0"/>
                <a:cs typeface="Times New Roman" panose="02020603050405020304" pitchFamily="18" charset="0"/>
              </a:rPr>
              <a:t>в ухвалі від 27.03.2020 у справі № 910/4450/19 зазначив, що подібність правовідносин в іншій аналогічній справі визначається за такими критеріями: </a:t>
            </a:r>
            <a:r>
              <a:rPr lang="uk-UA" b="1" dirty="0">
                <a:effectLst/>
                <a:latin typeface="Georgia" panose="02040502050405020303" pitchFamily="18" charset="0"/>
                <a:ea typeface="Times New Roman" panose="02020603050405020304" pitchFamily="18" charset="0"/>
                <a:cs typeface="Times New Roman" panose="02020603050405020304" pitchFamily="18" charset="0"/>
              </a:rPr>
              <a:t>суб`єктний склад сторін спору, зміст правовідносин (права та обов`язки сторін спору) та об`єкт (предмет)</a:t>
            </a:r>
            <a:r>
              <a:rPr lang="uk-UA" dirty="0">
                <a:effectLst/>
                <a:latin typeface="Georgia" panose="02040502050405020303" pitchFamily="18" charset="0"/>
                <a:ea typeface="Times New Roman" panose="02020603050405020304" pitchFamily="18" charset="0"/>
                <a:cs typeface="Times New Roman" panose="02020603050405020304" pitchFamily="18" charset="0"/>
              </a:rPr>
              <a:t>.</a:t>
            </a:r>
            <a:endParaRPr lang="uk-UA" dirty="0">
              <a:effectLst/>
              <a:latin typeface="Georgia" panose="02040502050405020303" pitchFamily="18" charset="0"/>
              <a:ea typeface="Georgia" panose="02040502050405020303" pitchFamily="18" charset="0"/>
              <a:cs typeface="Georgia" panose="02040502050405020303" pitchFamily="18" charset="0"/>
            </a:endParaRPr>
          </a:p>
          <a:p>
            <a:pPr marR="128905" lvl="0" algn="just">
              <a:spcBef>
                <a:spcPts val="600"/>
              </a:spcBef>
              <a:spcAft>
                <a:spcPts val="600"/>
              </a:spcAft>
            </a:pPr>
            <a:r>
              <a:rPr lang="uk-UA" dirty="0">
                <a:effectLst/>
                <a:latin typeface="Georgia" panose="02040502050405020303" pitchFamily="18" charset="0"/>
                <a:ea typeface="Times New Roman" panose="02020603050405020304" pitchFamily="18" charset="0"/>
                <a:cs typeface="Times New Roman" panose="02020603050405020304" pitchFamily="18" charset="0"/>
              </a:rPr>
              <a:t>Велика Палата Верховного Суду виходить з того, що подібність правовідносин означає тотожність суб`єктного складу учасників відносин, об`єкта та предмета правового регулювання, а також </a:t>
            </a:r>
            <a:r>
              <a:rPr lang="uk-UA" b="1" dirty="0">
                <a:effectLst/>
                <a:latin typeface="Georgia" panose="02040502050405020303" pitchFamily="18" charset="0"/>
                <a:ea typeface="Times New Roman" panose="02020603050405020304" pitchFamily="18" charset="0"/>
                <a:cs typeface="Times New Roman" panose="02020603050405020304" pitchFamily="18" charset="0"/>
              </a:rPr>
              <a:t>умов застосування правових норм (зокрема, часу, місця, підстав виникнення, припинення та зміни відповідних правовідносин)</a:t>
            </a:r>
            <a:r>
              <a:rPr lang="uk-UA" dirty="0">
                <a:effectLst/>
                <a:latin typeface="Georgia" panose="02040502050405020303" pitchFamily="18" charset="0"/>
                <a:ea typeface="Times New Roman" panose="02020603050405020304" pitchFamily="18" charset="0"/>
                <a:cs typeface="Times New Roman" panose="02020603050405020304" pitchFamily="18" charset="0"/>
              </a:rPr>
              <a:t>. При цьому, зміст правовідносин з метою з`ясування їх подібності визначається обставинами кожної конкретної справи (пункт 32 постанови від 27.03.2018 у справі № 910/17999/16; пункт 38 постанови від 25.04.2018 у справі № 925/3/7; пункт 40 постанови від 25.04.2018 у справі № 910/24257/16).</a:t>
            </a:r>
            <a:endParaRPr lang="uk-UA"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48539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B59F8E-D728-8A7C-1E8C-27FA671563F8}"/>
              </a:ext>
            </a:extLst>
          </p:cNvPr>
          <p:cNvSpPr txBox="1"/>
          <p:nvPr/>
        </p:nvSpPr>
        <p:spPr>
          <a:xfrm>
            <a:off x="585216" y="320040"/>
            <a:ext cx="11411712" cy="5262979"/>
          </a:xfrm>
          <a:prstGeom prst="rect">
            <a:avLst/>
          </a:prstGeom>
          <a:noFill/>
        </p:spPr>
        <p:txBody>
          <a:bodyPr wrap="square">
            <a:spAutoFit/>
          </a:bodyPr>
          <a:lstStyle/>
          <a:p>
            <a:pPr marR="128905" lvl="0" algn="just">
              <a:spcBef>
                <a:spcPts val="600"/>
              </a:spcBef>
              <a:spcAft>
                <a:spcPts val="0"/>
              </a:spcAft>
            </a:pPr>
            <a:r>
              <a:rPr lang="uk-UA" sz="2800" b="1" dirty="0">
                <a:effectLst/>
                <a:latin typeface="Georgia" panose="02040502050405020303" pitchFamily="18" charset="0"/>
                <a:ea typeface="Georgia" panose="02040502050405020303" pitchFamily="18" charset="0"/>
                <a:cs typeface="Georgia" panose="02040502050405020303" pitchFamily="18" charset="0"/>
              </a:rPr>
              <a:t>ЄСПЛ у справі «</a:t>
            </a:r>
            <a:r>
              <a:rPr lang="uk-UA" sz="2800" b="1" i="1" dirty="0" err="1">
                <a:effectLst/>
                <a:latin typeface="Georgia" panose="02040502050405020303" pitchFamily="18" charset="0"/>
                <a:ea typeface="Georgia" panose="02040502050405020303" pitchFamily="18" charset="0"/>
                <a:cs typeface="Georgia" panose="02040502050405020303" pitchFamily="18" charset="0"/>
              </a:rPr>
              <a:t>Бартая</a:t>
            </a:r>
            <a:r>
              <a:rPr lang="uk-UA" sz="2800" b="1" i="1" dirty="0">
                <a:effectLst/>
                <a:latin typeface="Georgia" panose="02040502050405020303" pitchFamily="18" charset="0"/>
                <a:ea typeface="Georgia" panose="02040502050405020303" pitchFamily="18" charset="0"/>
                <a:cs typeface="Georgia" panose="02040502050405020303" pitchFamily="18" charset="0"/>
              </a:rPr>
              <a:t> проти Грузії</a:t>
            </a:r>
            <a:r>
              <a:rPr lang="uk-UA" sz="2800" b="1" dirty="0">
                <a:effectLst/>
                <a:latin typeface="Georgia" panose="02040502050405020303" pitchFamily="18" charset="0"/>
                <a:ea typeface="Georgia" panose="02040502050405020303" pitchFamily="18" charset="0"/>
                <a:cs typeface="Georgia" panose="02040502050405020303" pitchFamily="18" charset="0"/>
              </a:rPr>
              <a:t>» :</a:t>
            </a:r>
          </a:p>
          <a:p>
            <a:pPr marR="128905" lvl="0" algn="just">
              <a:spcBef>
                <a:spcPts val="600"/>
              </a:spcBef>
              <a:spcAft>
                <a:spcPts val="0"/>
              </a:spcAft>
            </a:pPr>
            <a:endParaRPr lang="uk-UA" sz="2800" b="1" dirty="0">
              <a:effectLst/>
              <a:latin typeface="Georgia" panose="02040502050405020303" pitchFamily="18" charset="0"/>
              <a:ea typeface="Georgia" panose="02040502050405020303" pitchFamily="18" charset="0"/>
              <a:cs typeface="Georgia" panose="02040502050405020303" pitchFamily="18" charset="0"/>
            </a:endParaRPr>
          </a:p>
          <a:p>
            <a:pPr marL="341313" marR="398780" indent="15875" algn="just">
              <a:spcBef>
                <a:spcPts val="600"/>
              </a:spcBef>
              <a:spcAft>
                <a:spcPts val="0"/>
              </a:spcAft>
            </a:pPr>
            <a:r>
              <a:rPr lang="uk-UA" sz="1800" i="1" dirty="0">
                <a:effectLst/>
                <a:latin typeface="Georgia" panose="02040502050405020303" pitchFamily="18" charset="0"/>
                <a:ea typeface="Georgia" panose="02040502050405020303" pitchFamily="18" charset="0"/>
                <a:cs typeface="Georgia" panose="02040502050405020303" pitchFamily="18" charset="0"/>
              </a:rPr>
              <a:t>«27.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Court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notes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right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 </a:t>
            </a:r>
            <a:r>
              <a:rPr lang="uk-UA" sz="1800" i="1" dirty="0" err="1">
                <a:effectLst/>
                <a:latin typeface="Georgia" panose="02040502050405020303" pitchFamily="18" charset="0"/>
                <a:ea typeface="Georgia" panose="02040502050405020303" pitchFamily="18" charset="0"/>
                <a:cs typeface="Georgia" panose="02040502050405020303" pitchFamily="18" charset="0"/>
              </a:rPr>
              <a:t>fair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trial</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comprises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inter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alia</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right</a:t>
            </a:r>
            <a:r>
              <a:rPr lang="uk-UA" sz="1800" i="1" dirty="0">
                <a:effectLst/>
                <a:latin typeface="Georgia" panose="02040502050405020303" pitchFamily="18" charset="0"/>
                <a:ea typeface="Georgia" panose="02040502050405020303" pitchFamily="18" charset="0"/>
                <a:cs typeface="Georgia" panose="02040502050405020303" pitchFamily="18" charset="0"/>
              </a:rPr>
              <a:t> of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parties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proceedings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present</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observations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which</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they</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regard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pertinent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their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case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As</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Convention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intended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to</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guarantee</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not</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rights</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are</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theoretical</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or</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illusory</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but</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rights</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are</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practical</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effective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right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can</a:t>
            </a:r>
            <a:r>
              <a:rPr lang="uk-UA" sz="1800" i="1" dirty="0">
                <a:effectLst/>
                <a:latin typeface="Georgia" panose="02040502050405020303" pitchFamily="18" charset="0"/>
                <a:ea typeface="Georgia" panose="02040502050405020303" pitchFamily="18" charset="0"/>
                <a:cs typeface="Georgia" panose="02040502050405020303" pitchFamily="18" charset="0"/>
              </a:rPr>
              <a:t> be </a:t>
            </a:r>
            <a:r>
              <a:rPr lang="uk-UA" sz="1800" i="1" dirty="0" err="1">
                <a:effectLst/>
                <a:latin typeface="Georgia" panose="02040502050405020303" pitchFamily="18" charset="0"/>
                <a:ea typeface="Georgia" panose="02040502050405020303" pitchFamily="18" charset="0"/>
                <a:cs typeface="Georgia" panose="02040502050405020303" pitchFamily="18" charset="0"/>
              </a:rPr>
              <a:t>regarded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effective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only</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if</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applicant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fact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heard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his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or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her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observations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are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properly</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examined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by</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courts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see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Ternovskis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cited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above</a:t>
            </a:r>
            <a:r>
              <a:rPr lang="uk-UA" sz="1800" i="1" dirty="0">
                <a:effectLst/>
                <a:latin typeface="Georgia" panose="02040502050405020303" pitchFamily="18" charset="0"/>
                <a:ea typeface="Georgia" panose="02040502050405020303" pitchFamily="18" charset="0"/>
                <a:cs typeface="Georgia" panose="02040502050405020303" pitchFamily="18" charset="0"/>
              </a:rPr>
              <a:t>, § 66). </a:t>
            </a:r>
            <a:r>
              <a:rPr lang="uk-UA" sz="1800" i="1" dirty="0" err="1">
                <a:effectLst/>
                <a:latin typeface="Georgia" panose="02040502050405020303" pitchFamily="18" charset="0"/>
                <a:ea typeface="Georgia" panose="02040502050405020303" pitchFamily="18" charset="0"/>
                <a:cs typeface="Georgia" panose="02040502050405020303" pitchFamily="18" charset="0"/>
              </a:rPr>
              <a:t>In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connection</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Court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notes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Article</a:t>
            </a:r>
            <a:r>
              <a:rPr lang="uk-UA" sz="1800" i="1" dirty="0">
                <a:effectLst/>
                <a:latin typeface="Georgia" panose="02040502050405020303" pitchFamily="18" charset="0"/>
                <a:ea typeface="Georgia" panose="02040502050405020303" pitchFamily="18" charset="0"/>
                <a:cs typeface="Georgia" panose="02040502050405020303" pitchFamily="18" charset="0"/>
              </a:rPr>
              <a:t> 6 </a:t>
            </a:r>
            <a:r>
              <a:rPr lang="uk-UA" sz="1800" i="1" dirty="0" err="1">
                <a:effectLst/>
                <a:latin typeface="Georgia" panose="02040502050405020303" pitchFamily="18" charset="0"/>
                <a:ea typeface="Georgia" panose="02040502050405020303" pitchFamily="18" charset="0"/>
                <a:cs typeface="Georgia" panose="02040502050405020303" pitchFamily="18" charset="0"/>
              </a:rPr>
              <a:t>requires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allows</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States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organise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their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legal</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systems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a:t>
            </a:r>
            <a:r>
              <a:rPr lang="uk-UA" sz="1800" i="1" dirty="0">
                <a:effectLst/>
                <a:latin typeface="Georgia" panose="02040502050405020303" pitchFamily="18" charset="0"/>
                <a:ea typeface="Georgia" panose="02040502050405020303" pitchFamily="18" charset="0"/>
                <a:cs typeface="Georgia" panose="02040502050405020303" pitchFamily="18" charset="0"/>
              </a:rPr>
              <a:t> a </a:t>
            </a:r>
            <a:r>
              <a:rPr lang="uk-UA" sz="1800" i="1" dirty="0" err="1">
                <a:effectLst/>
                <a:latin typeface="Georgia" panose="02040502050405020303" pitchFamily="18" charset="0"/>
                <a:ea typeface="Georgia" panose="02040502050405020303" pitchFamily="18" charset="0"/>
                <a:cs typeface="Georgia" panose="02040502050405020303" pitchFamily="18" charset="0"/>
              </a:rPr>
              <a:t>manner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which</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facilitates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expeditious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efficient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judicial</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proceedings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including</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provision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for</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possibility</a:t>
            </a:r>
            <a:r>
              <a:rPr lang="uk-UA" sz="1800" i="1" dirty="0">
                <a:effectLst/>
                <a:latin typeface="Georgia" panose="02040502050405020303" pitchFamily="18" charset="0"/>
                <a:ea typeface="Georgia" panose="02040502050405020303" pitchFamily="18" charset="0"/>
                <a:cs typeface="Georgia" panose="02040502050405020303" pitchFamily="18" charset="0"/>
              </a:rPr>
              <a:t> of </a:t>
            </a:r>
            <a:r>
              <a:rPr lang="uk-UA" sz="1800" i="1" dirty="0" err="1">
                <a:effectLst/>
                <a:latin typeface="Georgia" panose="02040502050405020303" pitchFamily="18" charset="0"/>
                <a:ea typeface="Georgia" panose="02040502050405020303" pitchFamily="18" charset="0"/>
                <a:cs typeface="Georgia" panose="02040502050405020303" pitchFamily="18" charset="0"/>
              </a:rPr>
              <a:t>issuing</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default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judgments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However</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cannot</a:t>
            </a:r>
            <a:r>
              <a:rPr lang="uk-UA" sz="1800" b="1" i="1" dirty="0">
                <a:effectLst/>
                <a:latin typeface="Georgia" panose="02040502050405020303" pitchFamily="18" charset="0"/>
                <a:ea typeface="Georgia" panose="02040502050405020303" pitchFamily="18" charset="0"/>
                <a:cs typeface="Georgia" panose="02040502050405020303" pitchFamily="18" charset="0"/>
              </a:rPr>
              <a:t> be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done</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at</a:t>
            </a:r>
            <a:r>
              <a:rPr lang="uk-UA" sz="1800" b="1" i="1" dirty="0">
                <a:effectLst/>
                <a:latin typeface="Georgia" panose="02040502050405020303" pitchFamily="18" charset="0"/>
                <a:ea typeface="Georgia" panose="02040502050405020303" pitchFamily="18" charset="0"/>
                <a:cs typeface="Georgia" panose="02040502050405020303" pitchFamily="18" charset="0"/>
              </a:rPr>
              <a:t> the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expense</a:t>
            </a:r>
            <a:r>
              <a:rPr lang="uk-UA" sz="1800" b="1" i="1" dirty="0">
                <a:effectLst/>
                <a:latin typeface="Georgia" panose="02040502050405020303" pitchFamily="18" charset="0"/>
                <a:ea typeface="Georgia" panose="02040502050405020303" pitchFamily="18" charset="0"/>
                <a:cs typeface="Georgia" panose="02040502050405020303" pitchFamily="18" charset="0"/>
              </a:rPr>
              <a:t> of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other</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procedural</a:t>
            </a:r>
            <a:r>
              <a:rPr lang="uk-UA" sz="1800" b="1" i="1" dirty="0">
                <a:effectLst/>
                <a:latin typeface="Georgia" panose="02040502050405020303" pitchFamily="18" charset="0"/>
                <a:ea typeface="Georgia" panose="02040502050405020303" pitchFamily="18" charset="0"/>
                <a:cs typeface="Georgia" panose="02040502050405020303" pitchFamily="18" charset="0"/>
              </a:rPr>
              <a:t> </a:t>
            </a:r>
            <a:r>
              <a:rPr lang="uk-UA" sz="1800" b="1" i="1" dirty="0" err="1">
                <a:effectLst/>
                <a:latin typeface="Georgia" panose="02040502050405020303" pitchFamily="18" charset="0"/>
                <a:ea typeface="Georgia" panose="02040502050405020303" pitchFamily="18" charset="0"/>
                <a:cs typeface="Georgia" panose="02040502050405020303" pitchFamily="18" charset="0"/>
              </a:rPr>
              <a:t>guarantees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see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Aždajić</a:t>
            </a:r>
            <a:r>
              <a:rPr lang="uk-UA" sz="1800" i="1" dirty="0">
                <a:effectLst/>
                <a:latin typeface="Georgia" panose="02040502050405020303" pitchFamily="18" charset="0"/>
                <a:ea typeface="Georgia" panose="02040502050405020303" pitchFamily="18" charset="0"/>
                <a:cs typeface="Georgia" panose="02040502050405020303" pitchFamily="18" charset="0"/>
              </a:rPr>
              <a:t> v. </a:t>
            </a:r>
            <a:r>
              <a:rPr lang="uk-UA" sz="1800" i="1" dirty="0" err="1">
                <a:effectLst/>
                <a:latin typeface="Georgia" panose="02040502050405020303" pitchFamily="18" charset="0"/>
                <a:ea typeface="Georgia" panose="02040502050405020303" pitchFamily="18" charset="0"/>
                <a:cs typeface="Georgia" panose="02040502050405020303" pitchFamily="18" charset="0"/>
              </a:rPr>
              <a:t>Slovenia</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no</a:t>
            </a:r>
            <a:r>
              <a:rPr lang="uk-UA" sz="1800" i="1" dirty="0">
                <a:effectLst/>
                <a:latin typeface="Georgia" panose="02040502050405020303" pitchFamily="18" charset="0"/>
                <a:ea typeface="Georgia" panose="02040502050405020303" pitchFamily="18" charset="0"/>
                <a:cs typeface="Georgia" panose="02040502050405020303" pitchFamily="18" charset="0"/>
              </a:rPr>
              <a:t>. 71872/12, §49, 8 </a:t>
            </a:r>
            <a:r>
              <a:rPr lang="uk-UA" sz="1800" i="1" dirty="0" err="1">
                <a:effectLst/>
                <a:latin typeface="Georgia" panose="02040502050405020303" pitchFamily="18" charset="0"/>
                <a:ea typeface="Georgia" panose="02040502050405020303" pitchFamily="18" charset="0"/>
                <a:cs typeface="Georgia" panose="02040502050405020303" pitchFamily="18" charset="0"/>
              </a:rPr>
              <a:t>October</a:t>
            </a:r>
            <a:r>
              <a:rPr lang="uk-UA" sz="1800" i="1" dirty="0">
                <a:effectLst/>
                <a:latin typeface="Georgia" panose="02040502050405020303" pitchFamily="18" charset="0"/>
                <a:ea typeface="Georgia" panose="02040502050405020303" pitchFamily="18" charset="0"/>
                <a:cs typeface="Georgia" panose="02040502050405020303" pitchFamily="18" charset="0"/>
              </a:rPr>
              <a:t> 2015,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Gankin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Others</a:t>
            </a:r>
            <a:r>
              <a:rPr lang="uk-UA" sz="1800" i="1" dirty="0">
                <a:effectLst/>
                <a:latin typeface="Georgia" panose="02040502050405020303" pitchFamily="18" charset="0"/>
                <a:ea typeface="Georgia" panose="02040502050405020303" pitchFamily="18" charset="0"/>
                <a:cs typeface="Georgia" panose="02040502050405020303" pitchFamily="18" charset="0"/>
              </a:rPr>
              <a:t> v. </a:t>
            </a:r>
            <a:r>
              <a:rPr lang="uk-UA" sz="1800" i="1" dirty="0" err="1">
                <a:effectLst/>
                <a:latin typeface="Georgia" panose="02040502050405020303" pitchFamily="18" charset="0"/>
                <a:ea typeface="Georgia" panose="02040502050405020303" pitchFamily="18" charset="0"/>
                <a:cs typeface="Georgia" panose="02040502050405020303" pitchFamily="18" charset="0"/>
              </a:rPr>
              <a:t>Russia</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nos</a:t>
            </a:r>
            <a:r>
              <a:rPr lang="uk-UA" sz="1800" i="1" dirty="0">
                <a:effectLst/>
                <a:latin typeface="Georgia" panose="02040502050405020303" pitchFamily="18" charset="0"/>
                <a:ea typeface="Georgia" panose="02040502050405020303" pitchFamily="18" charset="0"/>
                <a:cs typeface="Georgia" panose="02040502050405020303" pitchFamily="18" charset="0"/>
              </a:rPr>
              <a:t>. 2430/06, 1454/08, 11670/10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12938/12, § 26, 31 </a:t>
            </a:r>
            <a:r>
              <a:rPr lang="uk-UA" sz="1800" i="1" dirty="0" err="1">
                <a:effectLst/>
                <a:latin typeface="Georgia" panose="02040502050405020303" pitchFamily="18" charset="0"/>
                <a:ea typeface="Georgia" panose="02040502050405020303" pitchFamily="18" charset="0"/>
                <a:cs typeface="Georgia" panose="02040502050405020303" pitchFamily="18" charset="0"/>
              </a:rPr>
              <a:t>May</a:t>
            </a:r>
            <a:r>
              <a:rPr lang="uk-UA" sz="1800" i="1" dirty="0">
                <a:effectLst/>
                <a:latin typeface="Georgia" panose="02040502050405020303" pitchFamily="18" charset="0"/>
                <a:ea typeface="Georgia" panose="02040502050405020303" pitchFamily="18" charset="0"/>
                <a:cs typeface="Georgia" panose="02040502050405020303" pitchFamily="18" charset="0"/>
              </a:rPr>
              <a:t> 2016). </a:t>
            </a:r>
            <a:r>
              <a:rPr lang="uk-UA" sz="1800" i="1" dirty="0" err="1">
                <a:effectLst/>
                <a:latin typeface="Georgia" panose="02040502050405020303" pitchFamily="18" charset="0"/>
                <a:ea typeface="Georgia" panose="02040502050405020303" pitchFamily="18" charset="0"/>
                <a:cs typeface="Georgia" panose="02040502050405020303" pitchFamily="18" charset="0"/>
              </a:rPr>
              <a:t>In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fact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Article</a:t>
            </a:r>
            <a:r>
              <a:rPr lang="uk-UA" sz="1800" i="1" dirty="0">
                <a:effectLst/>
                <a:latin typeface="Georgia" panose="02040502050405020303" pitchFamily="18" charset="0"/>
                <a:ea typeface="Georgia" panose="02040502050405020303" pitchFamily="18" charset="0"/>
                <a:cs typeface="Georgia" panose="02040502050405020303" pitchFamily="18" charset="0"/>
              </a:rPr>
              <a:t> 6 § 1 </a:t>
            </a:r>
            <a:r>
              <a:rPr lang="uk-UA" sz="1800" i="1" dirty="0" err="1">
                <a:effectLst/>
                <a:latin typeface="Georgia" panose="02040502050405020303" pitchFamily="18" charset="0"/>
                <a:ea typeface="Georgia" panose="02040502050405020303" pitchFamily="18" charset="0"/>
                <a:cs typeface="Georgia" panose="02040502050405020303" pitchFamily="18" charset="0"/>
              </a:rPr>
              <a:t>is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intended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above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all</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secure</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interests</a:t>
            </a:r>
            <a:r>
              <a:rPr lang="uk-UA" sz="1800" i="1" dirty="0">
                <a:effectLst/>
                <a:latin typeface="Georgia" panose="02040502050405020303" pitchFamily="18" charset="0"/>
                <a:ea typeface="Georgia" panose="02040502050405020303" pitchFamily="18" charset="0"/>
                <a:cs typeface="Georgia" panose="02040502050405020303" pitchFamily="18" charset="0"/>
              </a:rPr>
              <a:t> of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parties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those</a:t>
            </a:r>
            <a:r>
              <a:rPr lang="uk-UA" sz="1800" i="1" dirty="0">
                <a:effectLst/>
                <a:latin typeface="Georgia" panose="02040502050405020303" pitchFamily="18" charset="0"/>
                <a:ea typeface="Georgia" panose="02040502050405020303" pitchFamily="18" charset="0"/>
                <a:cs typeface="Georgia" panose="02040502050405020303" pitchFamily="18" charset="0"/>
              </a:rPr>
              <a:t> of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proper</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administration</a:t>
            </a:r>
            <a:r>
              <a:rPr lang="uk-UA" sz="1800" i="1" dirty="0">
                <a:effectLst/>
                <a:latin typeface="Georgia" panose="02040502050405020303" pitchFamily="18" charset="0"/>
                <a:ea typeface="Georgia" panose="02040502050405020303" pitchFamily="18" charset="0"/>
                <a:cs typeface="Georgia" panose="02040502050405020303" pitchFamily="18" charset="0"/>
              </a:rPr>
              <a:t> of </a:t>
            </a:r>
            <a:r>
              <a:rPr lang="uk-UA" sz="1800" i="1" dirty="0" err="1">
                <a:effectLst/>
                <a:latin typeface="Georgia" panose="02040502050405020303" pitchFamily="18" charset="0"/>
                <a:ea typeface="Georgia" panose="02040502050405020303" pitchFamily="18" charset="0"/>
                <a:cs typeface="Georgia" panose="02040502050405020303" pitchFamily="18" charset="0"/>
              </a:rPr>
              <a:t>justice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see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Nideröst-Huber</a:t>
            </a:r>
            <a:r>
              <a:rPr lang="uk-UA" sz="1800" i="1" dirty="0">
                <a:effectLst/>
                <a:latin typeface="Georgia" panose="02040502050405020303" pitchFamily="18" charset="0"/>
                <a:ea typeface="Georgia" panose="02040502050405020303" pitchFamily="18" charset="0"/>
                <a:cs typeface="Georgia" panose="02040502050405020303" pitchFamily="18" charset="0"/>
              </a:rPr>
              <a:t> v. </a:t>
            </a:r>
            <a:r>
              <a:rPr lang="uk-UA" sz="1800" i="1" dirty="0" err="1">
                <a:effectLst/>
                <a:latin typeface="Georgia" panose="02040502050405020303" pitchFamily="18" charset="0"/>
                <a:ea typeface="Georgia" panose="02040502050405020303" pitchFamily="18" charset="0"/>
                <a:cs typeface="Georgia" panose="02040502050405020303" pitchFamily="18" charset="0"/>
              </a:rPr>
              <a:t>Switzerland</a:t>
            </a:r>
            <a:r>
              <a:rPr lang="uk-UA" sz="1800" i="1" dirty="0">
                <a:effectLst/>
                <a:latin typeface="Georgia" panose="02040502050405020303" pitchFamily="18" charset="0"/>
                <a:ea typeface="Georgia" panose="02040502050405020303" pitchFamily="18" charset="0"/>
                <a:cs typeface="Georgia" panose="02040502050405020303" pitchFamily="18" charset="0"/>
              </a:rPr>
              <a:t>, 18 </a:t>
            </a:r>
            <a:r>
              <a:rPr lang="uk-UA" sz="1800" i="1" dirty="0" err="1">
                <a:effectLst/>
                <a:latin typeface="Georgia" panose="02040502050405020303" pitchFamily="18" charset="0"/>
                <a:ea typeface="Georgia" panose="02040502050405020303" pitchFamily="18" charset="0"/>
                <a:cs typeface="Georgia" panose="02040502050405020303" pitchFamily="18" charset="0"/>
              </a:rPr>
              <a:t>February</a:t>
            </a:r>
            <a:r>
              <a:rPr lang="uk-UA" sz="1800" i="1" dirty="0">
                <a:effectLst/>
                <a:latin typeface="Georgia" panose="02040502050405020303" pitchFamily="18" charset="0"/>
                <a:ea typeface="Georgia" panose="02040502050405020303" pitchFamily="18" charset="0"/>
                <a:cs typeface="Georgia" panose="02040502050405020303" pitchFamily="18" charset="0"/>
              </a:rPr>
              <a:t> 1997, § 30, </a:t>
            </a:r>
            <a:r>
              <a:rPr lang="uk-UA" sz="1800" i="1" dirty="0" err="1">
                <a:effectLst/>
                <a:latin typeface="Georgia" panose="02040502050405020303" pitchFamily="18" charset="0"/>
                <a:ea typeface="Georgia" panose="02040502050405020303" pitchFamily="18" charset="0"/>
                <a:cs typeface="Georgia" panose="02040502050405020303" pitchFamily="18" charset="0"/>
              </a:rPr>
              <a:t>Reports</a:t>
            </a:r>
            <a:r>
              <a:rPr lang="uk-UA" sz="1800" i="1" dirty="0">
                <a:effectLst/>
                <a:latin typeface="Georgia" panose="02040502050405020303" pitchFamily="18" charset="0"/>
                <a:ea typeface="Georgia" panose="02040502050405020303" pitchFamily="18" charset="0"/>
                <a:cs typeface="Georgia" panose="02040502050405020303" pitchFamily="18" charset="0"/>
              </a:rPr>
              <a:t> of </a:t>
            </a:r>
            <a:r>
              <a:rPr lang="uk-UA" sz="1800" i="1" dirty="0" err="1">
                <a:effectLst/>
                <a:latin typeface="Georgia" panose="02040502050405020303" pitchFamily="18" charset="0"/>
                <a:ea typeface="Georgia" panose="02040502050405020303" pitchFamily="18" charset="0"/>
                <a:cs typeface="Georgia" panose="02040502050405020303" pitchFamily="18" charset="0"/>
              </a:rPr>
              <a:t>Judgments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Decisions</a:t>
            </a:r>
            <a:r>
              <a:rPr lang="uk-UA" sz="1800" i="1" dirty="0">
                <a:effectLst/>
                <a:latin typeface="Georgia" panose="02040502050405020303" pitchFamily="18" charset="0"/>
                <a:ea typeface="Georgia" panose="02040502050405020303" pitchFamily="18" charset="0"/>
                <a:cs typeface="Georgia" panose="02040502050405020303" pitchFamily="18" charset="0"/>
              </a:rPr>
              <a:t> 1997</a:t>
            </a:r>
            <a:r>
              <a:rPr lang="uk-UA" sz="1800" i="1" dirty="0">
                <a:effectLst/>
                <a:latin typeface="Times New Roman" panose="02020603050405020304" pitchFamily="18" charset="0"/>
                <a:ea typeface="Georgia" panose="02040502050405020303" pitchFamily="18" charset="0"/>
                <a:cs typeface="Georgia" panose="02040502050405020303" pitchFamily="18" charset="0"/>
              </a:rPr>
              <a:t>‑</a:t>
            </a:r>
            <a:r>
              <a:rPr lang="uk-UA" sz="1800" i="1" dirty="0">
                <a:effectLst/>
                <a:latin typeface="Georgia" panose="02040502050405020303" pitchFamily="18" charset="0"/>
                <a:ea typeface="Georgia" panose="02040502050405020303" pitchFamily="18" charset="0"/>
                <a:cs typeface="Georgia" panose="02040502050405020303" pitchFamily="18" charset="0"/>
              </a:rPr>
              <a:t>I). </a:t>
            </a:r>
            <a:r>
              <a:rPr lang="uk-UA" sz="1800" i="1" dirty="0" err="1">
                <a:effectLst/>
                <a:latin typeface="Georgia" panose="02040502050405020303" pitchFamily="18" charset="0"/>
                <a:ea typeface="Georgia" panose="02040502050405020303" pitchFamily="18" charset="0"/>
                <a:cs typeface="Georgia" panose="02040502050405020303" pitchFamily="18" charset="0"/>
              </a:rPr>
              <a:t>Consequently</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falls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within</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responsibility</a:t>
            </a:r>
            <a:r>
              <a:rPr lang="uk-UA" sz="1800" i="1" dirty="0">
                <a:effectLst/>
                <a:latin typeface="Georgia" panose="02040502050405020303" pitchFamily="18" charset="0"/>
                <a:ea typeface="Georgia" panose="02040502050405020303" pitchFamily="18" charset="0"/>
                <a:cs typeface="Georgia" panose="02040502050405020303" pitchFamily="18" charset="0"/>
              </a:rPr>
              <a:t> of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domestic</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authorities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to</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ensure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that</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standards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set</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by</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Article</a:t>
            </a:r>
            <a:r>
              <a:rPr lang="uk-UA" sz="1800" i="1" dirty="0">
                <a:effectLst/>
                <a:latin typeface="Georgia" panose="02040502050405020303" pitchFamily="18" charset="0"/>
                <a:ea typeface="Georgia" panose="02040502050405020303" pitchFamily="18" charset="0"/>
                <a:cs typeface="Georgia" panose="02040502050405020303" pitchFamily="18" charset="0"/>
              </a:rPr>
              <a:t> 6 § 1, </a:t>
            </a:r>
            <a:r>
              <a:rPr lang="uk-UA" sz="1800" i="1" dirty="0" err="1">
                <a:effectLst/>
                <a:latin typeface="Georgia" panose="02040502050405020303" pitchFamily="18" charset="0"/>
                <a:ea typeface="Georgia" panose="02040502050405020303" pitchFamily="18" charset="0"/>
                <a:cs typeface="Georgia" panose="02040502050405020303" pitchFamily="18" charset="0"/>
              </a:rPr>
              <a:t>and</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in</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particular</a:t>
            </a:r>
            <a:r>
              <a:rPr lang="uk-UA" sz="1800" i="1" dirty="0">
                <a:effectLst/>
                <a:latin typeface="Georgia" panose="02040502050405020303" pitchFamily="18" charset="0"/>
                <a:ea typeface="Georgia" panose="02040502050405020303" pitchFamily="18" charset="0"/>
                <a:cs typeface="Georgia" panose="02040502050405020303" pitchFamily="18" charset="0"/>
              </a:rPr>
              <a:t>,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protection</a:t>
            </a:r>
            <a:r>
              <a:rPr lang="uk-UA" sz="1800" i="1" dirty="0">
                <a:effectLst/>
                <a:latin typeface="Georgia" panose="02040502050405020303" pitchFamily="18" charset="0"/>
                <a:ea typeface="Georgia" panose="02040502050405020303" pitchFamily="18" charset="0"/>
                <a:cs typeface="Georgia" panose="02040502050405020303" pitchFamily="18" charset="0"/>
              </a:rPr>
              <a:t> of the </a:t>
            </a:r>
            <a:r>
              <a:rPr lang="uk-UA" sz="1800" i="1" dirty="0" err="1">
                <a:effectLst/>
                <a:latin typeface="Georgia" panose="02040502050405020303" pitchFamily="18" charset="0"/>
                <a:ea typeface="Georgia" panose="02040502050405020303" pitchFamily="18" charset="0"/>
                <a:cs typeface="Georgia" panose="02040502050405020303" pitchFamily="18" charset="0"/>
              </a:rPr>
              <a:t>equality</a:t>
            </a:r>
            <a:r>
              <a:rPr lang="uk-UA" sz="1800" i="1" dirty="0">
                <a:effectLst/>
                <a:latin typeface="Georgia" panose="02040502050405020303" pitchFamily="18" charset="0"/>
                <a:ea typeface="Georgia" panose="02040502050405020303" pitchFamily="18" charset="0"/>
                <a:cs typeface="Georgia" panose="02040502050405020303" pitchFamily="18" charset="0"/>
              </a:rPr>
              <a:t> of </a:t>
            </a:r>
            <a:r>
              <a:rPr lang="uk-UA" sz="1800" i="1" dirty="0" err="1">
                <a:effectLst/>
                <a:latin typeface="Georgia" panose="02040502050405020303" pitchFamily="18" charset="0"/>
                <a:ea typeface="Georgia" panose="02040502050405020303" pitchFamily="18" charset="0"/>
                <a:cs typeface="Georgia" panose="02040502050405020303" pitchFamily="18" charset="0"/>
              </a:rPr>
              <a:t>arms</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are</a:t>
            </a:r>
            <a:r>
              <a:rPr lang="uk-UA" sz="1800" i="1" dirty="0">
                <a:effectLst/>
                <a:latin typeface="Georgia" panose="02040502050405020303" pitchFamily="18" charset="0"/>
                <a:ea typeface="Georgia" panose="02040502050405020303" pitchFamily="18" charset="0"/>
                <a:cs typeface="Georgia" panose="02040502050405020303" pitchFamily="18" charset="0"/>
              </a:rPr>
              <a:t> </a:t>
            </a:r>
            <a:r>
              <a:rPr lang="uk-UA" sz="1800" i="1" dirty="0" err="1">
                <a:effectLst/>
                <a:latin typeface="Georgia" panose="02040502050405020303" pitchFamily="18" charset="0"/>
                <a:ea typeface="Georgia" panose="02040502050405020303" pitchFamily="18" charset="0"/>
                <a:cs typeface="Georgia" panose="02040502050405020303" pitchFamily="18" charset="0"/>
              </a:rPr>
              <a:t>respected</a:t>
            </a:r>
            <a:r>
              <a:rPr lang="uk-UA" sz="1800" i="1" dirty="0">
                <a:effectLst/>
                <a:latin typeface="Georgia" panose="02040502050405020303" pitchFamily="18" charset="0"/>
                <a:ea typeface="Georgia" panose="02040502050405020303" pitchFamily="18" charset="0"/>
                <a:cs typeface="Georgia" panose="02040502050405020303" pitchFamily="18" charset="0"/>
              </a:rPr>
              <a:t>».</a:t>
            </a:r>
            <a:endParaRPr lang="uk-UA" sz="18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77637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Мемы про пабло эскобара (50 фото) » Юмор, позитив и много смешных картинок">
            <a:extLst>
              <a:ext uri="{FF2B5EF4-FFF2-40B4-BE49-F238E27FC236}">
                <a16:creationId xmlns:a16="http://schemas.microsoft.com/office/drawing/2014/main" id="{64464D1A-2F30-5514-0FE7-C5CFC6DBD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 y="321564"/>
            <a:ext cx="74295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6A2A72-3D10-9BD0-F96F-EC0CA251ED3A}"/>
              </a:ext>
            </a:extLst>
          </p:cNvPr>
          <p:cNvSpPr txBox="1"/>
          <p:nvPr/>
        </p:nvSpPr>
        <p:spPr>
          <a:xfrm>
            <a:off x="-1569720" y="5576824"/>
            <a:ext cx="11399520" cy="461665"/>
          </a:xfrm>
          <a:prstGeom prst="rect">
            <a:avLst/>
          </a:prstGeom>
          <a:noFill/>
        </p:spPr>
        <p:txBody>
          <a:bodyPr wrap="square">
            <a:spAutoFit/>
          </a:bodyPr>
          <a:lstStyle/>
          <a:p>
            <a:pPr algn="ctr"/>
            <a:r>
              <a:rPr lang="uk-UA" sz="2400" b="1" kern="0" dirty="0">
                <a:solidFill>
                  <a:srgbClr val="000000"/>
                </a:solidFill>
                <a:effectLst/>
                <a:latin typeface="Georgia" panose="02040502050405020303" pitchFamily="18" charset="0"/>
                <a:ea typeface="Times New Roman" panose="02020603050405020304" pitchFamily="18" charset="0"/>
              </a:rPr>
              <a:t>Адвокат БПД, який чекає прийняття відмови</a:t>
            </a:r>
            <a:endParaRPr lang="uk-UA" sz="2400" b="1" i="1" dirty="0">
              <a:latin typeface="Georgia" panose="02040502050405020303" pitchFamily="18" charset="0"/>
            </a:endParaRPr>
          </a:p>
        </p:txBody>
      </p:sp>
      <p:sp>
        <p:nvSpPr>
          <p:cNvPr id="4" name="TextBox 3">
            <a:extLst>
              <a:ext uri="{FF2B5EF4-FFF2-40B4-BE49-F238E27FC236}">
                <a16:creationId xmlns:a16="http://schemas.microsoft.com/office/drawing/2014/main" id="{68DDF048-7FCA-5326-F52C-81D83084497C}"/>
              </a:ext>
            </a:extLst>
          </p:cNvPr>
          <p:cNvSpPr txBox="1"/>
          <p:nvPr/>
        </p:nvSpPr>
        <p:spPr>
          <a:xfrm>
            <a:off x="8146542" y="2197899"/>
            <a:ext cx="3630168" cy="1200329"/>
          </a:xfrm>
          <a:prstGeom prst="rect">
            <a:avLst/>
          </a:prstGeom>
          <a:noFill/>
        </p:spPr>
        <p:txBody>
          <a:bodyPr wrap="square">
            <a:spAutoFit/>
          </a:bodyPr>
          <a:lstStyle/>
          <a:p>
            <a:pPr algn="ctr"/>
            <a:r>
              <a:rPr lang="uk-UA" sz="2400" b="1" i="1" kern="0" dirty="0">
                <a:solidFill>
                  <a:srgbClr val="000000"/>
                </a:solidFill>
                <a:effectLst/>
                <a:latin typeface="Georgia" panose="02040502050405020303" pitchFamily="18" charset="0"/>
                <a:ea typeface="Times New Roman" panose="02020603050405020304" pitchFamily="18" charset="0"/>
              </a:rPr>
              <a:t>«Кожен є вільним у виборі захисника своїх прав»</a:t>
            </a:r>
            <a:endParaRPr lang="uk-UA" sz="2400" b="1" i="1" dirty="0">
              <a:latin typeface="Georgia" panose="02040502050405020303" pitchFamily="18" charset="0"/>
            </a:endParaRPr>
          </a:p>
        </p:txBody>
      </p:sp>
    </p:spTree>
    <p:extLst>
      <p:ext uri="{BB962C8B-B14F-4D97-AF65-F5344CB8AC3E}">
        <p14:creationId xmlns:p14="http://schemas.microsoft.com/office/powerpoint/2010/main" val="41724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55CAE6D-FCB8-F5FA-D804-91DC086CF6AC}"/>
              </a:ext>
            </a:extLst>
          </p:cNvPr>
          <p:cNvPicPr>
            <a:picLocks noChangeAspect="1"/>
          </p:cNvPicPr>
          <p:nvPr/>
        </p:nvPicPr>
        <p:blipFill rotWithShape="1">
          <a:blip r:embed="rId2"/>
          <a:srcRect r="45208"/>
          <a:stretch/>
        </p:blipFill>
        <p:spPr>
          <a:xfrm>
            <a:off x="448969" y="589280"/>
            <a:ext cx="6787132" cy="5404144"/>
          </a:xfrm>
          <a:prstGeom prst="rect">
            <a:avLst/>
          </a:prstGeom>
        </p:spPr>
      </p:pic>
      <p:sp>
        <p:nvSpPr>
          <p:cNvPr id="7" name="TextBox 6">
            <a:extLst>
              <a:ext uri="{FF2B5EF4-FFF2-40B4-BE49-F238E27FC236}">
                <a16:creationId xmlns:a16="http://schemas.microsoft.com/office/drawing/2014/main" id="{D0F68151-512B-3EA7-CB2A-09DAE27D2753}"/>
              </a:ext>
            </a:extLst>
          </p:cNvPr>
          <p:cNvSpPr txBox="1"/>
          <p:nvPr/>
        </p:nvSpPr>
        <p:spPr>
          <a:xfrm>
            <a:off x="7518400" y="447040"/>
            <a:ext cx="4246880" cy="5632311"/>
          </a:xfrm>
          <a:prstGeom prst="rect">
            <a:avLst/>
          </a:prstGeom>
          <a:noFill/>
        </p:spPr>
        <p:txBody>
          <a:bodyPr wrap="square">
            <a:spAutoFit/>
          </a:bodyPr>
          <a:lstStyle/>
          <a:p>
            <a:r>
              <a:rPr lang="ru-RU" sz="2400" dirty="0">
                <a:solidFill>
                  <a:srgbClr val="040C28"/>
                </a:solidFill>
                <a:latin typeface="Georgia" panose="02040502050405020303" pitchFamily="18" charset="0"/>
              </a:rPr>
              <a:t>«</a:t>
            </a:r>
            <a:r>
              <a:rPr lang="ru-RU" sz="2400" b="0" i="1" dirty="0" err="1">
                <a:solidFill>
                  <a:srgbClr val="202124"/>
                </a:solidFill>
                <a:effectLst/>
                <a:latin typeface="Georgia" panose="02040502050405020303" pitchFamily="18" charset="0"/>
              </a:rPr>
              <a:t>Кожен</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має</a:t>
            </a:r>
            <a:r>
              <a:rPr lang="ru-RU" sz="2400" b="0" i="1" dirty="0">
                <a:solidFill>
                  <a:srgbClr val="202124"/>
                </a:solidFill>
                <a:effectLst/>
                <a:latin typeface="Georgia" panose="02040502050405020303" pitchFamily="18" charset="0"/>
              </a:rPr>
              <a:t> право на </a:t>
            </a:r>
            <a:r>
              <a:rPr lang="ru-RU" sz="2400" b="0" i="1" dirty="0" err="1">
                <a:solidFill>
                  <a:srgbClr val="202124"/>
                </a:solidFill>
                <a:effectLst/>
                <a:latin typeface="Georgia" panose="02040502050405020303" pitchFamily="18" charset="0"/>
              </a:rPr>
              <a:t>справедливий</a:t>
            </a:r>
            <a:r>
              <a:rPr lang="ru-RU" sz="2400" b="0" i="1" dirty="0">
                <a:solidFill>
                  <a:srgbClr val="202124"/>
                </a:solidFill>
                <a:effectLst/>
                <a:latin typeface="Georgia" panose="02040502050405020303" pitchFamily="18" charset="0"/>
              </a:rPr>
              <a:t> і </a:t>
            </a:r>
            <a:r>
              <a:rPr lang="ru-RU" sz="2400" b="0" i="1" dirty="0" err="1">
                <a:solidFill>
                  <a:srgbClr val="202124"/>
                </a:solidFill>
                <a:effectLst/>
                <a:latin typeface="Georgia" panose="02040502050405020303" pitchFamily="18" charset="0"/>
              </a:rPr>
              <a:t>публічний</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розгляд</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його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справи</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упродовж</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розумного</a:t>
            </a:r>
            <a:r>
              <a:rPr lang="ru-RU" sz="2400" b="0" i="1" dirty="0">
                <a:solidFill>
                  <a:srgbClr val="202124"/>
                </a:solidFill>
                <a:effectLst/>
                <a:latin typeface="Georgia" panose="02040502050405020303" pitchFamily="18" charset="0"/>
              </a:rPr>
              <a:t> строку </a:t>
            </a:r>
            <a:r>
              <a:rPr lang="ru-RU" sz="2400" b="1" i="1" dirty="0" err="1">
                <a:solidFill>
                  <a:srgbClr val="FF0000"/>
                </a:solidFill>
                <a:effectLst/>
                <a:latin typeface="Georgia" panose="02040502050405020303" pitchFamily="18" charset="0"/>
              </a:rPr>
              <a:t>незалежним</a:t>
            </a:r>
            <a:r>
              <a:rPr lang="ru-RU" sz="2400" b="1" i="1" dirty="0">
                <a:solidFill>
                  <a:srgbClr val="FF0000"/>
                </a:solidFill>
                <a:effectLst/>
                <a:latin typeface="Georgia" panose="02040502050405020303" pitchFamily="18" charset="0"/>
              </a:rPr>
              <a:t> і </a:t>
            </a:r>
            <a:r>
              <a:rPr lang="ru-RU" sz="2400" b="1" i="1" dirty="0" err="1">
                <a:solidFill>
                  <a:srgbClr val="FF0000"/>
                </a:solidFill>
                <a:effectLst/>
                <a:latin typeface="Georgia" panose="02040502050405020303" pitchFamily="18" charset="0"/>
              </a:rPr>
              <a:t>безстороннім</a:t>
            </a:r>
            <a:r>
              <a:rPr lang="ru-RU" sz="2400" b="1" i="1" dirty="0">
                <a:solidFill>
                  <a:srgbClr val="FF0000"/>
                </a:solidFill>
                <a:effectLst/>
                <a:latin typeface="Georgia" panose="02040502050405020303" pitchFamily="18" charset="0"/>
              </a:rPr>
              <a:t> </a:t>
            </a:r>
            <a:r>
              <a:rPr lang="ru-RU" sz="2400" b="0" i="1" dirty="0">
                <a:solidFill>
                  <a:srgbClr val="202124"/>
                </a:solidFill>
                <a:effectLst/>
                <a:latin typeface="Georgia" panose="02040502050405020303" pitchFamily="18" charset="0"/>
              </a:rPr>
              <a:t>судом, </a:t>
            </a:r>
            <a:r>
              <a:rPr lang="ru-RU" sz="2400" b="0" i="1" dirty="0" err="1">
                <a:solidFill>
                  <a:srgbClr val="202124"/>
                </a:solidFill>
                <a:effectLst/>
                <a:latin typeface="Georgia" panose="02040502050405020303" pitchFamily="18" charset="0"/>
              </a:rPr>
              <a:t>встановленим</a:t>
            </a:r>
            <a:r>
              <a:rPr lang="ru-RU" sz="2400" b="0" i="1" dirty="0">
                <a:solidFill>
                  <a:srgbClr val="202124"/>
                </a:solidFill>
                <a:effectLst/>
                <a:latin typeface="Georgia" panose="02040502050405020303" pitchFamily="18" charset="0"/>
              </a:rPr>
              <a:t> законом, </a:t>
            </a:r>
            <a:r>
              <a:rPr lang="ru-RU" sz="2400" b="0" i="1" dirty="0" err="1">
                <a:solidFill>
                  <a:srgbClr val="202124"/>
                </a:solidFill>
                <a:effectLst/>
                <a:latin typeface="Georgia" panose="02040502050405020303" pitchFamily="18" charset="0"/>
              </a:rPr>
              <a:t>який</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вирішить</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спір</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щодо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його</a:t>
            </a:r>
            <a:r>
              <a:rPr lang="ru-RU" sz="2400" b="0" i="1" dirty="0">
                <a:solidFill>
                  <a:srgbClr val="202124"/>
                </a:solidFill>
                <a:effectLst/>
                <a:latin typeface="Georgia" panose="02040502050405020303" pitchFamily="18" charset="0"/>
              </a:rPr>
              <a:t> прав та </a:t>
            </a:r>
            <a:r>
              <a:rPr lang="ru-RU" sz="2400" b="0" i="1" dirty="0" err="1">
                <a:solidFill>
                  <a:srgbClr val="202124"/>
                </a:solidFill>
                <a:effectLst/>
                <a:latin typeface="Georgia" panose="02040502050405020303" pitchFamily="18" charset="0"/>
              </a:rPr>
              <a:t>обов'язків</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цивільного</a:t>
            </a:r>
            <a:r>
              <a:rPr lang="ru-RU" sz="2400" b="0" i="1" dirty="0">
                <a:solidFill>
                  <a:srgbClr val="202124"/>
                </a:solidFill>
                <a:effectLst/>
                <a:latin typeface="Georgia" panose="02040502050405020303" pitchFamily="18" charset="0"/>
              </a:rPr>
              <a:t> характеру </a:t>
            </a:r>
            <a:r>
              <a:rPr lang="ru-RU" sz="2400" b="0" i="1" dirty="0" err="1">
                <a:solidFill>
                  <a:srgbClr val="202124"/>
                </a:solidFill>
                <a:effectLst/>
                <a:latin typeface="Georgia" panose="02040502050405020303" pitchFamily="18" charset="0"/>
              </a:rPr>
              <a:t>або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встановить</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обґрунтованість</a:t>
            </a:r>
            <a:r>
              <a:rPr lang="ru-RU" sz="2400" b="0" i="1" dirty="0">
                <a:solidFill>
                  <a:srgbClr val="202124"/>
                </a:solidFill>
                <a:effectLst/>
                <a:latin typeface="Georgia" panose="02040502050405020303" pitchFamily="18" charset="0"/>
              </a:rPr>
              <a:t> будь-</a:t>
            </a:r>
            <a:r>
              <a:rPr lang="ru-RU" sz="2400" b="0" i="1" dirty="0" err="1">
                <a:solidFill>
                  <a:srgbClr val="202124"/>
                </a:solidFill>
                <a:effectLst/>
                <a:latin typeface="Georgia" panose="02040502050405020303" pitchFamily="18" charset="0"/>
              </a:rPr>
              <a:t>якого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висунутого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проти</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нього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кримінального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обвинувачення</a:t>
            </a:r>
            <a:r>
              <a:rPr lang="ru-RU" sz="2400" dirty="0">
                <a:solidFill>
                  <a:srgbClr val="202124"/>
                </a:solidFill>
                <a:latin typeface="Georgia" panose="02040502050405020303" pitchFamily="18" charset="0"/>
              </a:rPr>
              <a:t>»</a:t>
            </a:r>
            <a:endParaRPr lang="uk-UA" sz="2400" dirty="0">
              <a:latin typeface="Georgia" panose="02040502050405020303" pitchFamily="18" charset="0"/>
            </a:endParaRPr>
          </a:p>
        </p:txBody>
      </p:sp>
    </p:spTree>
    <p:extLst>
      <p:ext uri="{BB962C8B-B14F-4D97-AF65-F5344CB8AC3E}">
        <p14:creationId xmlns:p14="http://schemas.microsoft.com/office/powerpoint/2010/main" val="30735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2CA2B8E-1F72-DB49-E70D-38E6EC52CBD3}"/>
              </a:ext>
            </a:extLst>
          </p:cNvPr>
          <p:cNvPicPr>
            <a:picLocks noChangeAspect="1"/>
          </p:cNvPicPr>
          <p:nvPr/>
        </p:nvPicPr>
        <p:blipFill rotWithShape="1">
          <a:blip r:embed="rId2"/>
          <a:srcRect b="67407"/>
          <a:stretch/>
        </p:blipFill>
        <p:spPr>
          <a:xfrm>
            <a:off x="6284337" y="1981200"/>
            <a:ext cx="5373886" cy="2235200"/>
          </a:xfrm>
          <a:prstGeom prst="rect">
            <a:avLst/>
          </a:prstGeom>
        </p:spPr>
      </p:pic>
      <p:pic>
        <p:nvPicPr>
          <p:cNvPr id="7" name="Рисунок 6">
            <a:extLst>
              <a:ext uri="{FF2B5EF4-FFF2-40B4-BE49-F238E27FC236}">
                <a16:creationId xmlns:a16="http://schemas.microsoft.com/office/drawing/2014/main" id="{10EE7D21-1469-8C52-0878-7EC7473455EA}"/>
              </a:ext>
            </a:extLst>
          </p:cNvPr>
          <p:cNvPicPr>
            <a:picLocks noChangeAspect="1"/>
          </p:cNvPicPr>
          <p:nvPr/>
        </p:nvPicPr>
        <p:blipFill>
          <a:blip r:embed="rId3"/>
          <a:stretch>
            <a:fillRect/>
          </a:stretch>
        </p:blipFill>
        <p:spPr>
          <a:xfrm>
            <a:off x="914142" y="350520"/>
            <a:ext cx="4670631" cy="6156960"/>
          </a:xfrm>
          <a:prstGeom prst="rect">
            <a:avLst/>
          </a:prstGeom>
        </p:spPr>
      </p:pic>
    </p:spTree>
    <p:extLst>
      <p:ext uri="{BB962C8B-B14F-4D97-AF65-F5344CB8AC3E}">
        <p14:creationId xmlns:p14="http://schemas.microsoft.com/office/powerpoint/2010/main" val="196827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55CAE6D-FCB8-F5FA-D804-91DC086CF6AC}"/>
              </a:ext>
            </a:extLst>
          </p:cNvPr>
          <p:cNvPicPr>
            <a:picLocks noChangeAspect="1"/>
          </p:cNvPicPr>
          <p:nvPr/>
        </p:nvPicPr>
        <p:blipFill rotWithShape="1">
          <a:blip r:embed="rId2"/>
          <a:srcRect r="45208"/>
          <a:stretch/>
        </p:blipFill>
        <p:spPr>
          <a:xfrm>
            <a:off x="448969" y="589280"/>
            <a:ext cx="6787132" cy="5404144"/>
          </a:xfrm>
          <a:prstGeom prst="rect">
            <a:avLst/>
          </a:prstGeom>
        </p:spPr>
      </p:pic>
      <p:sp>
        <p:nvSpPr>
          <p:cNvPr id="7" name="TextBox 6">
            <a:extLst>
              <a:ext uri="{FF2B5EF4-FFF2-40B4-BE49-F238E27FC236}">
                <a16:creationId xmlns:a16="http://schemas.microsoft.com/office/drawing/2014/main" id="{D0F68151-512B-3EA7-CB2A-09DAE27D2753}"/>
              </a:ext>
            </a:extLst>
          </p:cNvPr>
          <p:cNvSpPr txBox="1"/>
          <p:nvPr/>
        </p:nvSpPr>
        <p:spPr>
          <a:xfrm>
            <a:off x="7518400" y="447040"/>
            <a:ext cx="4246880" cy="5632311"/>
          </a:xfrm>
          <a:prstGeom prst="rect">
            <a:avLst/>
          </a:prstGeom>
          <a:noFill/>
        </p:spPr>
        <p:txBody>
          <a:bodyPr wrap="square">
            <a:spAutoFit/>
          </a:bodyPr>
          <a:lstStyle/>
          <a:p>
            <a:r>
              <a:rPr lang="ru-RU" sz="2400" dirty="0">
                <a:solidFill>
                  <a:srgbClr val="040C28"/>
                </a:solidFill>
                <a:latin typeface="Georgia" panose="02040502050405020303" pitchFamily="18" charset="0"/>
              </a:rPr>
              <a:t>«</a:t>
            </a:r>
            <a:r>
              <a:rPr lang="ru-RU" sz="2400" b="0" i="1" dirty="0" err="1">
                <a:solidFill>
                  <a:srgbClr val="202124"/>
                </a:solidFill>
                <a:effectLst/>
                <a:latin typeface="Georgia" panose="02040502050405020303" pitchFamily="18" charset="0"/>
              </a:rPr>
              <a:t>Кожен</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має</a:t>
            </a:r>
            <a:r>
              <a:rPr lang="ru-RU" sz="2400" b="0" i="1" dirty="0">
                <a:solidFill>
                  <a:srgbClr val="202124"/>
                </a:solidFill>
                <a:effectLst/>
                <a:latin typeface="Georgia" panose="02040502050405020303" pitchFamily="18" charset="0"/>
              </a:rPr>
              <a:t> право на </a:t>
            </a:r>
            <a:r>
              <a:rPr lang="ru-RU" sz="2400" b="0" i="1" dirty="0" err="1">
                <a:solidFill>
                  <a:srgbClr val="202124"/>
                </a:solidFill>
                <a:effectLst/>
                <a:latin typeface="Georgia" panose="02040502050405020303" pitchFamily="18" charset="0"/>
              </a:rPr>
              <a:t>справедливий</a:t>
            </a:r>
            <a:r>
              <a:rPr lang="ru-RU" sz="2400" b="0" i="1" dirty="0">
                <a:solidFill>
                  <a:srgbClr val="202124"/>
                </a:solidFill>
                <a:effectLst/>
                <a:latin typeface="Georgia" panose="02040502050405020303" pitchFamily="18" charset="0"/>
              </a:rPr>
              <a:t> і </a:t>
            </a:r>
            <a:r>
              <a:rPr lang="ru-RU" sz="2400" b="0" i="1" dirty="0" err="1">
                <a:solidFill>
                  <a:srgbClr val="202124"/>
                </a:solidFill>
                <a:effectLst/>
                <a:latin typeface="Georgia" panose="02040502050405020303" pitchFamily="18" charset="0"/>
              </a:rPr>
              <a:t>публічний</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розгляд</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його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справи</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упродовж</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розумного</a:t>
            </a:r>
            <a:r>
              <a:rPr lang="ru-RU" sz="2400" b="0" i="1" dirty="0">
                <a:solidFill>
                  <a:srgbClr val="202124"/>
                </a:solidFill>
                <a:effectLst/>
                <a:latin typeface="Georgia" panose="02040502050405020303" pitchFamily="18" charset="0"/>
              </a:rPr>
              <a:t> строку </a:t>
            </a:r>
            <a:r>
              <a:rPr lang="ru-RU" sz="2400" b="1" i="1" dirty="0" err="1">
                <a:solidFill>
                  <a:srgbClr val="FF0000"/>
                </a:solidFill>
                <a:effectLst/>
                <a:latin typeface="Georgia" panose="02040502050405020303" pitchFamily="18" charset="0"/>
              </a:rPr>
              <a:t>незалежним</a:t>
            </a:r>
            <a:r>
              <a:rPr lang="ru-RU" sz="2400" b="1" i="1" dirty="0">
                <a:solidFill>
                  <a:srgbClr val="FF0000"/>
                </a:solidFill>
                <a:effectLst/>
                <a:latin typeface="Georgia" panose="02040502050405020303" pitchFamily="18" charset="0"/>
              </a:rPr>
              <a:t> і </a:t>
            </a:r>
            <a:r>
              <a:rPr lang="ru-RU" sz="2400" b="1" i="1" dirty="0" err="1">
                <a:solidFill>
                  <a:srgbClr val="FF0000"/>
                </a:solidFill>
                <a:effectLst/>
                <a:latin typeface="Georgia" panose="02040502050405020303" pitchFamily="18" charset="0"/>
              </a:rPr>
              <a:t>безстороннім</a:t>
            </a:r>
            <a:r>
              <a:rPr lang="ru-RU" sz="2400" b="1" i="1" dirty="0">
                <a:solidFill>
                  <a:srgbClr val="FF0000"/>
                </a:solidFill>
                <a:effectLst/>
                <a:latin typeface="Georgia" panose="02040502050405020303" pitchFamily="18" charset="0"/>
              </a:rPr>
              <a:t> </a:t>
            </a:r>
            <a:r>
              <a:rPr lang="ru-RU" sz="2400" b="0" i="1" dirty="0">
                <a:solidFill>
                  <a:srgbClr val="202124"/>
                </a:solidFill>
                <a:effectLst/>
                <a:latin typeface="Georgia" panose="02040502050405020303" pitchFamily="18" charset="0"/>
              </a:rPr>
              <a:t>судом, </a:t>
            </a:r>
            <a:r>
              <a:rPr lang="ru-RU" sz="2400" b="0" i="1" dirty="0" err="1">
                <a:solidFill>
                  <a:srgbClr val="202124"/>
                </a:solidFill>
                <a:effectLst/>
                <a:latin typeface="Georgia" panose="02040502050405020303" pitchFamily="18" charset="0"/>
              </a:rPr>
              <a:t>встановленим</a:t>
            </a:r>
            <a:r>
              <a:rPr lang="ru-RU" sz="2400" b="0" i="1" dirty="0">
                <a:solidFill>
                  <a:srgbClr val="202124"/>
                </a:solidFill>
                <a:effectLst/>
                <a:latin typeface="Georgia" panose="02040502050405020303" pitchFamily="18" charset="0"/>
              </a:rPr>
              <a:t> законом, </a:t>
            </a:r>
            <a:r>
              <a:rPr lang="ru-RU" sz="2400" b="0" i="1" dirty="0" err="1">
                <a:solidFill>
                  <a:srgbClr val="202124"/>
                </a:solidFill>
                <a:effectLst/>
                <a:latin typeface="Georgia" panose="02040502050405020303" pitchFamily="18" charset="0"/>
              </a:rPr>
              <a:t>який</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вирішить</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спір</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щодо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його</a:t>
            </a:r>
            <a:r>
              <a:rPr lang="ru-RU" sz="2400" b="0" i="1" dirty="0">
                <a:solidFill>
                  <a:srgbClr val="202124"/>
                </a:solidFill>
                <a:effectLst/>
                <a:latin typeface="Georgia" panose="02040502050405020303" pitchFamily="18" charset="0"/>
              </a:rPr>
              <a:t> прав та </a:t>
            </a:r>
            <a:r>
              <a:rPr lang="ru-RU" sz="2400" b="0" i="1" dirty="0" err="1">
                <a:solidFill>
                  <a:srgbClr val="202124"/>
                </a:solidFill>
                <a:effectLst/>
                <a:latin typeface="Georgia" panose="02040502050405020303" pitchFamily="18" charset="0"/>
              </a:rPr>
              <a:t>обов'язків</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цивільного</a:t>
            </a:r>
            <a:r>
              <a:rPr lang="ru-RU" sz="2400" b="0" i="1" dirty="0">
                <a:solidFill>
                  <a:srgbClr val="202124"/>
                </a:solidFill>
                <a:effectLst/>
                <a:latin typeface="Georgia" panose="02040502050405020303" pitchFamily="18" charset="0"/>
              </a:rPr>
              <a:t> характеру </a:t>
            </a:r>
            <a:r>
              <a:rPr lang="ru-RU" sz="2400" b="0" i="1" dirty="0" err="1">
                <a:solidFill>
                  <a:srgbClr val="202124"/>
                </a:solidFill>
                <a:effectLst/>
                <a:latin typeface="Georgia" panose="02040502050405020303" pitchFamily="18" charset="0"/>
              </a:rPr>
              <a:t>або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встановить</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обґрунтованість</a:t>
            </a:r>
            <a:r>
              <a:rPr lang="ru-RU" sz="2400" b="0" i="1" dirty="0">
                <a:solidFill>
                  <a:srgbClr val="202124"/>
                </a:solidFill>
                <a:effectLst/>
                <a:latin typeface="Georgia" panose="02040502050405020303" pitchFamily="18" charset="0"/>
              </a:rPr>
              <a:t> будь-</a:t>
            </a:r>
            <a:r>
              <a:rPr lang="ru-RU" sz="2400" b="0" i="1" dirty="0" err="1">
                <a:solidFill>
                  <a:srgbClr val="202124"/>
                </a:solidFill>
                <a:effectLst/>
                <a:latin typeface="Georgia" panose="02040502050405020303" pitchFamily="18" charset="0"/>
              </a:rPr>
              <a:t>якого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висунутого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проти</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нього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кримінального</a:t>
            </a:r>
            <a:r>
              <a:rPr lang="ru-RU" sz="2400" b="0" i="1" dirty="0">
                <a:solidFill>
                  <a:srgbClr val="202124"/>
                </a:solidFill>
                <a:effectLst/>
                <a:latin typeface="Georgia" panose="02040502050405020303" pitchFamily="18" charset="0"/>
              </a:rPr>
              <a:t> </a:t>
            </a:r>
            <a:r>
              <a:rPr lang="ru-RU" sz="2400" b="0" i="1" dirty="0" err="1">
                <a:solidFill>
                  <a:srgbClr val="202124"/>
                </a:solidFill>
                <a:effectLst/>
                <a:latin typeface="Georgia" panose="02040502050405020303" pitchFamily="18" charset="0"/>
              </a:rPr>
              <a:t>обвинувачення</a:t>
            </a:r>
            <a:r>
              <a:rPr lang="ru-RU" sz="2400" dirty="0">
                <a:solidFill>
                  <a:srgbClr val="202124"/>
                </a:solidFill>
                <a:latin typeface="Georgia" panose="02040502050405020303" pitchFamily="18" charset="0"/>
              </a:rPr>
              <a:t>»</a:t>
            </a:r>
            <a:endParaRPr lang="uk-UA" sz="2400" dirty="0">
              <a:latin typeface="Georgia" panose="02040502050405020303" pitchFamily="18" charset="0"/>
            </a:endParaRPr>
          </a:p>
        </p:txBody>
      </p:sp>
    </p:spTree>
    <p:extLst>
      <p:ext uri="{BB962C8B-B14F-4D97-AF65-F5344CB8AC3E}">
        <p14:creationId xmlns:p14="http://schemas.microsoft.com/office/powerpoint/2010/main" val="79949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 descr="Зображення, що містить текст, картинка&#10;&#10;Автоматично згенерований опис">
            <a:extLst>
              <a:ext uri="{FF2B5EF4-FFF2-40B4-BE49-F238E27FC236}">
                <a16:creationId xmlns:a16="http://schemas.microsoft.com/office/drawing/2014/main" id="{FE093BB1-F061-146B-934F-A4EC60E99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937" y="164869"/>
            <a:ext cx="5160125" cy="2341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813B85-954C-8818-468C-D7B065B84F9B}"/>
              </a:ext>
            </a:extLst>
          </p:cNvPr>
          <p:cNvSpPr txBox="1"/>
          <p:nvPr/>
        </p:nvSpPr>
        <p:spPr>
          <a:xfrm>
            <a:off x="-174569" y="2855608"/>
            <a:ext cx="12541135" cy="3539430"/>
          </a:xfrm>
          <a:prstGeom prst="rect">
            <a:avLst/>
          </a:prstGeom>
          <a:noFill/>
        </p:spPr>
        <p:txBody>
          <a:bodyPr wrap="square" rtlCol="0">
            <a:spAutoFit/>
          </a:bodyPr>
          <a:lstStyle/>
          <a:p>
            <a:pPr algn="ctr"/>
            <a:r>
              <a:rPr lang="uk-UA" sz="3200" b="1" dirty="0">
                <a:latin typeface="Georgia" panose="02040502050405020303" pitchFamily="18" charset="0"/>
                <a:cs typeface="Forte Forward" panose="020B0604020202020204" pitchFamily="2" charset="0"/>
              </a:rPr>
              <a:t>Дякую за увагу!</a:t>
            </a:r>
          </a:p>
          <a:p>
            <a:pPr algn="ctr"/>
            <a:endParaRPr lang="uk-UA" sz="3200" b="1" dirty="0">
              <a:latin typeface="Georgia" panose="02040502050405020303" pitchFamily="18" charset="0"/>
              <a:cs typeface="Forte Forward" panose="020B0604020202020204" pitchFamily="2" charset="0"/>
            </a:endParaRPr>
          </a:p>
          <a:p>
            <a:pPr algn="ctr"/>
            <a:r>
              <a:rPr lang="uk-UA" sz="2000" dirty="0">
                <a:latin typeface="Georgia" panose="02040502050405020303" pitchFamily="18" charset="0"/>
                <a:cs typeface="Forte Forward" panose="020B0604020202020204" pitchFamily="2" charset="0"/>
              </a:rPr>
              <a:t>Артем Крикун-Труш</a:t>
            </a:r>
          </a:p>
          <a:p>
            <a:pPr algn="ctr"/>
            <a:r>
              <a:rPr lang="ru-RU" sz="2000" dirty="0">
                <a:latin typeface="Georgia" panose="02040502050405020303" pitchFamily="18" charset="0"/>
                <a:cs typeface="Forte Forward" panose="020B0604020202020204" pitchFamily="2" charset="0"/>
              </a:rPr>
              <a:t>адвокат та </a:t>
            </a:r>
            <a:r>
              <a:rPr lang="en-US" sz="2000" dirty="0">
                <a:latin typeface="Georgia" panose="02040502050405020303" pitchFamily="18" charset="0"/>
                <a:cs typeface="Forte Forward" panose="020B0604020202020204" pitchFamily="2" charset="0"/>
              </a:rPr>
              <a:t>CEO</a:t>
            </a:r>
            <a:r>
              <a:rPr lang="uk-UA" sz="2000" dirty="0">
                <a:latin typeface="Georgia" panose="02040502050405020303" pitchFamily="18" charset="0"/>
                <a:cs typeface="Forte Forward" panose="020B0604020202020204" pitchFamily="2" charset="0"/>
              </a:rPr>
              <a:t> </a:t>
            </a:r>
            <a:r>
              <a:rPr lang="en-US" sz="2000" dirty="0">
                <a:latin typeface="Georgia" panose="02040502050405020303" pitchFamily="18" charset="0"/>
                <a:cs typeface="Forte Forward" panose="020B0604020202020204" pitchFamily="2" charset="0"/>
              </a:rPr>
              <a:t>Rostrum</a:t>
            </a:r>
            <a:endParaRPr lang="uk-UA" sz="2000" dirty="0">
              <a:latin typeface="Georgia" panose="02040502050405020303" pitchFamily="18" charset="0"/>
              <a:cs typeface="Forte Forward" panose="020B0604020202020204" pitchFamily="2" charset="0"/>
            </a:endParaRPr>
          </a:p>
          <a:p>
            <a:pPr algn="ctr"/>
            <a:endParaRPr lang="uk-UA" sz="2000" dirty="0">
              <a:latin typeface="Georgia" panose="02040502050405020303" pitchFamily="18" charset="0"/>
              <a:cs typeface="Forte Forward" panose="020B0604020202020204" pitchFamily="2" charset="0"/>
            </a:endParaRPr>
          </a:p>
          <a:p>
            <a:pPr algn="ctr"/>
            <a:r>
              <a:rPr lang="en-US" sz="2000" dirty="0">
                <a:latin typeface="Georgia" panose="02040502050405020303" pitchFamily="18" charset="0"/>
                <a:cs typeface="Forte Forward" panose="020B0604020202020204" pitchFamily="2" charset="0"/>
              </a:rPr>
              <a:t>artem.krykuntrush@gmail.com </a:t>
            </a:r>
          </a:p>
          <a:p>
            <a:pPr algn="ctr"/>
            <a:r>
              <a:rPr lang="en-US" sz="2000" dirty="0">
                <a:latin typeface="Georgia" panose="02040502050405020303" pitchFamily="18" charset="0"/>
                <a:cs typeface="Forte Forward" panose="020B0604020202020204" pitchFamily="2" charset="0"/>
              </a:rPr>
              <a:t>+380971620809</a:t>
            </a:r>
          </a:p>
          <a:p>
            <a:pPr algn="ctr"/>
            <a:r>
              <a:rPr lang="en-US" sz="2000" dirty="0">
                <a:latin typeface="Georgia" panose="02040502050405020303" pitchFamily="18" charset="0"/>
                <a:cs typeface="Forte Forward" panose="020B0604020202020204" pitchFamily="2" charset="0"/>
              </a:rPr>
              <a:t>fb.com/</a:t>
            </a:r>
            <a:r>
              <a:rPr lang="en-US" sz="2000" dirty="0" err="1">
                <a:latin typeface="Georgia" panose="02040502050405020303" pitchFamily="18" charset="0"/>
                <a:cs typeface="Forte Forward" panose="020B0604020202020204" pitchFamily="2" charset="0"/>
              </a:rPr>
              <a:t>f.ckbribes</a:t>
            </a:r>
            <a:endParaRPr lang="en-US" sz="2000" dirty="0">
              <a:latin typeface="Georgia" panose="02040502050405020303" pitchFamily="18" charset="0"/>
              <a:cs typeface="Forte Forward" panose="020B0604020202020204" pitchFamily="2" charset="0"/>
            </a:endParaRPr>
          </a:p>
          <a:p>
            <a:pPr algn="ctr"/>
            <a:r>
              <a:rPr lang="en-US" sz="2000" dirty="0">
                <a:latin typeface="Georgia" panose="02040502050405020303" pitchFamily="18" charset="0"/>
                <a:cs typeface="Forte Forward" panose="020B0604020202020204" pitchFamily="2" charset="0"/>
              </a:rPr>
              <a:t>instagram.com/</a:t>
            </a:r>
            <a:r>
              <a:rPr lang="en-US" sz="2000" dirty="0" err="1">
                <a:latin typeface="Georgia" panose="02040502050405020303" pitchFamily="18" charset="0"/>
                <a:cs typeface="Forte Forward" panose="020B0604020202020204" pitchFamily="2" charset="0"/>
              </a:rPr>
              <a:t>artem_krykuntrush</a:t>
            </a:r>
            <a:endParaRPr lang="en-US" sz="2000" dirty="0">
              <a:latin typeface="Georgia" panose="02040502050405020303" pitchFamily="18" charset="0"/>
              <a:cs typeface="Forte Forward" panose="020B0604020202020204" pitchFamily="2" charset="0"/>
            </a:endParaRPr>
          </a:p>
          <a:p>
            <a:pPr algn="ctr"/>
            <a:r>
              <a:rPr lang="en-US" sz="2000" dirty="0">
                <a:latin typeface="Georgia" panose="02040502050405020303" pitchFamily="18" charset="0"/>
                <a:cs typeface="Forte Forward" panose="020B0604020202020204" pitchFamily="2" charset="0"/>
              </a:rPr>
              <a:t>https://www.linkedin.com/in/artem-krykun-trush</a:t>
            </a:r>
            <a:endParaRPr lang="uk-UA" sz="2000" dirty="0">
              <a:latin typeface="Georgia" panose="02040502050405020303" pitchFamily="18" charset="0"/>
              <a:cs typeface="Forte Forward" panose="020B0604020202020204" pitchFamily="2" charset="0"/>
            </a:endParaRPr>
          </a:p>
        </p:txBody>
      </p:sp>
    </p:spTree>
    <p:extLst>
      <p:ext uri="{BB962C8B-B14F-4D97-AF65-F5344CB8AC3E}">
        <p14:creationId xmlns:p14="http://schemas.microsoft.com/office/powerpoint/2010/main" val="213778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13B85-954C-8818-468C-D7B065B84F9B}"/>
              </a:ext>
            </a:extLst>
          </p:cNvPr>
          <p:cNvSpPr txBox="1"/>
          <p:nvPr/>
        </p:nvSpPr>
        <p:spPr>
          <a:xfrm>
            <a:off x="-174568" y="1719811"/>
            <a:ext cx="12541135" cy="2800767"/>
          </a:xfrm>
          <a:prstGeom prst="rect">
            <a:avLst/>
          </a:prstGeom>
          <a:noFill/>
        </p:spPr>
        <p:txBody>
          <a:bodyPr wrap="square" rtlCol="0">
            <a:spAutoFit/>
          </a:bodyPr>
          <a:lstStyle/>
          <a:p>
            <a:pPr algn="ctr"/>
            <a:r>
              <a:rPr lang="ru-RU" sz="4800" b="1" dirty="0">
                <a:latin typeface="Georgia" panose="02040502050405020303" pitchFamily="18" charset="0"/>
                <a:cs typeface="Forte Forward" panose="020B0604020202020204" pitchFamily="2" charset="0"/>
              </a:rPr>
              <a:t>«</a:t>
            </a:r>
            <a:r>
              <a:rPr lang="ru-RU" sz="4800" b="1" i="1" dirty="0" err="1">
                <a:latin typeface="Georgia" panose="02040502050405020303" pitchFamily="18" charset="0"/>
                <a:cs typeface="Forte Forward" panose="020B0604020202020204" pitchFamily="2" charset="0"/>
              </a:rPr>
              <a:t>Узагальнення</a:t>
            </a:r>
            <a:r>
              <a:rPr lang="ru-RU" sz="4800" b="1" i="1" dirty="0">
                <a:latin typeface="Georgia" panose="02040502050405020303" pitchFamily="18" charset="0"/>
                <a:cs typeface="Forte Forward" panose="020B0604020202020204" pitchFamily="2" charset="0"/>
              </a:rPr>
              <a:t> – абсолютно </a:t>
            </a:r>
            <a:r>
              <a:rPr lang="ru-RU" sz="4800" b="1" i="1" dirty="0" err="1">
                <a:latin typeface="Georgia" panose="02040502050405020303" pitchFamily="18" charset="0"/>
                <a:cs typeface="Forte Forward" panose="020B0604020202020204" pitchFamily="2" charset="0"/>
              </a:rPr>
              <a:t>безкарний</a:t>
            </a:r>
            <a:r>
              <a:rPr lang="ru-RU" sz="4800" b="1" i="1" dirty="0">
                <a:latin typeface="Georgia" panose="02040502050405020303" pitchFamily="18" charset="0"/>
                <a:cs typeface="Forte Forward" panose="020B0604020202020204" pitchFamily="2" charset="0"/>
              </a:rPr>
              <a:t> </a:t>
            </a:r>
            <a:r>
              <a:rPr lang="ru-RU" sz="4800" b="1" i="1" dirty="0" err="1">
                <a:latin typeface="Georgia" panose="02040502050405020303" pitchFamily="18" charset="0"/>
                <a:cs typeface="Forte Forward" panose="020B0604020202020204" pitchFamily="2" charset="0"/>
              </a:rPr>
              <a:t>різновид</a:t>
            </a:r>
            <a:r>
              <a:rPr lang="ru-RU" sz="4800" b="1" i="1" dirty="0">
                <a:latin typeface="Georgia" panose="02040502050405020303" pitchFamily="18" charset="0"/>
                <a:cs typeface="Forte Forward" panose="020B0604020202020204" pitchFamily="2" charset="0"/>
              </a:rPr>
              <a:t> </a:t>
            </a:r>
            <a:r>
              <a:rPr lang="ru-RU" sz="4800" b="1" i="1" dirty="0" err="1">
                <a:latin typeface="Georgia" panose="02040502050405020303" pitchFamily="18" charset="0"/>
                <a:cs typeface="Forte Forward" panose="020B0604020202020204" pitchFamily="2" charset="0"/>
              </a:rPr>
              <a:t>брехні</a:t>
            </a:r>
            <a:r>
              <a:rPr lang="ru-RU" sz="4800" b="1" dirty="0">
                <a:latin typeface="Georgia" panose="02040502050405020303" pitchFamily="18" charset="0"/>
                <a:cs typeface="Forte Forward" panose="020B0604020202020204" pitchFamily="2" charset="0"/>
              </a:rPr>
              <a:t>» </a:t>
            </a:r>
            <a:br>
              <a:rPr lang="uk-UA" sz="4800" b="1" dirty="0">
                <a:latin typeface="Georgia" panose="02040502050405020303" pitchFamily="18" charset="0"/>
                <a:cs typeface="Forte Forward" panose="020B0604020202020204" pitchFamily="2" charset="0"/>
              </a:rPr>
            </a:br>
            <a:endParaRPr lang="uk-UA" sz="4000" b="1" dirty="0">
              <a:latin typeface="Georgia" panose="02040502050405020303" pitchFamily="18" charset="0"/>
              <a:cs typeface="Forte Forward" panose="020B0604020202020204" pitchFamily="2" charset="0"/>
            </a:endParaRPr>
          </a:p>
          <a:p>
            <a:pPr algn="ctr"/>
            <a:r>
              <a:rPr lang="ru-RU" sz="4000" dirty="0">
                <a:latin typeface="Georgia" panose="02040502050405020303" pitchFamily="18" charset="0"/>
                <a:cs typeface="Forte Forward" panose="020B0604020202020204" pitchFamily="2" charset="0"/>
              </a:rPr>
              <a:t>Марта </a:t>
            </a:r>
            <a:r>
              <a:rPr lang="ru-RU" sz="4000" dirty="0" err="1">
                <a:latin typeface="Georgia" panose="02040502050405020303" pitchFamily="18" charset="0"/>
                <a:cs typeface="Forte Forward" panose="020B0604020202020204" pitchFamily="2" charset="0"/>
              </a:rPr>
              <a:t>Кетро</a:t>
            </a:r>
            <a:endParaRPr lang="uk-UA" sz="4000" dirty="0">
              <a:latin typeface="Georgia" panose="02040502050405020303" pitchFamily="18" charset="0"/>
              <a:cs typeface="Forte Forward" panose="020B0604020202020204" pitchFamily="2" charset="0"/>
            </a:endParaRPr>
          </a:p>
        </p:txBody>
      </p:sp>
    </p:spTree>
    <p:extLst>
      <p:ext uri="{BB962C8B-B14F-4D97-AF65-F5344CB8AC3E}">
        <p14:creationId xmlns:p14="http://schemas.microsoft.com/office/powerpoint/2010/main" val="99690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13B85-954C-8818-468C-D7B065B84F9B}"/>
              </a:ext>
            </a:extLst>
          </p:cNvPr>
          <p:cNvSpPr txBox="1"/>
          <p:nvPr/>
        </p:nvSpPr>
        <p:spPr>
          <a:xfrm>
            <a:off x="432222" y="289425"/>
            <a:ext cx="11465437" cy="8094524"/>
          </a:xfrm>
          <a:prstGeom prst="rect">
            <a:avLst/>
          </a:prstGeom>
          <a:noFill/>
        </p:spPr>
        <p:txBody>
          <a:bodyPr wrap="square" rtlCol="0">
            <a:spAutoFit/>
          </a:bodyPr>
          <a:lstStyle/>
          <a:p>
            <a:r>
              <a:rPr lang="uk-UA" sz="3600" b="1" dirty="0">
                <a:latin typeface="Georgia" panose="02040502050405020303" pitchFamily="18" charset="0"/>
                <a:cs typeface="Forte Forward" panose="020B0604020202020204" pitchFamily="2" charset="0"/>
              </a:rPr>
              <a:t>Об</a:t>
            </a:r>
            <a:r>
              <a:rPr lang="en-US" sz="3600" b="1" dirty="0">
                <a:latin typeface="Georgia" panose="02040502050405020303" pitchFamily="18" charset="0"/>
                <a:cs typeface="Forte Forward" panose="020B0604020202020204" pitchFamily="2" charset="0"/>
              </a:rPr>
              <a:t>’</a:t>
            </a:r>
            <a:r>
              <a:rPr lang="uk-UA" sz="3600" b="1" dirty="0" err="1">
                <a:latin typeface="Georgia" panose="02040502050405020303" pitchFamily="18" charset="0"/>
                <a:cs typeface="Forte Forward" panose="020B0604020202020204" pitchFamily="2" charset="0"/>
              </a:rPr>
              <a:t>єктивний</a:t>
            </a:r>
            <a:r>
              <a:rPr lang="uk-UA" sz="3600" b="1" dirty="0">
                <a:latin typeface="Georgia" panose="02040502050405020303" pitchFamily="18" charset="0"/>
                <a:cs typeface="Forte Forward" panose="020B0604020202020204" pitchFamily="2" charset="0"/>
              </a:rPr>
              <a:t> критерій безсторонності</a:t>
            </a:r>
            <a:endParaRPr lang="en-US" sz="3600" dirty="0">
              <a:latin typeface="Georgia" panose="02040502050405020303" pitchFamily="18" charset="0"/>
              <a:cs typeface="Forte Forward" panose="020B0604020202020204" pitchFamily="2" charset="0"/>
            </a:endParaRPr>
          </a:p>
          <a:p>
            <a:pPr marL="2971800" lvl="5" indent="-685800">
              <a:buFont typeface="Arial" panose="020B0604020202020204" pitchFamily="34" charset="0"/>
              <a:buChar char="•"/>
            </a:pPr>
            <a:endParaRPr lang="uk-UA" sz="3300" dirty="0">
              <a:latin typeface="Georgia" panose="02040502050405020303" pitchFamily="18" charset="0"/>
              <a:cs typeface="Forte Forward" panose="020B0604020202020204" pitchFamily="2" charset="0"/>
            </a:endParaRPr>
          </a:p>
          <a:p>
            <a:pPr algn="just"/>
            <a:r>
              <a:rPr lang="ru-RU" sz="1600" b="1" dirty="0" err="1">
                <a:solidFill>
                  <a:srgbClr val="212529"/>
                </a:solidFill>
                <a:latin typeface="Georgia" panose="02040502050405020303" pitchFamily="18" charset="0"/>
              </a:rPr>
              <a:t>Апеляційна</a:t>
            </a:r>
            <a:r>
              <a:rPr lang="ru-RU" sz="1600" b="1" dirty="0">
                <a:solidFill>
                  <a:srgbClr val="212529"/>
                </a:solidFill>
                <a:latin typeface="Georgia" panose="02040502050405020303" pitchFamily="18" charset="0"/>
              </a:rPr>
              <a:t> палата ВАКС в </a:t>
            </a:r>
            <a:r>
              <a:rPr lang="ru-RU" sz="1600" b="1" dirty="0" err="1">
                <a:solidFill>
                  <a:srgbClr val="212529"/>
                </a:solidFill>
                <a:latin typeface="Georgia" panose="02040502050405020303" pitchFamily="18" charset="0"/>
              </a:rPr>
              <a:t>ухвалі</a:t>
            </a:r>
            <a:r>
              <a:rPr lang="ru-RU" sz="1600" b="1" dirty="0">
                <a:solidFill>
                  <a:srgbClr val="212529"/>
                </a:solidFill>
                <a:latin typeface="Georgia" panose="02040502050405020303" pitchFamily="18" charset="0"/>
              </a:rPr>
              <a:t> </a:t>
            </a:r>
            <a:r>
              <a:rPr lang="ru-RU" sz="1600" b="1" dirty="0" err="1">
                <a:solidFill>
                  <a:srgbClr val="212529"/>
                </a:solidFill>
                <a:latin typeface="Georgia" panose="02040502050405020303" pitchFamily="18" charset="0"/>
              </a:rPr>
              <a:t>від</a:t>
            </a:r>
            <a:r>
              <a:rPr lang="ru-RU" sz="1600" b="1" dirty="0">
                <a:solidFill>
                  <a:srgbClr val="212529"/>
                </a:solidFill>
                <a:latin typeface="Georgia" panose="02040502050405020303" pitchFamily="18" charset="0"/>
              </a:rPr>
              <a:t> 23.02.2023 у </a:t>
            </a:r>
            <a:r>
              <a:rPr lang="ru-RU" sz="1600" b="1" dirty="0" err="1">
                <a:solidFill>
                  <a:srgbClr val="212529"/>
                </a:solidFill>
                <a:latin typeface="Georgia" panose="02040502050405020303" pitchFamily="18" charset="0"/>
              </a:rPr>
              <a:t>справі</a:t>
            </a:r>
            <a:r>
              <a:rPr lang="ru-RU" sz="1600" b="1" dirty="0">
                <a:solidFill>
                  <a:srgbClr val="212529"/>
                </a:solidFill>
                <a:latin typeface="Georgia" panose="02040502050405020303" pitchFamily="18" charset="0"/>
              </a:rPr>
              <a:t> № 991/5499/22: </a:t>
            </a:r>
          </a:p>
          <a:p>
            <a:pPr algn="just"/>
            <a:endParaRPr lang="ru-RU" sz="1600" b="1" i="1" dirty="0">
              <a:solidFill>
                <a:srgbClr val="212529"/>
              </a:solidFill>
              <a:latin typeface="Georgia" panose="02040502050405020303" pitchFamily="18" charset="0"/>
            </a:endParaRPr>
          </a:p>
          <a:p>
            <a:pPr algn="just"/>
            <a:r>
              <a:rPr lang="ru-RU" sz="1600" i="1" dirty="0">
                <a:solidFill>
                  <a:srgbClr val="212529"/>
                </a:solidFill>
                <a:latin typeface="Georgia" panose="02040502050405020303" pitchFamily="18" charset="0"/>
              </a:rPr>
              <a:t>«</a:t>
            </a:r>
            <a:r>
              <a:rPr lang="ru-RU" sz="1600" b="0" i="1" dirty="0" err="1">
                <a:solidFill>
                  <a:srgbClr val="212529"/>
                </a:solidFill>
                <a:effectLst/>
                <a:latin typeface="Georgia" panose="02040502050405020303" pitchFamily="18" charset="0"/>
              </a:rPr>
              <a:t>Із</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урахуванням</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наведеного</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надаючи</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оцінку</a:t>
            </a:r>
            <a:r>
              <a:rPr lang="ru-RU" sz="1600" b="0" i="1" dirty="0">
                <a:solidFill>
                  <a:srgbClr val="212529"/>
                </a:solidFill>
                <a:effectLst/>
                <a:latin typeface="Georgia" panose="02040502050405020303" pitchFamily="18" charset="0"/>
              </a:rPr>
              <a:t> доводам заяви про </a:t>
            </a:r>
            <a:r>
              <a:rPr lang="ru-RU" sz="1600" b="0" i="1" dirty="0" err="1">
                <a:solidFill>
                  <a:srgbClr val="212529"/>
                </a:solidFill>
                <a:effectLst/>
                <a:latin typeface="Georgia" panose="02040502050405020303" pitchFamily="18" charset="0"/>
              </a:rPr>
              <a:t>відвід</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судді</a:t>
            </a:r>
            <a:r>
              <a:rPr lang="ru-RU" sz="1600" b="0" i="1" dirty="0">
                <a:solidFill>
                  <a:srgbClr val="212529"/>
                </a:solidFill>
                <a:effectLst/>
                <a:latin typeface="Georgia" panose="02040502050405020303" pitchFamily="18" charset="0"/>
              </a:rPr>
              <a:t> ОСОБА_4 , </a:t>
            </a:r>
            <a:r>
              <a:rPr lang="ru-RU" sz="1600" b="0" i="1" dirty="0" err="1">
                <a:solidFill>
                  <a:srgbClr val="212529"/>
                </a:solidFill>
                <a:effectLst/>
                <a:latin typeface="Georgia" panose="02040502050405020303" pitchFamily="18" charset="0"/>
              </a:rPr>
              <a:t>колегією</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суддів</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береться</a:t>
            </a:r>
            <a:r>
              <a:rPr lang="ru-RU" sz="1600" b="0" i="1" dirty="0">
                <a:solidFill>
                  <a:srgbClr val="212529"/>
                </a:solidFill>
                <a:effectLst/>
                <a:latin typeface="Georgia" panose="02040502050405020303" pitchFamily="18" charset="0"/>
              </a:rPr>
              <a:t> до </a:t>
            </a:r>
            <a:r>
              <a:rPr lang="ru-RU" sz="1600" b="0" i="1" dirty="0" err="1">
                <a:solidFill>
                  <a:srgbClr val="212529"/>
                </a:solidFill>
                <a:effectLst/>
                <a:latin typeface="Georgia" panose="02040502050405020303" pitchFamily="18" charset="0"/>
              </a:rPr>
              <a:t>уваги</a:t>
            </a:r>
            <a:r>
              <a:rPr lang="ru-RU" sz="1600" b="0" i="1" dirty="0">
                <a:solidFill>
                  <a:srgbClr val="212529"/>
                </a:solidFill>
                <a:effectLst/>
                <a:latin typeface="Georgia" panose="02040502050405020303" pitchFamily="18" charset="0"/>
              </a:rPr>
              <a:t> те, </a:t>
            </a:r>
            <a:r>
              <a:rPr lang="ru-RU" sz="1600" b="0" i="1" dirty="0" err="1">
                <a:solidFill>
                  <a:srgbClr val="212529"/>
                </a:solidFill>
                <a:effectLst/>
                <a:latin typeface="Georgia" panose="02040502050405020303" pitchFamily="18" charset="0"/>
              </a:rPr>
              <a:t>що</a:t>
            </a:r>
            <a:r>
              <a:rPr lang="ru-RU" sz="1600" b="0" i="1" dirty="0">
                <a:solidFill>
                  <a:srgbClr val="212529"/>
                </a:solidFill>
                <a:effectLst/>
                <a:latin typeface="Georgia" panose="02040502050405020303" pitchFamily="18" charset="0"/>
              </a:rPr>
              <a:t>: (1) </a:t>
            </a:r>
            <a:r>
              <a:rPr lang="ru-RU" sz="1600" b="0" i="1" dirty="0" err="1">
                <a:solidFill>
                  <a:srgbClr val="212529"/>
                </a:solidFill>
                <a:effectLst/>
                <a:latin typeface="Georgia" panose="02040502050405020303" pitchFamily="18" charset="0"/>
              </a:rPr>
              <a:t>використаний</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сполучник</a:t>
            </a:r>
            <a:r>
              <a:rPr lang="ru-RU" sz="1600" b="0" i="1" dirty="0">
                <a:solidFill>
                  <a:srgbClr val="212529"/>
                </a:solidFill>
                <a:effectLst/>
                <a:latin typeface="Georgia" panose="02040502050405020303" pitchFamily="18" charset="0"/>
              </a:rPr>
              <a:t> «та» у п. 49 </a:t>
            </a:r>
            <a:r>
              <a:rPr lang="ru-RU" sz="1600" b="0" i="1" dirty="0" err="1">
                <a:solidFill>
                  <a:srgbClr val="212529"/>
                </a:solidFill>
                <a:effectLst/>
                <a:latin typeface="Georgia" panose="02040502050405020303" pitchFamily="18" charset="0"/>
              </a:rPr>
              <a:t>рішення</a:t>
            </a:r>
            <a:r>
              <a:rPr lang="ru-RU" sz="1600" b="0" i="1" dirty="0">
                <a:solidFill>
                  <a:srgbClr val="212529"/>
                </a:solidFill>
                <a:effectLst/>
                <a:latin typeface="Georgia" panose="02040502050405020303" pitchFamily="18" charset="0"/>
              </a:rPr>
              <a:t> ЄСПЛ у </a:t>
            </a:r>
            <a:r>
              <a:rPr lang="ru-RU" sz="1600" b="0" i="1" dirty="0" err="1">
                <a:solidFill>
                  <a:srgbClr val="212529"/>
                </a:solidFill>
                <a:effectLst/>
                <a:latin typeface="Georgia" panose="02040502050405020303" pitchFamily="18" charset="0"/>
              </a:rPr>
              <a:t>справі</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Білуха</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проти</a:t>
            </a:r>
            <a:r>
              <a:rPr lang="ru-RU" sz="1600" b="0" i="1" dirty="0">
                <a:solidFill>
                  <a:srgbClr val="212529"/>
                </a:solidFill>
                <a:effectLst/>
                <a:latin typeface="Georgia" panose="02040502050405020303" pitchFamily="18" charset="0"/>
              </a:rPr>
              <a:t> України» </a:t>
            </a:r>
            <a:r>
              <a:rPr lang="ru-RU" sz="1600" b="0" i="1" dirty="0" err="1">
                <a:solidFill>
                  <a:srgbClr val="212529"/>
                </a:solidFill>
                <a:effectLst/>
                <a:latin typeface="Georgia" panose="02040502050405020303" pitchFamily="18" charset="0"/>
              </a:rPr>
              <a:t>між</a:t>
            </a:r>
            <a:r>
              <a:rPr lang="ru-RU" sz="1600" b="0" i="1" dirty="0">
                <a:solidFill>
                  <a:srgbClr val="212529"/>
                </a:solidFill>
                <a:effectLst/>
                <a:latin typeface="Georgia" panose="02040502050405020303" pitchFamily="18" charset="0"/>
              </a:rPr>
              <a:t> словами «</a:t>
            </a:r>
            <a:r>
              <a:rPr lang="ru-RU" sz="1600" b="0" i="1" dirty="0" err="1">
                <a:solidFill>
                  <a:srgbClr val="212529"/>
                </a:solidFill>
                <a:effectLst/>
                <a:latin typeface="Georgia" panose="02040502050405020303" pitchFamily="18" charset="0"/>
              </a:rPr>
              <a:t>суб`єктивним</a:t>
            </a:r>
            <a:r>
              <a:rPr lang="ru-RU" sz="1600" b="0" i="1" dirty="0">
                <a:solidFill>
                  <a:srgbClr val="212529"/>
                </a:solidFill>
                <a:effectLst/>
                <a:latin typeface="Georgia" panose="02040502050405020303" pitchFamily="18" charset="0"/>
              </a:rPr>
              <a:t> та </a:t>
            </a:r>
            <a:r>
              <a:rPr lang="ru-RU" sz="1600" b="0" i="1" dirty="0" err="1">
                <a:solidFill>
                  <a:srgbClr val="212529"/>
                </a:solidFill>
                <a:effectLst/>
                <a:latin typeface="Georgia" panose="02040502050405020303" pitchFamily="18" charset="0"/>
              </a:rPr>
              <a:t>об`єктивним</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критеріями</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свідчить</a:t>
            </a:r>
            <a:r>
              <a:rPr lang="ru-RU" sz="1600" b="0" i="1" dirty="0">
                <a:solidFill>
                  <a:srgbClr val="212529"/>
                </a:solidFill>
                <a:effectLst/>
                <a:latin typeface="Georgia" panose="02040502050405020303" pitchFamily="18" charset="0"/>
              </a:rPr>
              <a:t>, </a:t>
            </a:r>
            <a:r>
              <a:rPr lang="ru-RU" sz="1600" b="0" i="1" dirty="0" err="1">
                <a:solidFill>
                  <a:srgbClr val="212529"/>
                </a:solidFill>
                <a:effectLst/>
                <a:latin typeface="Georgia" panose="02040502050405020303" pitchFamily="18" charset="0"/>
              </a:rPr>
              <a:t>що</a:t>
            </a:r>
            <a:r>
              <a:rPr lang="ru-RU" sz="1600" b="0" i="1" dirty="0">
                <a:solidFill>
                  <a:srgbClr val="212529"/>
                </a:solidFill>
                <a:effectLst/>
                <a:latin typeface="Georgia" panose="02040502050405020303" pitchFamily="18" charset="0"/>
              </a:rPr>
              <a:t> </a:t>
            </a:r>
            <a:r>
              <a:rPr lang="ru-RU" sz="1600" b="1" i="1" dirty="0">
                <a:solidFill>
                  <a:srgbClr val="212529"/>
                </a:solidFill>
                <a:effectLst/>
                <a:latin typeface="Georgia" panose="02040502050405020303" pitchFamily="18" charset="0"/>
              </a:rPr>
              <a:t>для </a:t>
            </a:r>
            <a:r>
              <a:rPr lang="ru-RU" sz="1600" b="1" i="1" dirty="0" err="1">
                <a:solidFill>
                  <a:srgbClr val="212529"/>
                </a:solidFill>
                <a:effectLst/>
                <a:latin typeface="Georgia" panose="02040502050405020303" pitchFamily="18" charset="0"/>
              </a:rPr>
              <a:t>встановлення</a:t>
            </a:r>
            <a:r>
              <a:rPr lang="ru-RU" sz="1600" b="1" i="1" dirty="0">
                <a:solidFill>
                  <a:srgbClr val="212529"/>
                </a:solidFill>
                <a:effectLst/>
                <a:latin typeface="Georgia" panose="02040502050405020303" pitchFamily="18" charset="0"/>
              </a:rPr>
              <a:t> факту </a:t>
            </a:r>
            <a:r>
              <a:rPr lang="ru-RU" sz="1600" b="1" i="1" dirty="0" err="1">
                <a:solidFill>
                  <a:srgbClr val="212529"/>
                </a:solidFill>
                <a:effectLst/>
                <a:latin typeface="Georgia" panose="02040502050405020303" pitchFamily="18" charset="0"/>
              </a:rPr>
              <a:t>упередженості</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необхідно</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встановлення</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обставин</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які</a:t>
            </a:r>
            <a:r>
              <a:rPr lang="ru-RU" sz="1600" b="1" i="1" dirty="0">
                <a:solidFill>
                  <a:srgbClr val="212529"/>
                </a:solidFill>
                <a:effectLst/>
                <a:latin typeface="Georgia" panose="02040502050405020303" pitchFamily="18" charset="0"/>
              </a:rPr>
              <a:t> про </a:t>
            </a:r>
            <a:r>
              <a:rPr lang="ru-RU" sz="1600" b="1" i="1" dirty="0" err="1">
                <a:solidFill>
                  <a:srgbClr val="212529"/>
                </a:solidFill>
                <a:effectLst/>
                <a:latin typeface="Georgia" panose="02040502050405020303" pitchFamily="18" charset="0"/>
              </a:rPr>
              <a:t>неї</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свідчать</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одночасно</a:t>
            </a:r>
            <a:r>
              <a:rPr lang="ru-RU" sz="1600" b="1" i="1" dirty="0">
                <a:solidFill>
                  <a:srgbClr val="212529"/>
                </a:solidFill>
                <a:effectLst/>
                <a:latin typeface="Georgia" panose="02040502050405020303" pitchFamily="18" charset="0"/>
              </a:rPr>
              <a:t> за </a:t>
            </a:r>
            <a:r>
              <a:rPr lang="ru-RU" sz="1600" b="1" i="1" dirty="0" err="1">
                <a:solidFill>
                  <a:srgbClr val="212529"/>
                </a:solidFill>
                <a:effectLst/>
                <a:latin typeface="Georgia" panose="02040502050405020303" pitchFamily="18" charset="0"/>
              </a:rPr>
              <a:t>об`єктивним</a:t>
            </a:r>
            <a:r>
              <a:rPr lang="ru-RU" sz="1600" b="1" i="1" dirty="0">
                <a:solidFill>
                  <a:srgbClr val="212529"/>
                </a:solidFill>
                <a:effectLst/>
                <a:latin typeface="Georgia" panose="02040502050405020303" pitchFamily="18" charset="0"/>
              </a:rPr>
              <a:t> та </a:t>
            </a:r>
            <a:r>
              <a:rPr lang="ru-RU" sz="1600" b="1" i="1" dirty="0" err="1">
                <a:solidFill>
                  <a:srgbClr val="212529"/>
                </a:solidFill>
                <a:effectLst/>
                <a:latin typeface="Georgia" panose="02040502050405020303" pitchFamily="18" charset="0"/>
              </a:rPr>
              <a:t>суб`єктивним</a:t>
            </a:r>
            <a:r>
              <a:rPr lang="ru-RU" sz="1600" b="1" i="1" dirty="0">
                <a:solidFill>
                  <a:srgbClr val="212529"/>
                </a:solidFill>
                <a:effectLst/>
                <a:latin typeface="Georgia" panose="02040502050405020303" pitchFamily="18" charset="0"/>
              </a:rPr>
              <a:t> </a:t>
            </a:r>
            <a:r>
              <a:rPr lang="ru-RU" sz="1600" b="1" i="1" dirty="0" err="1">
                <a:solidFill>
                  <a:srgbClr val="212529"/>
                </a:solidFill>
                <a:effectLst/>
                <a:latin typeface="Georgia" panose="02040502050405020303" pitchFamily="18" charset="0"/>
              </a:rPr>
              <a:t>критеріями</a:t>
            </a:r>
            <a:r>
              <a:rPr lang="ru-RU" sz="1600" b="0" i="1" dirty="0">
                <a:solidFill>
                  <a:srgbClr val="212529"/>
                </a:solidFill>
                <a:effectLst/>
                <a:latin typeface="Georgia" panose="02040502050405020303" pitchFamily="18" charset="0"/>
              </a:rPr>
              <a:t>».</a:t>
            </a:r>
          </a:p>
          <a:p>
            <a:pPr algn="just"/>
            <a:endParaRPr lang="ru-RU" sz="1600" i="1" dirty="0">
              <a:solidFill>
                <a:srgbClr val="212529"/>
              </a:solidFill>
              <a:latin typeface="Georgia" panose="02040502050405020303" pitchFamily="18" charset="0"/>
              <a:cs typeface="Forte Forward" panose="020B0604020202020204" pitchFamily="2" charset="0"/>
            </a:endParaRPr>
          </a:p>
          <a:p>
            <a:pPr algn="just"/>
            <a:r>
              <a:rPr lang="ru-RU" sz="1600" b="1" dirty="0">
                <a:solidFill>
                  <a:srgbClr val="212529"/>
                </a:solidFill>
                <a:latin typeface="Georgia" panose="02040502050405020303" pitchFamily="18" charset="0"/>
                <a:cs typeface="Forte Forward" panose="020B0604020202020204" pitchFamily="2" charset="0"/>
              </a:rPr>
              <a:t>ЄСПЛ у </a:t>
            </a:r>
            <a:r>
              <a:rPr lang="ru-RU" sz="1600" b="1" dirty="0" err="1">
                <a:solidFill>
                  <a:srgbClr val="212529"/>
                </a:solidFill>
                <a:latin typeface="Georgia" panose="02040502050405020303" pitchFamily="18" charset="0"/>
                <a:cs typeface="Forte Forward" panose="020B0604020202020204" pitchFamily="2" charset="0"/>
              </a:rPr>
              <a:t>справі</a:t>
            </a:r>
            <a:r>
              <a:rPr lang="ru-RU" sz="1600" b="1" dirty="0">
                <a:solidFill>
                  <a:srgbClr val="212529"/>
                </a:solidFill>
                <a:latin typeface="Georgia" panose="02040502050405020303" pitchFamily="18" charset="0"/>
                <a:cs typeface="Forte Forward" panose="020B0604020202020204" pitchFamily="2" charset="0"/>
              </a:rPr>
              <a:t> «</a:t>
            </a:r>
            <a:r>
              <a:rPr lang="ru-RU" sz="1600" b="1" dirty="0" err="1">
                <a:solidFill>
                  <a:srgbClr val="212529"/>
                </a:solidFill>
                <a:latin typeface="Georgia" panose="02040502050405020303" pitchFamily="18" charset="0"/>
                <a:cs typeface="Forte Forward" panose="020B0604020202020204" pitchFamily="2" charset="0"/>
              </a:rPr>
              <a:t>Білуха</a:t>
            </a:r>
            <a:r>
              <a:rPr lang="ru-RU" sz="1600" b="1" dirty="0">
                <a:solidFill>
                  <a:srgbClr val="212529"/>
                </a:solidFill>
                <a:latin typeface="Georgia" panose="02040502050405020303" pitchFamily="18" charset="0"/>
                <a:cs typeface="Forte Forward" panose="020B0604020202020204" pitchFamily="2" charset="0"/>
              </a:rPr>
              <a:t> </a:t>
            </a:r>
            <a:r>
              <a:rPr lang="ru-RU" sz="1600" b="1" dirty="0" err="1">
                <a:solidFill>
                  <a:srgbClr val="212529"/>
                </a:solidFill>
                <a:latin typeface="Georgia" panose="02040502050405020303" pitchFamily="18" charset="0"/>
                <a:cs typeface="Forte Forward" panose="020B0604020202020204" pitchFamily="2" charset="0"/>
              </a:rPr>
              <a:t>проти</a:t>
            </a:r>
            <a:r>
              <a:rPr lang="ru-RU" sz="1600" b="1" dirty="0">
                <a:solidFill>
                  <a:srgbClr val="212529"/>
                </a:solidFill>
                <a:latin typeface="Georgia" panose="02040502050405020303" pitchFamily="18" charset="0"/>
                <a:cs typeface="Forte Forward" panose="020B0604020202020204" pitchFamily="2" charset="0"/>
              </a:rPr>
              <a:t> України»: </a:t>
            </a:r>
          </a:p>
          <a:p>
            <a:pPr algn="just"/>
            <a:endParaRPr lang="ru-RU" sz="1600" b="1" i="1" dirty="0">
              <a:solidFill>
                <a:srgbClr val="212529"/>
              </a:solidFill>
              <a:effectLst/>
              <a:latin typeface="Georgia" panose="02040502050405020303" pitchFamily="18" charset="0"/>
              <a:ea typeface="Georgia" panose="02040502050405020303" pitchFamily="18" charset="0"/>
              <a:cs typeface="Forte Forward" panose="020B0604020202020204" pitchFamily="2" charset="0"/>
            </a:endParaRPr>
          </a:p>
          <a:p>
            <a:pPr algn="just"/>
            <a:r>
              <a:rPr lang="uk-UA" sz="1600" i="1" dirty="0">
                <a:latin typeface="Georgia" panose="02040502050405020303" pitchFamily="18" charset="0"/>
                <a:ea typeface="Georgia" panose="02040502050405020303" pitchFamily="18" charset="0"/>
                <a:cs typeface="Georgia" panose="02040502050405020303" pitchFamily="18" charset="0"/>
              </a:rPr>
              <a:t>«</a:t>
            </a:r>
            <a:r>
              <a:rPr lang="uk-UA" sz="1600" b="1" i="1" dirty="0">
                <a:latin typeface="Georgia" panose="02040502050405020303" pitchFamily="18" charset="0"/>
                <a:ea typeface="Georgia" panose="02040502050405020303" pitchFamily="18" charset="0"/>
                <a:cs typeface="Georgia" panose="02040502050405020303" pitchFamily="18" charset="0"/>
              </a:rPr>
              <a:t>С</a:t>
            </a:r>
            <a:r>
              <a:rPr lang="uk-UA" sz="1600" b="1" i="1" dirty="0">
                <a:effectLst/>
                <a:latin typeface="Georgia" panose="02040502050405020303" pitchFamily="18" charset="0"/>
                <a:ea typeface="Georgia" panose="02040502050405020303" pitchFamily="18" charset="0"/>
                <a:cs typeface="Georgia" panose="02040502050405020303" pitchFamily="18" charset="0"/>
              </a:rPr>
              <a:t>уд </a:t>
            </a:r>
            <a:r>
              <a:rPr lang="uk-UA" sz="1600" b="1" i="1" u="sng"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не переконаний</a:t>
            </a:r>
            <a:r>
              <a:rPr lang="uk-UA" sz="1600" b="1" i="1" dirty="0">
                <a:effectLst/>
                <a:latin typeface="Georgia" panose="02040502050405020303" pitchFamily="18" charset="0"/>
                <a:ea typeface="Georgia" panose="02040502050405020303" pitchFamily="18" charset="0"/>
                <a:cs typeface="Georgia" panose="02040502050405020303" pitchFamily="18" charset="0"/>
              </a:rPr>
              <a:t>, що у цій справі достатньо ознак, щоб вирішити, що судді Артемівського суду, які розглядали справу заявниці, проявляли особисту упередженість. У будь-якому випадку Суд </a:t>
            </a:r>
            <a:r>
              <a:rPr lang="uk-UA" sz="1600" b="1" i="1" u="sng" dirty="0">
                <a:solidFill>
                  <a:srgbClr val="FF0000"/>
                </a:solidFill>
                <a:effectLst/>
                <a:latin typeface="Georgia" panose="02040502050405020303" pitchFamily="18" charset="0"/>
                <a:ea typeface="Georgia" panose="02040502050405020303" pitchFamily="18" charset="0"/>
                <a:cs typeface="Georgia" panose="02040502050405020303" pitchFamily="18" charset="0"/>
              </a:rPr>
              <a:t>не вважає за необхідне розглядати це питання</a:t>
            </a:r>
            <a:r>
              <a:rPr lang="uk-UA" sz="1600" b="1" i="1" dirty="0">
                <a:effectLst/>
                <a:latin typeface="Georgia" panose="02040502050405020303" pitchFamily="18" charset="0"/>
                <a:ea typeface="Georgia" panose="02040502050405020303" pitchFamily="18" charset="0"/>
                <a:cs typeface="Georgia" panose="02040502050405020303" pitchFamily="18" charset="0"/>
              </a:rPr>
              <a:t>, оскільки з причин, викладених нижче, він дійшов висновку, що у цій справі мала місце безсторонність суду за об'єктивним критерієм</a:t>
            </a:r>
            <a:r>
              <a:rPr lang="uk-UA" sz="1600" i="1" dirty="0">
                <a:effectLst/>
                <a:latin typeface="Georgia" panose="02040502050405020303" pitchFamily="18" charset="0"/>
                <a:ea typeface="Georgia" panose="02040502050405020303" pitchFamily="18" charset="0"/>
                <a:cs typeface="Georgia" panose="02040502050405020303" pitchFamily="18" charset="0"/>
              </a:rPr>
              <a:t>. </a:t>
            </a:r>
            <a:br>
              <a:rPr lang="uk-UA" sz="1600" i="1" dirty="0">
                <a:effectLst/>
                <a:latin typeface="Georgia" panose="02040502050405020303" pitchFamily="18" charset="0"/>
                <a:ea typeface="Georgia" panose="02040502050405020303" pitchFamily="18" charset="0"/>
                <a:cs typeface="Georgia" panose="02040502050405020303" pitchFamily="18" charset="0"/>
              </a:rPr>
            </a:br>
            <a:r>
              <a:rPr lang="uk-UA" sz="1600" i="1" dirty="0">
                <a:effectLst/>
                <a:latin typeface="Georgia" panose="02040502050405020303" pitchFamily="18" charset="0"/>
                <a:ea typeface="Georgia" panose="02040502050405020303" pitchFamily="18" charset="0"/>
                <a:cs typeface="Georgia" panose="02040502050405020303" pitchFamily="18" charset="0"/>
              </a:rPr>
              <a:t>52. Стосовно об'єктивного критерію слід визначити, окремо від поведінки голови В.Л.Г, чи існували переконливі факти, які б могли свідчити про його безсторонність. Це означає, що при вирішенні того, чи є у цій справі обґрунтовані причини побоюватися, що певний суддя був небезсторонній,  позиція заінтересованої особи є важливою, але не вирішальною. Вирішальним же є те, чи можна вважати такі побоювання об'єктивно обґрунтованими».</a:t>
            </a:r>
            <a:endParaRPr lang="en-US" sz="16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en-US" sz="36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en-US" sz="33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uk-UA" sz="33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uk-UA" sz="3300" dirty="0">
              <a:latin typeface="Georgia" panose="02040502050405020303" pitchFamily="18" charset="0"/>
              <a:cs typeface="Forte Forward" panose="020B0604020202020204" pitchFamily="2" charset="0"/>
            </a:endParaRPr>
          </a:p>
        </p:txBody>
      </p:sp>
    </p:spTree>
    <p:extLst>
      <p:ext uri="{BB962C8B-B14F-4D97-AF65-F5344CB8AC3E}">
        <p14:creationId xmlns:p14="http://schemas.microsoft.com/office/powerpoint/2010/main" val="290635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13B85-954C-8818-468C-D7B065B84F9B}"/>
              </a:ext>
            </a:extLst>
          </p:cNvPr>
          <p:cNvSpPr txBox="1"/>
          <p:nvPr/>
        </p:nvSpPr>
        <p:spPr>
          <a:xfrm>
            <a:off x="432222" y="289425"/>
            <a:ext cx="11465437" cy="2169825"/>
          </a:xfrm>
          <a:prstGeom prst="rect">
            <a:avLst/>
          </a:prstGeom>
          <a:noFill/>
        </p:spPr>
        <p:txBody>
          <a:bodyPr wrap="square" rtlCol="0">
            <a:spAutoFit/>
          </a:bodyPr>
          <a:lstStyle/>
          <a:p>
            <a:pPr marL="685800" indent="-685800">
              <a:buFont typeface="Arial" panose="020B0604020202020204" pitchFamily="34" charset="0"/>
              <a:buChar char="•"/>
            </a:pPr>
            <a:endParaRPr lang="en-US" sz="36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en-US" sz="33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uk-UA" sz="3300" dirty="0">
              <a:latin typeface="Georgia" panose="02040502050405020303" pitchFamily="18" charset="0"/>
              <a:cs typeface="Forte Forward" panose="020B0604020202020204" pitchFamily="2" charset="0"/>
            </a:endParaRPr>
          </a:p>
          <a:p>
            <a:pPr marL="685800" indent="-685800">
              <a:buFont typeface="Arial" panose="020B0604020202020204" pitchFamily="34" charset="0"/>
              <a:buChar char="•"/>
            </a:pPr>
            <a:endParaRPr lang="uk-UA" sz="3300" dirty="0">
              <a:latin typeface="Georgia" panose="02040502050405020303" pitchFamily="18" charset="0"/>
              <a:cs typeface="Forte Forward" panose="020B0604020202020204" pitchFamily="2" charset="0"/>
            </a:endParaRPr>
          </a:p>
        </p:txBody>
      </p:sp>
      <p:pic>
        <p:nvPicPr>
          <p:cNvPr id="1026" name="Picture 2">
            <a:extLst>
              <a:ext uri="{FF2B5EF4-FFF2-40B4-BE49-F238E27FC236}">
                <a16:creationId xmlns:a16="http://schemas.microsoft.com/office/drawing/2014/main" id="{84CB1C31-C4DE-E634-1301-AB8604F2E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2971800"/>
            <a:ext cx="5829300"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Бульбашка думок: хмарка 8">
            <a:extLst>
              <a:ext uri="{FF2B5EF4-FFF2-40B4-BE49-F238E27FC236}">
                <a16:creationId xmlns:a16="http://schemas.microsoft.com/office/drawing/2014/main" id="{C8D8014A-18FA-22A6-5B83-9EE3FA173E70}"/>
              </a:ext>
            </a:extLst>
          </p:cNvPr>
          <p:cNvSpPr/>
          <p:nvPr/>
        </p:nvSpPr>
        <p:spPr>
          <a:xfrm rot="21207407" flipH="1">
            <a:off x="1569135" y="214494"/>
            <a:ext cx="6668108" cy="4176240"/>
          </a:xfrm>
          <a:prstGeom prst="cloudCallout">
            <a:avLst>
              <a:gd name="adj1" fmla="val -39100"/>
              <a:gd name="adj2" fmla="val 6519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4400" b="1" dirty="0">
                <a:latin typeface="Georgia" panose="02040502050405020303" pitchFamily="18" charset="0"/>
              </a:rPr>
              <a:t>Відводити від всього КП чи не від всього? </a:t>
            </a:r>
          </a:p>
        </p:txBody>
      </p:sp>
    </p:spTree>
    <p:extLst>
      <p:ext uri="{BB962C8B-B14F-4D97-AF65-F5344CB8AC3E}">
        <p14:creationId xmlns:p14="http://schemas.microsoft.com/office/powerpoint/2010/main" val="13815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A347E-64C5-0465-3A7C-0A7471C77E80}"/>
              </a:ext>
            </a:extLst>
          </p:cNvPr>
          <p:cNvSpPr txBox="1"/>
          <p:nvPr/>
        </p:nvSpPr>
        <p:spPr>
          <a:xfrm>
            <a:off x="293914" y="1002467"/>
            <a:ext cx="11604172" cy="5478423"/>
          </a:xfrm>
          <a:prstGeom prst="rect">
            <a:avLst/>
          </a:prstGeom>
          <a:noFill/>
        </p:spPr>
        <p:txBody>
          <a:bodyPr wrap="square">
            <a:spAutoFit/>
          </a:bodyPr>
          <a:lstStyle/>
          <a:p>
            <a:pPr algn="just"/>
            <a:r>
              <a:rPr lang="uk-UA" sz="1400" b="0" i="1" dirty="0">
                <a:solidFill>
                  <a:srgbClr val="212529"/>
                </a:solidFill>
                <a:effectLst/>
                <a:latin typeface="Georgia" panose="02040502050405020303" pitchFamily="18" charset="0"/>
              </a:rPr>
              <a:t>12. </a:t>
            </a:r>
            <a:r>
              <a:rPr lang="uk-UA" sz="1400" b="1" i="1" dirty="0">
                <a:solidFill>
                  <a:srgbClr val="212529"/>
                </a:solidFill>
                <a:effectLst/>
                <a:latin typeface="Georgia" panose="02040502050405020303" pitchFamily="18" charset="0"/>
              </a:rPr>
              <a:t>КПК не передбачає можливості відведення слідчого судді від розгляду конкретного клопотання або скарги</a:t>
            </a:r>
            <a:r>
              <a:rPr lang="uk-UA" sz="1400" b="0" i="1" dirty="0">
                <a:solidFill>
                  <a:srgbClr val="212529"/>
                </a:solidFill>
                <a:effectLst/>
                <a:latin typeface="Georgia" panose="02040502050405020303" pitchFamily="18" charset="0"/>
              </a:rPr>
              <a:t>, які розглядаються на стадії досудового розслідування, натомість, передбачає можливість заявити відвід слідчому судді у кримінальному провадженні (ст. 75 КПК).</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13. Окрім того, як вже зазначено вище, згідно з ч. 1 ст. 82 КПК, у випадку задоволення відводу слідчому судді кримінальне провадження передається на розгляд іншому слідчому судді.</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14. Відповідно до КПК складовою терміну «кримінальне провадження» є термін «досудове розслідування», що включає в себе всю стадію кримінального провадження, яка починається з моменту внесення відомостей про кримінальне правопорушення до Єдиного реєстру досудових розслідувань і закінчується закриттям кримінального провадження або направленням до суду обвинувального акта, клопотання про застосування примусових заходів медичного або виховного характеру, клопотання про звільнення особи від кримінальної відповідальності, клопотання про закриття кримінального провадження (п. 5, 10 ч. 1 ст. 3 КПК).</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15. З наведеного, слід зробити висновок, що відвід слідчому судді має розглядатись як такий, що </a:t>
            </a:r>
            <a:r>
              <a:rPr lang="uk-UA" sz="1400" b="1" i="1" dirty="0">
                <a:solidFill>
                  <a:srgbClr val="212529"/>
                </a:solidFill>
                <a:effectLst/>
                <a:latin typeface="Georgia" panose="02040502050405020303" pitchFamily="18" charset="0"/>
              </a:rPr>
              <a:t>спрямований на відведення останнього від участі у всьому кримінальному провадженні (досудовому розслідуванні), а не від розгляду конкретного клопотання</a:t>
            </a:r>
            <a:r>
              <a:rPr lang="uk-UA" sz="1400" b="0" i="1" dirty="0">
                <a:solidFill>
                  <a:srgbClr val="212529"/>
                </a:solidFill>
                <a:effectLst/>
                <a:latin typeface="Georgia" panose="02040502050405020303" pitchFamily="18" charset="0"/>
              </a:rPr>
              <a:t>.</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16. Такий підхід обумовлений необхідністю забезпечення гарантій здійснення незалежного та неупередженого досудового розслідування </a:t>
            </a:r>
            <a:r>
              <a:rPr lang="uk-UA" sz="1400" b="1" i="1" dirty="0">
                <a:solidFill>
                  <a:srgbClr val="212529"/>
                </a:solidFill>
                <a:effectLst/>
                <a:latin typeface="Georgia" panose="02040502050405020303" pitchFamily="18" charset="0"/>
              </a:rPr>
              <a:t>упродовж усієї відповідної стадії кримінального провадження, а не окремої його частини</a:t>
            </a:r>
            <a:r>
              <a:rPr lang="uk-UA" sz="1400" b="0" i="1" dirty="0">
                <a:solidFill>
                  <a:srgbClr val="212529"/>
                </a:solidFill>
                <a:effectLst/>
                <a:latin typeface="Georgia" panose="02040502050405020303" pitchFamily="18" charset="0"/>
              </a:rPr>
              <a:t>.</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17. Наявність обґрунтованих сумніві в упередженості слідчого судді виключає можливість його участі у всьому кримінальному провадженні.</a:t>
            </a:r>
          </a:p>
          <a:p>
            <a:pPr algn="just"/>
            <a:endParaRPr lang="uk-UA" sz="1400" b="0" i="1" dirty="0">
              <a:solidFill>
                <a:srgbClr val="212529"/>
              </a:solidFill>
              <a:effectLst/>
              <a:latin typeface="Georgia" panose="02040502050405020303" pitchFamily="18" charset="0"/>
            </a:endParaRPr>
          </a:p>
          <a:p>
            <a:pPr algn="just"/>
            <a:r>
              <a:rPr lang="uk-UA" sz="1400" b="0" i="1" dirty="0">
                <a:solidFill>
                  <a:srgbClr val="212529"/>
                </a:solidFill>
                <a:effectLst/>
                <a:latin typeface="Georgia" panose="02040502050405020303" pitchFamily="18" charset="0"/>
              </a:rPr>
              <a:t>18.Інше розуміння вище наведених норм (ст. 3, 75, 80, 82 КПК), які містять виключно посилання на термін «кримінальне провадження», на переконання слідчого судді, не відповідатиме формулюванню закону.</a:t>
            </a:r>
          </a:p>
        </p:txBody>
      </p:sp>
      <p:sp>
        <p:nvSpPr>
          <p:cNvPr id="6" name="TextBox 5">
            <a:extLst>
              <a:ext uri="{FF2B5EF4-FFF2-40B4-BE49-F238E27FC236}">
                <a16:creationId xmlns:a16="http://schemas.microsoft.com/office/drawing/2014/main" id="{81843E63-B6BD-C696-E011-B3BC8CF022EB}"/>
              </a:ext>
            </a:extLst>
          </p:cNvPr>
          <p:cNvSpPr txBox="1"/>
          <p:nvPr/>
        </p:nvSpPr>
        <p:spPr>
          <a:xfrm>
            <a:off x="293914" y="377110"/>
            <a:ext cx="9853386" cy="369332"/>
          </a:xfrm>
          <a:prstGeom prst="rect">
            <a:avLst/>
          </a:prstGeom>
          <a:noFill/>
        </p:spPr>
        <p:txBody>
          <a:bodyPr wrap="square">
            <a:spAutoFit/>
          </a:bodyPr>
          <a:lstStyle/>
          <a:p>
            <a:r>
              <a:rPr lang="uk-UA" sz="1800" b="1" dirty="0">
                <a:latin typeface="Georgia" panose="02040502050405020303" pitchFamily="18" charset="0"/>
                <a:cs typeface="Forte Forward" panose="020B0604020202020204" pitchFamily="2" charset="0"/>
              </a:rPr>
              <a:t>Ухвала судді ВАКС від 30.06.2023 у справі № 991/5161/23:</a:t>
            </a:r>
            <a:endParaRPr lang="en-US" sz="1800" dirty="0">
              <a:latin typeface="Georgia" panose="02040502050405020303" pitchFamily="18" charset="0"/>
              <a:cs typeface="Forte Forward" panose="020B0604020202020204" pitchFamily="2" charset="0"/>
            </a:endParaRPr>
          </a:p>
        </p:txBody>
      </p:sp>
    </p:spTree>
    <p:extLst>
      <p:ext uri="{BB962C8B-B14F-4D97-AF65-F5344CB8AC3E}">
        <p14:creationId xmlns:p14="http://schemas.microsoft.com/office/powerpoint/2010/main" val="39171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C2035-58AF-046C-6DFA-72D97556250F}"/>
              </a:ext>
            </a:extLst>
          </p:cNvPr>
          <p:cNvSpPr txBox="1"/>
          <p:nvPr/>
        </p:nvSpPr>
        <p:spPr>
          <a:xfrm>
            <a:off x="336550" y="561776"/>
            <a:ext cx="11518900" cy="2882840"/>
          </a:xfrm>
          <a:prstGeom prst="rect">
            <a:avLst/>
          </a:prstGeom>
          <a:noFill/>
        </p:spPr>
        <p:txBody>
          <a:bodyPr wrap="square">
            <a:spAutoFit/>
          </a:bodyPr>
          <a:lstStyle/>
          <a:p>
            <a:pPr algn="just">
              <a:spcAft>
                <a:spcPts val="750"/>
              </a:spcAft>
            </a:pPr>
            <a:r>
              <a:rPr lang="uk-UA" sz="2800" b="1" dirty="0">
                <a:solidFill>
                  <a:srgbClr val="000000"/>
                </a:solidFill>
                <a:effectLst/>
                <a:latin typeface="Times New Roman" panose="02020603050405020304" pitchFamily="18" charset="0"/>
                <a:ea typeface="Times New Roman" panose="02020603050405020304" pitchFamily="18" charset="0"/>
              </a:rPr>
              <a:t>Постанова Верховного Суду від 06.04.2023 у справі №293/1947/20: </a:t>
            </a:r>
          </a:p>
          <a:p>
            <a:pPr algn="just">
              <a:spcAft>
                <a:spcPts val="750"/>
              </a:spcAft>
            </a:pPr>
            <a:endParaRPr lang="uk-UA" sz="2800" dirty="0">
              <a:solidFill>
                <a:srgbClr val="000000"/>
              </a:solidFill>
              <a:latin typeface="Times New Roman" panose="02020603050405020304" pitchFamily="18" charset="0"/>
              <a:ea typeface="Times New Roman" panose="02020603050405020304" pitchFamily="18" charset="0"/>
            </a:endParaRPr>
          </a:p>
          <a:p>
            <a:pPr algn="just">
              <a:spcAft>
                <a:spcPts val="750"/>
              </a:spcAft>
            </a:pPr>
            <a:r>
              <a:rPr lang="uk-UA" sz="2800" dirty="0">
                <a:solidFill>
                  <a:srgbClr val="000000"/>
                </a:solidFill>
                <a:effectLst/>
                <a:latin typeface="Times New Roman" panose="02020603050405020304" pitchFamily="18" charset="0"/>
                <a:ea typeface="Times New Roman" panose="02020603050405020304" pitchFamily="18" charset="0"/>
              </a:rPr>
              <a:t>«</a:t>
            </a:r>
            <a:r>
              <a:rPr lang="uk-UA" sz="2800" i="1" dirty="0">
                <a:solidFill>
                  <a:srgbClr val="000000"/>
                </a:solidFill>
                <a:effectLst/>
                <a:latin typeface="Times New Roman" panose="02020603050405020304" pitchFamily="18" charset="0"/>
                <a:ea typeface="Times New Roman" panose="02020603050405020304" pitchFamily="18" charset="0"/>
              </a:rPr>
              <a:t>Судова палата вважає за необхідне зазначити, що </a:t>
            </a:r>
            <a:r>
              <a:rPr lang="uk-UA" sz="2800" b="1" i="1" dirty="0">
                <a:solidFill>
                  <a:srgbClr val="000000"/>
                </a:solidFill>
                <a:effectLst/>
                <a:latin typeface="Times New Roman" panose="02020603050405020304" pitchFamily="18" charset="0"/>
                <a:ea typeface="Times New Roman" panose="02020603050405020304" pitchFamily="18" charset="0"/>
              </a:rPr>
              <a:t>сумніви в необ`єктивності та упередженості </a:t>
            </a:r>
            <a:r>
              <a:rPr lang="en-US" sz="2800" b="1" i="1" dirty="0">
                <a:solidFill>
                  <a:srgbClr val="000000"/>
                </a:solidFill>
                <a:latin typeface="Times New Roman" panose="02020603050405020304" pitchFamily="18" charset="0"/>
                <a:ea typeface="Times New Roman" panose="02020603050405020304" pitchFamily="18" charset="0"/>
              </a:rPr>
              <a:t>[…] </a:t>
            </a:r>
            <a:r>
              <a:rPr lang="uk-UA" sz="2800" b="1" i="1" dirty="0">
                <a:solidFill>
                  <a:srgbClr val="000000"/>
                </a:solidFill>
                <a:effectLst/>
                <a:latin typeface="Times New Roman" panose="02020603050405020304" pitchFamily="18" charset="0"/>
                <a:ea typeface="Times New Roman" panose="02020603050405020304" pitchFamily="18" charset="0"/>
              </a:rPr>
              <a:t>мають вирішуватися судами не в аспекті допустимості доказів , а виключно у площині їх достовірності</a:t>
            </a:r>
            <a:r>
              <a:rPr lang="en-US" sz="2800" b="1" i="1" dirty="0">
                <a:solidFill>
                  <a:srgbClr val="000000"/>
                </a:solidFill>
                <a:latin typeface="Times New Roman" panose="02020603050405020304" pitchFamily="18" charset="0"/>
                <a:ea typeface="Times New Roman" panose="02020603050405020304" pitchFamily="18" charset="0"/>
              </a:rPr>
              <a:t> […]</a:t>
            </a:r>
            <a:r>
              <a:rPr lang="uk-UA" sz="2800" i="1" dirty="0">
                <a:solidFill>
                  <a:srgbClr val="000000"/>
                </a:solidFill>
                <a:effectLst/>
                <a:latin typeface="Times New Roman" panose="02020603050405020304" pitchFamily="18" charset="0"/>
                <a:ea typeface="Times New Roman" panose="02020603050405020304" pitchFamily="18" charset="0"/>
              </a:rPr>
              <a:t>».</a:t>
            </a:r>
            <a:endParaRPr lang="uk-U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358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C2035-58AF-046C-6DFA-72D97556250F}"/>
              </a:ext>
            </a:extLst>
          </p:cNvPr>
          <p:cNvSpPr txBox="1"/>
          <p:nvPr/>
        </p:nvSpPr>
        <p:spPr>
          <a:xfrm>
            <a:off x="336550" y="561776"/>
            <a:ext cx="11518900" cy="523220"/>
          </a:xfrm>
          <a:prstGeom prst="rect">
            <a:avLst/>
          </a:prstGeom>
          <a:noFill/>
        </p:spPr>
        <p:txBody>
          <a:bodyPr wrap="square">
            <a:spAutoFit/>
          </a:bodyPr>
          <a:lstStyle/>
          <a:p>
            <a:pPr algn="just">
              <a:spcAft>
                <a:spcPts val="750"/>
              </a:spcAft>
            </a:pPr>
            <a:endParaRPr lang="uk-UA" sz="2800" dirty="0">
              <a:effectLst/>
              <a:latin typeface="Times New Roman" panose="02020603050405020304" pitchFamily="18" charset="0"/>
              <a:ea typeface="Times New Roman" panose="02020603050405020304" pitchFamily="18" charset="0"/>
            </a:endParaRPr>
          </a:p>
        </p:txBody>
      </p:sp>
      <p:pic>
        <p:nvPicPr>
          <p:cNvPr id="2050" name="Picture 2" descr="Энтузиасты просят WB дать им сделать ремастер старых Mortal Kombat в 4К -  Чемпионат">
            <a:extLst>
              <a:ext uri="{FF2B5EF4-FFF2-40B4-BE49-F238E27FC236}">
                <a16:creationId xmlns:a16="http://schemas.microsoft.com/office/drawing/2014/main" id="{E016304E-2170-A5E8-7552-422DB743C3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40" b="13340"/>
          <a:stretch/>
        </p:blipFill>
        <p:spPr bwMode="auto">
          <a:xfrm>
            <a:off x="0" y="-1"/>
            <a:ext cx="124714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C23B01-B813-22E1-3222-AA8AF8425AE8}"/>
              </a:ext>
            </a:extLst>
          </p:cNvPr>
          <p:cNvSpPr txBox="1"/>
          <p:nvPr/>
        </p:nvSpPr>
        <p:spPr>
          <a:xfrm>
            <a:off x="7444740" y="-2540"/>
            <a:ext cx="5016500" cy="1138773"/>
          </a:xfrm>
          <a:prstGeom prst="rect">
            <a:avLst/>
          </a:prstGeom>
          <a:solidFill>
            <a:schemeClr val="bg1"/>
          </a:solidFill>
          <a:ln>
            <a:solidFill>
              <a:schemeClr val="tx1"/>
            </a:solidFill>
          </a:ln>
        </p:spPr>
        <p:txBody>
          <a:bodyPr wrap="square" rtlCol="0">
            <a:spAutoFit/>
          </a:bodyPr>
          <a:lstStyle/>
          <a:p>
            <a:pPr algn="ctr"/>
            <a:r>
              <a:rPr lang="uk-UA" sz="3400" b="1" dirty="0">
                <a:latin typeface="Georgia" panose="02040502050405020303" pitchFamily="18" charset="0"/>
              </a:rPr>
              <a:t>Службове</a:t>
            </a:r>
          </a:p>
          <a:p>
            <a:pPr algn="ctr"/>
            <a:r>
              <a:rPr lang="uk-UA" sz="3400" b="1" dirty="0">
                <a:latin typeface="Georgia" panose="02040502050405020303" pitchFamily="18" charset="0"/>
              </a:rPr>
              <a:t>підроблення</a:t>
            </a:r>
          </a:p>
        </p:txBody>
      </p:sp>
      <p:sp>
        <p:nvSpPr>
          <p:cNvPr id="3" name="TextBox 2">
            <a:extLst>
              <a:ext uri="{FF2B5EF4-FFF2-40B4-BE49-F238E27FC236}">
                <a16:creationId xmlns:a16="http://schemas.microsoft.com/office/drawing/2014/main" id="{40744AE2-9C93-10C5-D92C-3FE18846874B}"/>
              </a:ext>
            </a:extLst>
          </p:cNvPr>
          <p:cNvSpPr txBox="1"/>
          <p:nvPr/>
        </p:nvSpPr>
        <p:spPr>
          <a:xfrm>
            <a:off x="0" y="-884"/>
            <a:ext cx="5499100" cy="1138773"/>
          </a:xfrm>
          <a:prstGeom prst="rect">
            <a:avLst/>
          </a:prstGeom>
          <a:solidFill>
            <a:schemeClr val="bg1"/>
          </a:solidFill>
          <a:ln>
            <a:solidFill>
              <a:schemeClr val="tx1"/>
            </a:solidFill>
          </a:ln>
        </p:spPr>
        <p:txBody>
          <a:bodyPr wrap="square" rtlCol="0">
            <a:spAutoFit/>
          </a:bodyPr>
          <a:lstStyle/>
          <a:p>
            <a:pPr algn="ctr"/>
            <a:r>
              <a:rPr lang="uk-UA" sz="3400" b="1" dirty="0">
                <a:latin typeface="Georgia" panose="02040502050405020303" pitchFamily="18" charset="0"/>
              </a:rPr>
              <a:t>Недостовірність та недопустимість доказу</a:t>
            </a:r>
          </a:p>
        </p:txBody>
      </p:sp>
    </p:spTree>
    <p:extLst>
      <p:ext uri="{BB962C8B-B14F-4D97-AF65-F5344CB8AC3E}">
        <p14:creationId xmlns:p14="http://schemas.microsoft.com/office/powerpoint/2010/main" val="225262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B0BFDBA-1B46-159E-95F5-3A47C23CB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61" b="7871"/>
          <a:stretch/>
        </p:blipFill>
        <p:spPr bwMode="auto">
          <a:xfrm>
            <a:off x="2487584" y="477520"/>
            <a:ext cx="7534304" cy="4424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AE532C-02ED-C239-2216-4B40FDB31AFA}"/>
              </a:ext>
            </a:extLst>
          </p:cNvPr>
          <p:cNvSpPr txBox="1"/>
          <p:nvPr/>
        </p:nvSpPr>
        <p:spPr>
          <a:xfrm>
            <a:off x="2676684" y="4694337"/>
            <a:ext cx="1604010" cy="1138773"/>
          </a:xfrm>
          <a:prstGeom prst="rect">
            <a:avLst/>
          </a:prstGeom>
          <a:solidFill>
            <a:schemeClr val="bg1"/>
          </a:solidFill>
          <a:ln>
            <a:solidFill>
              <a:schemeClr val="tx1"/>
            </a:solidFill>
          </a:ln>
        </p:spPr>
        <p:txBody>
          <a:bodyPr wrap="square" rtlCol="0">
            <a:spAutoFit/>
          </a:bodyPr>
          <a:lstStyle/>
          <a:p>
            <a:pPr algn="ctr"/>
            <a:r>
              <a:rPr lang="uk-UA" sz="3400" b="1" dirty="0">
                <a:latin typeface="Georgia" panose="02040502050405020303" pitchFamily="18" charset="0"/>
              </a:rPr>
              <a:t>ГПД </a:t>
            </a:r>
          </a:p>
          <a:p>
            <a:pPr algn="ctr"/>
            <a:r>
              <a:rPr lang="uk-UA" sz="3400" b="1" dirty="0">
                <a:latin typeface="Georgia" panose="02040502050405020303" pitchFamily="18" charset="0"/>
              </a:rPr>
              <a:t>НАБУ</a:t>
            </a:r>
          </a:p>
        </p:txBody>
      </p:sp>
      <p:sp>
        <p:nvSpPr>
          <p:cNvPr id="6" name="TextBox 5">
            <a:extLst>
              <a:ext uri="{FF2B5EF4-FFF2-40B4-BE49-F238E27FC236}">
                <a16:creationId xmlns:a16="http://schemas.microsoft.com/office/drawing/2014/main" id="{84097827-003B-712E-2BAB-DBEF4B1AF12A}"/>
              </a:ext>
            </a:extLst>
          </p:cNvPr>
          <p:cNvSpPr txBox="1"/>
          <p:nvPr/>
        </p:nvSpPr>
        <p:spPr>
          <a:xfrm>
            <a:off x="5547281" y="4792336"/>
            <a:ext cx="1604010" cy="1138773"/>
          </a:xfrm>
          <a:prstGeom prst="rect">
            <a:avLst/>
          </a:prstGeom>
          <a:solidFill>
            <a:schemeClr val="bg1"/>
          </a:solidFill>
          <a:ln>
            <a:solidFill>
              <a:schemeClr val="tx1"/>
            </a:solidFill>
          </a:ln>
        </p:spPr>
        <p:txBody>
          <a:bodyPr wrap="square" rtlCol="0">
            <a:spAutoFit/>
          </a:bodyPr>
          <a:lstStyle/>
          <a:p>
            <a:pPr algn="ctr"/>
            <a:r>
              <a:rPr lang="uk-UA" sz="3400" b="1" dirty="0">
                <a:latin typeface="Georgia" panose="02040502050405020303" pitchFamily="18" charset="0"/>
              </a:rPr>
              <a:t>УВК </a:t>
            </a:r>
          </a:p>
          <a:p>
            <a:pPr algn="ctr"/>
            <a:r>
              <a:rPr lang="uk-UA" sz="3400" b="1" dirty="0">
                <a:latin typeface="Georgia" panose="02040502050405020303" pitchFamily="18" charset="0"/>
              </a:rPr>
              <a:t>НАБУ</a:t>
            </a:r>
          </a:p>
        </p:txBody>
      </p:sp>
      <p:sp>
        <p:nvSpPr>
          <p:cNvPr id="7" name="TextBox 6">
            <a:extLst>
              <a:ext uri="{FF2B5EF4-FFF2-40B4-BE49-F238E27FC236}">
                <a16:creationId xmlns:a16="http://schemas.microsoft.com/office/drawing/2014/main" id="{E0D38D23-8AE1-75EC-5525-A02B539E4DC1}"/>
              </a:ext>
            </a:extLst>
          </p:cNvPr>
          <p:cNvSpPr txBox="1"/>
          <p:nvPr/>
        </p:nvSpPr>
        <p:spPr>
          <a:xfrm>
            <a:off x="8249167" y="4709756"/>
            <a:ext cx="1604010" cy="615553"/>
          </a:xfrm>
          <a:prstGeom prst="rect">
            <a:avLst/>
          </a:prstGeom>
          <a:solidFill>
            <a:schemeClr val="bg1"/>
          </a:solidFill>
          <a:ln>
            <a:solidFill>
              <a:schemeClr val="tx1"/>
            </a:solidFill>
          </a:ln>
        </p:spPr>
        <p:txBody>
          <a:bodyPr wrap="square" rtlCol="0">
            <a:spAutoFit/>
          </a:bodyPr>
          <a:lstStyle/>
          <a:p>
            <a:pPr algn="ctr"/>
            <a:r>
              <a:rPr lang="uk-UA" sz="3400" b="1" dirty="0">
                <a:latin typeface="Georgia" panose="02040502050405020303" pitchFamily="18" charset="0"/>
              </a:rPr>
              <a:t>САП</a:t>
            </a:r>
          </a:p>
        </p:txBody>
      </p:sp>
    </p:spTree>
    <p:extLst>
      <p:ext uri="{BB962C8B-B14F-4D97-AF65-F5344CB8AC3E}">
        <p14:creationId xmlns:p14="http://schemas.microsoft.com/office/powerpoint/2010/main" val="370417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8BE50-E96E-6725-5BCD-DBB9CFC1B58E}"/>
              </a:ext>
            </a:extLst>
          </p:cNvPr>
          <p:cNvSpPr txBox="1"/>
          <p:nvPr/>
        </p:nvSpPr>
        <p:spPr>
          <a:xfrm>
            <a:off x="396240" y="264160"/>
            <a:ext cx="11399520" cy="6832640"/>
          </a:xfrm>
          <a:prstGeom prst="rect">
            <a:avLst/>
          </a:prstGeom>
          <a:noFill/>
        </p:spPr>
        <p:txBody>
          <a:bodyPr wrap="square">
            <a:spAutoFit/>
          </a:bodyPr>
          <a:lstStyle/>
          <a:p>
            <a:pPr algn="just"/>
            <a:r>
              <a:rPr lang="ru-RU" b="1" i="0" dirty="0" err="1">
                <a:solidFill>
                  <a:srgbClr val="333333"/>
                </a:solidFill>
                <a:effectLst/>
                <a:latin typeface="Georgia" panose="02040502050405020303" pitchFamily="18" charset="0"/>
              </a:rPr>
              <a:t>Частина</a:t>
            </a:r>
            <a:r>
              <a:rPr lang="ru-RU" b="1" i="0" dirty="0">
                <a:solidFill>
                  <a:srgbClr val="333333"/>
                </a:solidFill>
                <a:effectLst/>
                <a:latin typeface="Georgia" panose="02040502050405020303" pitchFamily="18" charset="0"/>
              </a:rPr>
              <a:t> 3</a:t>
            </a:r>
            <a:r>
              <a:rPr lang="ru-RU" b="1" dirty="0">
                <a:solidFill>
                  <a:srgbClr val="333333"/>
                </a:solidFill>
                <a:latin typeface="Georgia" panose="02040502050405020303" pitchFamily="18" charset="0"/>
              </a:rPr>
              <a:t> </a:t>
            </a:r>
            <a:r>
              <a:rPr lang="ru-RU" b="1" dirty="0" err="1">
                <a:solidFill>
                  <a:srgbClr val="333333"/>
                </a:solidFill>
                <a:latin typeface="Georgia" panose="02040502050405020303" pitchFamily="18" charset="0"/>
              </a:rPr>
              <a:t>статті</a:t>
            </a:r>
            <a:r>
              <a:rPr lang="ru-RU" b="1" dirty="0">
                <a:solidFill>
                  <a:srgbClr val="333333"/>
                </a:solidFill>
                <a:latin typeface="Georgia" panose="02040502050405020303" pitchFamily="18" charset="0"/>
              </a:rPr>
              <a:t> 358 Кримінального </a:t>
            </a:r>
            <a:r>
              <a:rPr lang="ru-RU" b="1" dirty="0" err="1">
                <a:solidFill>
                  <a:srgbClr val="333333"/>
                </a:solidFill>
                <a:latin typeface="Georgia" panose="02040502050405020303" pitchFamily="18" charset="0"/>
              </a:rPr>
              <a:t>процесуального</a:t>
            </a:r>
            <a:r>
              <a:rPr lang="ru-RU" b="1" dirty="0">
                <a:solidFill>
                  <a:srgbClr val="333333"/>
                </a:solidFill>
                <a:latin typeface="Georgia" panose="02040502050405020303" pitchFamily="18" charset="0"/>
              </a:rPr>
              <a:t> кодексу України:</a:t>
            </a:r>
            <a:r>
              <a:rPr lang="ru-RU" b="1" i="0" dirty="0">
                <a:solidFill>
                  <a:srgbClr val="333333"/>
                </a:solidFill>
                <a:effectLst/>
                <a:latin typeface="Georgia" panose="02040502050405020303" pitchFamily="18" charset="0"/>
              </a:rPr>
              <a:t> </a:t>
            </a:r>
          </a:p>
          <a:p>
            <a:pPr algn="just"/>
            <a:endParaRPr lang="ru-RU" dirty="0">
              <a:solidFill>
                <a:srgbClr val="333333"/>
              </a:solidFill>
              <a:latin typeface="Georgia" panose="02040502050405020303" pitchFamily="18" charset="0"/>
            </a:endParaRPr>
          </a:p>
          <a:p>
            <a:pPr algn="just"/>
            <a:r>
              <a:rPr lang="ru-RU" b="0" i="0" dirty="0">
                <a:solidFill>
                  <a:srgbClr val="333333"/>
                </a:solidFill>
                <a:effectLst/>
                <a:latin typeface="Georgia" panose="02040502050405020303" pitchFamily="18" charset="0"/>
              </a:rPr>
              <a:t>«</a:t>
            </a:r>
            <a:r>
              <a:rPr lang="ru-RU" b="0" i="1" dirty="0" err="1">
                <a:solidFill>
                  <a:srgbClr val="333333"/>
                </a:solidFill>
                <a:effectLst/>
                <a:latin typeface="Georgia" panose="02040502050405020303" pitchFamily="18" charset="0"/>
              </a:rPr>
              <a:t>Якщо</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долучений</a:t>
            </a:r>
            <a:r>
              <a:rPr lang="ru-RU" b="0" i="1" dirty="0">
                <a:solidFill>
                  <a:srgbClr val="333333"/>
                </a:solidFill>
                <a:effectLst/>
                <a:latin typeface="Georgia" panose="02040502050405020303" pitchFamily="18" charset="0"/>
              </a:rPr>
              <a:t> до </a:t>
            </a:r>
            <a:r>
              <a:rPr lang="ru-RU" b="0" i="1" dirty="0" err="1">
                <a:solidFill>
                  <a:srgbClr val="333333"/>
                </a:solidFill>
                <a:effectLst/>
                <a:latin typeface="Georgia" panose="02040502050405020303" pitchFamily="18" charset="0"/>
              </a:rPr>
              <a:t>матеріалів</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кримінального</a:t>
            </a:r>
            <a:r>
              <a:rPr lang="ru-RU" b="0" i="1" dirty="0">
                <a:solidFill>
                  <a:srgbClr val="333333"/>
                </a:solidFill>
                <a:effectLst/>
                <a:latin typeface="Georgia" panose="02040502050405020303" pitchFamily="18" charset="0"/>
              </a:rPr>
              <a:t> провадження </a:t>
            </a:r>
            <a:r>
              <a:rPr lang="ru-RU" b="0" i="1" dirty="0" err="1">
                <a:solidFill>
                  <a:srgbClr val="333333"/>
                </a:solidFill>
                <a:effectLst/>
                <a:latin typeface="Georgia" panose="02040502050405020303" pitchFamily="18" charset="0"/>
              </a:rPr>
              <a:t>або</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наданий</a:t>
            </a:r>
            <a:r>
              <a:rPr lang="ru-RU" b="0" i="1" dirty="0">
                <a:solidFill>
                  <a:srgbClr val="333333"/>
                </a:solidFill>
                <a:effectLst/>
                <a:latin typeface="Georgia" panose="02040502050405020303" pitchFamily="18" charset="0"/>
              </a:rPr>
              <a:t> суду особою, яка </a:t>
            </a:r>
            <a:r>
              <a:rPr lang="ru-RU" b="0" i="1" dirty="0" err="1">
                <a:solidFill>
                  <a:srgbClr val="333333"/>
                </a:solidFill>
                <a:effectLst/>
                <a:latin typeface="Georgia" panose="02040502050405020303" pitchFamily="18" charset="0"/>
              </a:rPr>
              <a:t>бере</a:t>
            </a:r>
            <a:r>
              <a:rPr lang="ru-RU" b="0" i="1" dirty="0">
                <a:solidFill>
                  <a:srgbClr val="333333"/>
                </a:solidFill>
                <a:effectLst/>
                <a:latin typeface="Georgia" panose="02040502050405020303" pitchFamily="18" charset="0"/>
              </a:rPr>
              <a:t> участь у кримінальному </a:t>
            </a:r>
            <a:r>
              <a:rPr lang="ru-RU" b="0" i="1" dirty="0" err="1">
                <a:solidFill>
                  <a:srgbClr val="333333"/>
                </a:solidFill>
                <a:effectLst/>
                <a:latin typeface="Georgia" panose="02040502050405020303" pitchFamily="18" charset="0"/>
              </a:rPr>
              <a:t>провадженні</a:t>
            </a:r>
            <a:r>
              <a:rPr lang="ru-RU" b="0" i="1" dirty="0">
                <a:solidFill>
                  <a:srgbClr val="333333"/>
                </a:solidFill>
                <a:effectLst/>
                <a:latin typeface="Georgia" panose="02040502050405020303" pitchFamily="18" charset="0"/>
              </a:rPr>
              <a:t>, для </a:t>
            </a:r>
            <a:r>
              <a:rPr lang="ru-RU" b="0" i="1" dirty="0" err="1">
                <a:solidFill>
                  <a:srgbClr val="333333"/>
                </a:solidFill>
                <a:effectLst/>
                <a:latin typeface="Georgia" panose="02040502050405020303" pitchFamily="18" charset="0"/>
              </a:rPr>
              <a:t>ознайомлення</a:t>
            </a:r>
            <a:r>
              <a:rPr lang="ru-RU" b="0" i="1" dirty="0">
                <a:solidFill>
                  <a:srgbClr val="333333"/>
                </a:solidFill>
                <a:effectLst/>
                <a:latin typeface="Georgia" panose="02040502050405020303" pitchFamily="18" charset="0"/>
              </a:rPr>
              <a:t> документ </a:t>
            </a:r>
            <a:r>
              <a:rPr lang="ru-RU" b="0" i="1" dirty="0" err="1">
                <a:solidFill>
                  <a:srgbClr val="333333"/>
                </a:solidFill>
                <a:effectLst/>
                <a:latin typeface="Georgia" panose="02040502050405020303" pitchFamily="18" charset="0"/>
              </a:rPr>
              <a:t>викликає</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сумнів</a:t>
            </a:r>
            <a:r>
              <a:rPr lang="ru-RU" b="0" i="1" dirty="0">
                <a:solidFill>
                  <a:srgbClr val="333333"/>
                </a:solidFill>
                <a:effectLst/>
                <a:latin typeface="Georgia" panose="02040502050405020303" pitchFamily="18" charset="0"/>
              </a:rPr>
              <a:t> у </a:t>
            </a:r>
            <a:r>
              <a:rPr lang="ru-RU" b="0" i="1" dirty="0" err="1">
                <a:solidFill>
                  <a:srgbClr val="333333"/>
                </a:solidFill>
                <a:effectLst/>
                <a:latin typeface="Georgia" panose="02040502050405020303" pitchFamily="18" charset="0"/>
              </a:rPr>
              <a:t>його</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достовірності</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учасники</a:t>
            </a:r>
            <a:r>
              <a:rPr lang="ru-RU" b="0" i="1" dirty="0">
                <a:solidFill>
                  <a:srgbClr val="333333"/>
                </a:solidFill>
                <a:effectLst/>
                <a:latin typeface="Georgia" panose="02040502050405020303" pitchFamily="18" charset="0"/>
              </a:rPr>
              <a:t> судового провадження </a:t>
            </a:r>
            <a:r>
              <a:rPr lang="ru-RU" b="0" i="1" dirty="0" err="1">
                <a:solidFill>
                  <a:srgbClr val="333333"/>
                </a:solidFill>
                <a:effectLst/>
                <a:latin typeface="Georgia" panose="02040502050405020303" pitchFamily="18" charset="0"/>
              </a:rPr>
              <a:t>мають</a:t>
            </a:r>
            <a:r>
              <a:rPr lang="ru-RU" b="0" i="1" dirty="0">
                <a:solidFill>
                  <a:srgbClr val="333333"/>
                </a:solidFill>
                <a:effectLst/>
                <a:latin typeface="Georgia" panose="02040502050405020303" pitchFamily="18" charset="0"/>
              </a:rPr>
              <a:t> право </a:t>
            </a:r>
            <a:r>
              <a:rPr lang="ru-RU" b="0" i="1" dirty="0" err="1">
                <a:solidFill>
                  <a:srgbClr val="333333"/>
                </a:solidFill>
                <a:effectLst/>
                <a:latin typeface="Georgia" panose="02040502050405020303" pitchFamily="18" charset="0"/>
              </a:rPr>
              <a:t>просити</a:t>
            </a:r>
            <a:r>
              <a:rPr lang="ru-RU" b="0" i="1" dirty="0">
                <a:solidFill>
                  <a:srgbClr val="333333"/>
                </a:solidFill>
                <a:effectLst/>
                <a:latin typeface="Georgia" panose="02040502050405020303" pitchFamily="18" charset="0"/>
              </a:rPr>
              <a:t> суд </a:t>
            </a:r>
            <a:r>
              <a:rPr lang="ru-RU" b="1" i="1" dirty="0" err="1">
                <a:solidFill>
                  <a:srgbClr val="333333"/>
                </a:solidFill>
                <a:effectLst/>
                <a:latin typeface="Georgia" panose="02040502050405020303" pitchFamily="18" charset="0"/>
              </a:rPr>
              <a:t>виключити</a:t>
            </a:r>
            <a:r>
              <a:rPr lang="ru-RU" b="1" i="1" dirty="0">
                <a:solidFill>
                  <a:srgbClr val="333333"/>
                </a:solidFill>
                <a:effectLst/>
                <a:latin typeface="Georgia" panose="02040502050405020303" pitchFamily="18" charset="0"/>
              </a:rPr>
              <a:t> </a:t>
            </a:r>
            <a:r>
              <a:rPr lang="ru-RU" b="1" i="1" dirty="0" err="1">
                <a:solidFill>
                  <a:srgbClr val="333333"/>
                </a:solidFill>
                <a:effectLst/>
                <a:latin typeface="Georgia" panose="02040502050405020303" pitchFamily="18" charset="0"/>
              </a:rPr>
              <a:t>його</a:t>
            </a:r>
            <a:r>
              <a:rPr lang="ru-RU" b="1" i="1" dirty="0">
                <a:solidFill>
                  <a:srgbClr val="333333"/>
                </a:solidFill>
                <a:effectLst/>
                <a:latin typeface="Georgia" panose="02040502050405020303" pitchFamily="18" charset="0"/>
              </a:rPr>
              <a:t> з числа доказів і </a:t>
            </a:r>
            <a:r>
              <a:rPr lang="ru-RU" b="1" i="1" dirty="0" err="1">
                <a:solidFill>
                  <a:srgbClr val="333333"/>
                </a:solidFill>
                <a:effectLst/>
                <a:latin typeface="Georgia" panose="02040502050405020303" pitchFamily="18" charset="0"/>
              </a:rPr>
              <a:t>вирішувати</a:t>
            </a:r>
            <a:r>
              <a:rPr lang="ru-RU" b="1" i="1" dirty="0">
                <a:solidFill>
                  <a:srgbClr val="333333"/>
                </a:solidFill>
                <a:effectLst/>
                <a:latin typeface="Georgia" panose="02040502050405020303" pitchFamily="18" charset="0"/>
              </a:rPr>
              <a:t> справу на </a:t>
            </a:r>
            <a:r>
              <a:rPr lang="ru-RU" b="1" i="1" dirty="0" err="1">
                <a:solidFill>
                  <a:srgbClr val="333333"/>
                </a:solidFill>
                <a:effectLst/>
                <a:latin typeface="Georgia" panose="02040502050405020303" pitchFamily="18" charset="0"/>
              </a:rPr>
              <a:t>підставі</a:t>
            </a:r>
            <a:r>
              <a:rPr lang="ru-RU" b="1" i="1" dirty="0">
                <a:solidFill>
                  <a:srgbClr val="333333"/>
                </a:solidFill>
                <a:effectLst/>
                <a:latin typeface="Georgia" panose="02040502050405020303" pitchFamily="18" charset="0"/>
              </a:rPr>
              <a:t> </a:t>
            </a:r>
            <a:r>
              <a:rPr lang="ru-RU" b="1" i="1" dirty="0" err="1">
                <a:solidFill>
                  <a:srgbClr val="333333"/>
                </a:solidFill>
                <a:effectLst/>
                <a:latin typeface="Georgia" panose="02040502050405020303" pitchFamily="18" charset="0"/>
              </a:rPr>
              <a:t>інших</a:t>
            </a:r>
            <a:r>
              <a:rPr lang="ru-RU" b="1" i="1" dirty="0">
                <a:solidFill>
                  <a:srgbClr val="333333"/>
                </a:solidFill>
                <a:effectLst/>
                <a:latin typeface="Georgia" panose="02040502050405020303" pitchFamily="18" charset="0"/>
              </a:rPr>
              <a:t> доказів </a:t>
            </a:r>
            <a:r>
              <a:rPr lang="ru-RU" b="0" i="1" dirty="0" err="1">
                <a:solidFill>
                  <a:srgbClr val="333333"/>
                </a:solidFill>
                <a:effectLst/>
                <a:latin typeface="Georgia" panose="02040502050405020303" pitchFamily="18" charset="0"/>
              </a:rPr>
              <a:t>або</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призначити</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відповідну</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експертизу</a:t>
            </a:r>
            <a:r>
              <a:rPr lang="ru-RU" b="0" i="1" dirty="0">
                <a:solidFill>
                  <a:srgbClr val="333333"/>
                </a:solidFill>
                <a:effectLst/>
                <a:latin typeface="Georgia" panose="02040502050405020303" pitchFamily="18" charset="0"/>
              </a:rPr>
              <a:t> </a:t>
            </a:r>
            <a:r>
              <a:rPr lang="ru-RU" b="0" i="1" dirty="0" err="1">
                <a:solidFill>
                  <a:srgbClr val="333333"/>
                </a:solidFill>
                <a:effectLst/>
                <a:latin typeface="Georgia" panose="02040502050405020303" pitchFamily="18" charset="0"/>
              </a:rPr>
              <a:t>цього</a:t>
            </a:r>
            <a:r>
              <a:rPr lang="ru-RU" b="0" i="1" dirty="0">
                <a:solidFill>
                  <a:srgbClr val="333333"/>
                </a:solidFill>
                <a:effectLst/>
                <a:latin typeface="Georgia" panose="02040502050405020303" pitchFamily="18" charset="0"/>
              </a:rPr>
              <a:t> документа</a:t>
            </a:r>
            <a:r>
              <a:rPr lang="ru-RU" b="0" i="0" dirty="0">
                <a:solidFill>
                  <a:srgbClr val="333333"/>
                </a:solidFill>
                <a:effectLst/>
                <a:latin typeface="Georgia" panose="02040502050405020303" pitchFamily="18" charset="0"/>
              </a:rPr>
              <a:t>».</a:t>
            </a:r>
          </a:p>
          <a:p>
            <a:pPr algn="just"/>
            <a:endParaRPr lang="ru-RU" dirty="0">
              <a:solidFill>
                <a:srgbClr val="333333"/>
              </a:solidFill>
              <a:latin typeface="Georgia" panose="02040502050405020303" pitchFamily="18" charset="0"/>
            </a:endParaRPr>
          </a:p>
          <a:p>
            <a:pPr algn="just"/>
            <a:r>
              <a:rPr lang="ru-RU" b="1" dirty="0">
                <a:solidFill>
                  <a:srgbClr val="333333"/>
                </a:solidFill>
                <a:latin typeface="Georgia" panose="02040502050405020303" pitchFamily="18" charset="0"/>
              </a:rPr>
              <a:t>Ухвала </a:t>
            </a:r>
            <a:r>
              <a:rPr lang="ru-RU" b="1" dirty="0" err="1">
                <a:solidFill>
                  <a:srgbClr val="333333"/>
                </a:solidFill>
                <a:latin typeface="Georgia" panose="02040502050405020303" pitchFamily="18" charset="0"/>
              </a:rPr>
              <a:t>слідчого</a:t>
            </a:r>
            <a:r>
              <a:rPr lang="ru-RU" b="1" dirty="0">
                <a:solidFill>
                  <a:srgbClr val="333333"/>
                </a:solidFill>
                <a:latin typeface="Georgia" panose="02040502050405020303" pitchFamily="18" charset="0"/>
              </a:rPr>
              <a:t> </a:t>
            </a:r>
            <a:r>
              <a:rPr lang="ru-RU" b="1" dirty="0" err="1">
                <a:solidFill>
                  <a:srgbClr val="333333"/>
                </a:solidFill>
                <a:latin typeface="Georgia" panose="02040502050405020303" pitchFamily="18" charset="0"/>
              </a:rPr>
              <a:t>судді</a:t>
            </a:r>
            <a:r>
              <a:rPr lang="ru-RU" b="1" dirty="0">
                <a:solidFill>
                  <a:srgbClr val="333333"/>
                </a:solidFill>
                <a:latin typeface="Georgia" panose="02040502050405020303" pitchFamily="18" charset="0"/>
              </a:rPr>
              <a:t> ВАКС </a:t>
            </a:r>
            <a:r>
              <a:rPr lang="ru-RU" b="1" dirty="0" err="1">
                <a:solidFill>
                  <a:srgbClr val="333333"/>
                </a:solidFill>
                <a:latin typeface="Georgia" panose="02040502050405020303" pitchFamily="18" charset="0"/>
              </a:rPr>
              <a:t>від</a:t>
            </a:r>
            <a:r>
              <a:rPr lang="ru-RU" b="1" dirty="0">
                <a:solidFill>
                  <a:srgbClr val="333333"/>
                </a:solidFill>
                <a:latin typeface="Georgia" panose="02040502050405020303" pitchFamily="18" charset="0"/>
              </a:rPr>
              <a:t> 22.07.2022 у </a:t>
            </a:r>
            <a:r>
              <a:rPr lang="ru-RU" b="1" dirty="0" err="1">
                <a:solidFill>
                  <a:srgbClr val="333333"/>
                </a:solidFill>
                <a:latin typeface="Georgia" panose="02040502050405020303" pitchFamily="18" charset="0"/>
              </a:rPr>
              <a:t>справі</a:t>
            </a:r>
            <a:r>
              <a:rPr lang="ru-RU" b="1" dirty="0">
                <a:solidFill>
                  <a:srgbClr val="333333"/>
                </a:solidFill>
                <a:latin typeface="Georgia" panose="02040502050405020303" pitchFamily="18" charset="0"/>
              </a:rPr>
              <a:t> № 991/2260/22:</a:t>
            </a:r>
          </a:p>
          <a:p>
            <a:pPr algn="just"/>
            <a:endParaRPr lang="ru-RU" b="1" dirty="0">
              <a:solidFill>
                <a:srgbClr val="333333"/>
              </a:solidFill>
              <a:latin typeface="Georgia" panose="02040502050405020303" pitchFamily="18" charset="0"/>
            </a:endParaRPr>
          </a:p>
          <a:p>
            <a:pPr algn="just"/>
            <a:r>
              <a:rPr lang="ru-RU" i="1" dirty="0">
                <a:solidFill>
                  <a:srgbClr val="333333"/>
                </a:solidFill>
                <a:latin typeface="Georgia" panose="02040502050405020303" pitchFamily="18" charset="0"/>
              </a:rPr>
              <a:t>«</a:t>
            </a:r>
            <a:r>
              <a:rPr lang="ru-RU" i="1" dirty="0" err="1">
                <a:solidFill>
                  <a:srgbClr val="333333"/>
                </a:solidFill>
                <a:latin typeface="Georgia" panose="02040502050405020303" pitchFamily="18" charset="0"/>
              </a:rPr>
              <a:t>Враховуючи</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викладенеслідчий</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суддя</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знаходить</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обґрунтованимидоводи</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сторонизахисту</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Проаналізувавши</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надані</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матеріали</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кримінальних</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проваджень</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експертні</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висновки</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приймаючи</a:t>
            </a:r>
            <a:r>
              <a:rPr lang="ru-RU" i="1" dirty="0">
                <a:solidFill>
                  <a:srgbClr val="333333"/>
                </a:solidFill>
                <a:latin typeface="Georgia" panose="02040502050405020303" pitchFamily="18" charset="0"/>
              </a:rPr>
              <a:t> до </a:t>
            </a:r>
            <a:r>
              <a:rPr lang="ru-RU" i="1" dirty="0" err="1">
                <a:solidFill>
                  <a:srgbClr val="333333"/>
                </a:solidFill>
                <a:latin typeface="Georgia" panose="02040502050405020303" pitchFamily="18" charset="0"/>
              </a:rPr>
              <a:t>уваги</a:t>
            </a:r>
            <a:r>
              <a:rPr lang="ru-RU" i="1" dirty="0">
                <a:solidFill>
                  <a:srgbClr val="333333"/>
                </a:solidFill>
                <a:latin typeface="Georgia" panose="02040502050405020303" pitchFamily="18" charset="0"/>
              </a:rPr>
              <a:t> наявність </a:t>
            </a:r>
            <a:r>
              <a:rPr lang="ru-RU" i="1" dirty="0" err="1">
                <a:solidFill>
                  <a:srgbClr val="333333"/>
                </a:solidFill>
                <a:latin typeface="Georgia" panose="02040502050405020303" pitchFamily="18" charset="0"/>
              </a:rPr>
              <a:t>певних</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розбіжностей</a:t>
            </a:r>
            <a:r>
              <a:rPr lang="ru-RU" i="1" dirty="0">
                <a:solidFill>
                  <a:srgbClr val="333333"/>
                </a:solidFill>
                <a:latin typeface="Georgia" panose="02040502050405020303" pitchFamily="18" charset="0"/>
              </a:rPr>
              <a:t>, </a:t>
            </a:r>
            <a:r>
              <a:rPr lang="ru-RU" b="1" i="1" dirty="0">
                <a:solidFill>
                  <a:srgbClr val="333333"/>
                </a:solidFill>
                <a:latin typeface="Georgia" panose="02040502050405020303" pitchFamily="18" charset="0"/>
              </a:rPr>
              <a:t>суд не </a:t>
            </a:r>
            <a:r>
              <a:rPr lang="ru-RU" b="1" i="1" dirty="0" err="1">
                <a:solidFill>
                  <a:srgbClr val="333333"/>
                </a:solidFill>
                <a:latin typeface="Georgia" panose="02040502050405020303" pitchFamily="18" charset="0"/>
              </a:rPr>
              <a:t>бере</a:t>
            </a:r>
            <a:r>
              <a:rPr lang="ru-RU" b="1" i="1" dirty="0">
                <a:solidFill>
                  <a:srgbClr val="333333"/>
                </a:solidFill>
                <a:latin typeface="Georgia" panose="02040502050405020303" pitchFamily="18" charset="0"/>
              </a:rPr>
              <a:t> до </a:t>
            </a:r>
            <a:r>
              <a:rPr lang="ru-RU" b="1" i="1" dirty="0" err="1">
                <a:solidFill>
                  <a:srgbClr val="333333"/>
                </a:solidFill>
                <a:latin typeface="Georgia" panose="02040502050405020303" pitchFamily="18" charset="0"/>
              </a:rPr>
              <a:t>уваги</a:t>
            </a:r>
            <a:r>
              <a:rPr lang="ru-RU" b="1"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посилання</a:t>
            </a:r>
            <a:r>
              <a:rPr lang="ru-RU" i="1" dirty="0">
                <a:solidFill>
                  <a:srgbClr val="333333"/>
                </a:solidFill>
                <a:latin typeface="Georgia" panose="02040502050405020303" pitchFamily="18" charset="0"/>
              </a:rPr>
              <a:t> прокурора на протокол за результатами </a:t>
            </a:r>
            <a:r>
              <a:rPr lang="ru-RU" i="1" dirty="0" err="1">
                <a:solidFill>
                  <a:srgbClr val="333333"/>
                </a:solidFill>
                <a:latin typeface="Georgia" panose="02040502050405020303" pitchFamily="18" charset="0"/>
              </a:rPr>
              <a:t>проведення</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негласної</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слідчої</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розшукової</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дії</a:t>
            </a:r>
            <a:r>
              <a:rPr lang="ru-RU" i="1" dirty="0">
                <a:solidFill>
                  <a:srgbClr val="333333"/>
                </a:solidFill>
                <a:latin typeface="Georgia" panose="02040502050405020303" pitchFamily="18" charset="0"/>
              </a:rPr>
              <a:t> - </a:t>
            </a:r>
            <a:r>
              <a:rPr lang="ru-RU" i="1" dirty="0" err="1">
                <a:solidFill>
                  <a:srgbClr val="333333"/>
                </a:solidFill>
                <a:latin typeface="Georgia" panose="02040502050405020303" pitchFamily="18" charset="0"/>
              </a:rPr>
              <a:t>зняття</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інформації</a:t>
            </a:r>
            <a:r>
              <a:rPr lang="ru-RU" i="1" dirty="0">
                <a:solidFill>
                  <a:srgbClr val="333333"/>
                </a:solidFill>
                <a:latin typeface="Georgia" panose="02040502050405020303" pitchFamily="18" charset="0"/>
              </a:rPr>
              <a:t> з </a:t>
            </a:r>
            <a:r>
              <a:rPr lang="ru-RU" i="1" dirty="0" err="1">
                <a:solidFill>
                  <a:srgbClr val="333333"/>
                </a:solidFill>
                <a:latin typeface="Georgia" panose="02040502050405020303" pitchFamily="18" charset="0"/>
              </a:rPr>
              <a:t>електронних</a:t>
            </a:r>
            <a:r>
              <a:rPr lang="ru-RU" i="1" dirty="0">
                <a:solidFill>
                  <a:srgbClr val="333333"/>
                </a:solidFill>
                <a:latin typeface="Georgia" panose="02040502050405020303" pitchFamily="18" charset="0"/>
              </a:rPr>
              <a:t> </a:t>
            </a:r>
            <a:r>
              <a:rPr lang="ru-RU" i="1" dirty="0" err="1">
                <a:solidFill>
                  <a:srgbClr val="333333"/>
                </a:solidFill>
                <a:latin typeface="Georgia" panose="02040502050405020303" pitchFamily="18" charset="0"/>
              </a:rPr>
              <a:t>інформаційних</a:t>
            </a:r>
            <a:r>
              <a:rPr lang="ru-RU" i="1" dirty="0">
                <a:solidFill>
                  <a:srgbClr val="333333"/>
                </a:solidFill>
                <a:latin typeface="Georgia" panose="02040502050405020303" pitchFamily="18" charset="0"/>
              </a:rPr>
              <a:t> систем </a:t>
            </a:r>
            <a:r>
              <a:rPr lang="ru-RU" i="1" dirty="0" err="1">
                <a:solidFill>
                  <a:srgbClr val="333333"/>
                </a:solidFill>
                <a:latin typeface="Georgia" panose="02040502050405020303" pitchFamily="18" charset="0"/>
              </a:rPr>
              <a:t>від</a:t>
            </a:r>
            <a:r>
              <a:rPr lang="ru-RU" i="1" dirty="0">
                <a:solidFill>
                  <a:srgbClr val="333333"/>
                </a:solidFill>
                <a:latin typeface="Georgia" panose="02040502050405020303" pitchFamily="18" charset="0"/>
              </a:rPr>
              <a:t> 21.10.2020».</a:t>
            </a:r>
          </a:p>
          <a:p>
            <a:pPr algn="just"/>
            <a:endParaRPr lang="ru-RU" i="1" dirty="0">
              <a:solidFill>
                <a:srgbClr val="333333"/>
              </a:solidFill>
              <a:latin typeface="Georgia" panose="02040502050405020303" pitchFamily="18" charset="0"/>
            </a:endParaRPr>
          </a:p>
          <a:p>
            <a:pPr algn="just"/>
            <a:r>
              <a:rPr lang="ru-RU" b="1" i="1" dirty="0" err="1">
                <a:solidFill>
                  <a:srgbClr val="333333"/>
                </a:solidFill>
                <a:latin typeface="Georgia" panose="02040502050405020303" pitchFamily="18" charset="0"/>
              </a:rPr>
              <a:t>Частина</a:t>
            </a:r>
            <a:r>
              <a:rPr lang="ru-RU" b="1" i="1" dirty="0">
                <a:solidFill>
                  <a:srgbClr val="333333"/>
                </a:solidFill>
                <a:latin typeface="Georgia" panose="02040502050405020303" pitchFamily="18" charset="0"/>
              </a:rPr>
              <a:t> 2 </a:t>
            </a:r>
            <a:r>
              <a:rPr lang="ru-RU" b="1" i="1" dirty="0" err="1">
                <a:solidFill>
                  <a:srgbClr val="333333"/>
                </a:solidFill>
                <a:latin typeface="Georgia" panose="02040502050405020303" pitchFamily="18" charset="0"/>
              </a:rPr>
              <a:t>статті</a:t>
            </a:r>
            <a:r>
              <a:rPr lang="ru-RU" b="1" i="1" dirty="0">
                <a:solidFill>
                  <a:srgbClr val="333333"/>
                </a:solidFill>
                <a:latin typeface="Georgia" panose="02040502050405020303" pitchFamily="18" charset="0"/>
              </a:rPr>
              <a:t> </a:t>
            </a:r>
            <a:r>
              <a:rPr lang="uk-UA" b="1" i="0" u="none" strike="noStrike" dirty="0">
                <a:solidFill>
                  <a:srgbClr val="333333"/>
                </a:solidFill>
                <a:effectLst/>
                <a:latin typeface="Georgia" panose="02040502050405020303" pitchFamily="18" charset="0"/>
              </a:rPr>
              <a:t>89</a:t>
            </a:r>
            <a:r>
              <a:rPr lang="uk-UA" b="1" dirty="0">
                <a:solidFill>
                  <a:srgbClr val="333333"/>
                </a:solidFill>
                <a:latin typeface="Georgia" panose="02040502050405020303" pitchFamily="18" charset="0"/>
              </a:rPr>
              <a:t> КПК України: </a:t>
            </a:r>
          </a:p>
          <a:p>
            <a:pPr algn="just"/>
            <a:endParaRPr lang="uk-UA" b="0" i="0" dirty="0">
              <a:solidFill>
                <a:srgbClr val="333333"/>
              </a:solidFill>
              <a:effectLst/>
              <a:latin typeface="Georgia" panose="02040502050405020303" pitchFamily="18" charset="0"/>
            </a:endParaRPr>
          </a:p>
          <a:p>
            <a:pPr algn="just"/>
            <a:r>
              <a:rPr lang="uk-UA" dirty="0">
                <a:solidFill>
                  <a:srgbClr val="333333"/>
                </a:solidFill>
                <a:latin typeface="Georgia" panose="02040502050405020303" pitchFamily="18" charset="0"/>
              </a:rPr>
              <a:t>«</a:t>
            </a:r>
            <a:r>
              <a:rPr lang="uk-UA" b="0" i="1" dirty="0">
                <a:solidFill>
                  <a:srgbClr val="333333"/>
                </a:solidFill>
                <a:effectLst/>
                <a:latin typeface="Georgia" panose="02040502050405020303" pitchFamily="18" charset="0"/>
              </a:rPr>
              <a:t>У разі встановлення очевидної недопустимості доказу під час судового розгляду суд </a:t>
            </a:r>
            <a:r>
              <a:rPr lang="uk-UA" b="1" i="1" dirty="0">
                <a:solidFill>
                  <a:srgbClr val="333333"/>
                </a:solidFill>
                <a:effectLst/>
                <a:latin typeface="Georgia" panose="02040502050405020303" pitchFamily="18" charset="0"/>
              </a:rPr>
              <a:t>визнає цей доказ недопустимим</a:t>
            </a:r>
            <a:r>
              <a:rPr lang="uk-UA" b="0" i="1" dirty="0">
                <a:solidFill>
                  <a:srgbClr val="333333"/>
                </a:solidFill>
                <a:effectLst/>
                <a:latin typeface="Georgia" panose="02040502050405020303" pitchFamily="18" charset="0"/>
              </a:rPr>
              <a:t>, що тягне за собою неможливість дослідження такого доказу або припинення його дослідження в судовому засіданні, якщо таке дослідження було розпочате</a:t>
            </a:r>
            <a:r>
              <a:rPr lang="uk-UA" b="0" i="0" dirty="0">
                <a:solidFill>
                  <a:srgbClr val="333333"/>
                </a:solidFill>
                <a:effectLst/>
                <a:latin typeface="Georgia" panose="02040502050405020303" pitchFamily="18" charset="0"/>
              </a:rPr>
              <a:t>».</a:t>
            </a:r>
          </a:p>
          <a:p>
            <a:pPr algn="just"/>
            <a:endParaRPr lang="ru-RU" sz="2000" i="1" dirty="0">
              <a:solidFill>
                <a:srgbClr val="333333"/>
              </a:solidFill>
              <a:latin typeface="Georgia" panose="02040502050405020303" pitchFamily="18" charset="0"/>
            </a:endParaRPr>
          </a:p>
          <a:p>
            <a:pPr algn="just"/>
            <a:endParaRPr lang="ru-RU" sz="2000" i="1" dirty="0">
              <a:solidFill>
                <a:srgbClr val="333333"/>
              </a:solidFill>
              <a:latin typeface="Georgia" panose="02040502050405020303" pitchFamily="18" charset="0"/>
            </a:endParaRPr>
          </a:p>
          <a:p>
            <a:pPr algn="just"/>
            <a:endParaRPr lang="uk-UA" sz="2000" i="1" dirty="0">
              <a:latin typeface="Georgia" panose="02040502050405020303" pitchFamily="18" charset="0"/>
            </a:endParaRPr>
          </a:p>
        </p:txBody>
      </p:sp>
    </p:spTree>
    <p:extLst>
      <p:ext uri="{BB962C8B-B14F-4D97-AF65-F5344CB8AC3E}">
        <p14:creationId xmlns:p14="http://schemas.microsoft.com/office/powerpoint/2010/main" val="195302097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1543</Words>
  <Application>Microsoft Office PowerPoint</Application>
  <PresentationFormat>Широкий екран</PresentationFormat>
  <Paragraphs>79</Paragraphs>
  <Slides>17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Arial</vt:lpstr>
      <vt:lpstr>Calibri</vt:lpstr>
      <vt:lpstr>Calibri Light</vt:lpstr>
      <vt:lpstr>Georgia</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Artem Krykun-Trush</dc:creator>
  <cp:lastModifiedBy>Artem Krykun-Trush</cp:lastModifiedBy>
  <cp:revision>4</cp:revision>
  <dcterms:created xsi:type="dcterms:W3CDTF">2023-03-11T09:12:49Z</dcterms:created>
  <dcterms:modified xsi:type="dcterms:W3CDTF">2023-10-19T07:06:55Z</dcterms:modified>
</cp:coreProperties>
</file>