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0" r:id="rId3"/>
    <p:sldId id="259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5B7"/>
    <a:srgbClr val="FBD305"/>
    <a:srgbClr val="FBE500"/>
    <a:srgbClr val="FDE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90"/>
    <p:restoredTop sz="96203"/>
  </p:normalViewPr>
  <p:slideViewPr>
    <p:cSldViewPr snapToGrid="0" showGuides="1">
      <p:cViewPr>
        <p:scale>
          <a:sx n="78" d="100"/>
          <a:sy n="78" d="100"/>
        </p:scale>
        <p:origin x="576" y="1048"/>
      </p:cViewPr>
      <p:guideLst>
        <p:guide orient="horz" pos="2160"/>
        <p:guide pos="7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B815B-6EFE-BF5D-8583-1869D542B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38A0C-A759-81C7-3701-20355D3D0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62172-1995-0A2D-EF77-A1B06523D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C2E2-9609-014B-9F7B-4995A1F1324C}" type="datetimeFigureOut">
              <a:rPr lang="en-UA" smtClean="0"/>
              <a:t>19.10.2023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5C880-CDE0-102F-76E6-187CEE0F1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C0C8E-BB20-C7D7-DE14-A303E37A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F27B-F35A-8D4B-81A3-F99BC0BE77F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2337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1BA87-6D7F-DCC5-C9C9-BC5137874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41902-9B03-8E9B-8B2A-98E24554D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3485-3427-C749-73AC-474E3A1F1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C2E2-9609-014B-9F7B-4995A1F1324C}" type="datetimeFigureOut">
              <a:rPr lang="en-UA" smtClean="0"/>
              <a:t>19.10.2023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F2171-7AE0-3770-934E-05B041ACD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96E1A-8EDD-6723-D75A-15879B97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F27B-F35A-8D4B-81A3-F99BC0BE77F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0632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2D7C4D-14DD-4034-1426-2F8DF2C1F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20541D-CACC-7D54-1D1D-06F285837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379BA-1FC7-A332-8E9E-A5ADB318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C2E2-9609-014B-9F7B-4995A1F1324C}" type="datetimeFigureOut">
              <a:rPr lang="en-UA" smtClean="0"/>
              <a:t>19.10.2023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0B1D-334C-FC71-DD2B-CB0370DD9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F34F3-8A92-309A-53CC-E7B70A9B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F27B-F35A-8D4B-81A3-F99BC0BE77F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53563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D43C-70E3-CFA2-9B43-A616359C6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7F51B-199A-F5D8-2A3A-116C4F269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E7103-A5FB-018C-BB18-C682BCE8E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C2E2-9609-014B-9F7B-4995A1F1324C}" type="datetimeFigureOut">
              <a:rPr lang="en-UA" smtClean="0"/>
              <a:t>19.10.2023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512F1-88FE-A58F-2C07-9C3D2FA6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9D1DB-A9EB-7C07-F630-6D160CAD0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F27B-F35A-8D4B-81A3-F99BC0BE77F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0054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2E48A-39E2-0BCB-E74F-C439AA40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C0B71-F410-6B05-D265-865BC6BC2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44F31-78A6-BCCE-1284-7BBE91E8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C2E2-9609-014B-9F7B-4995A1F1324C}" type="datetimeFigureOut">
              <a:rPr lang="en-UA" smtClean="0"/>
              <a:t>19.10.2023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DD2B-E1A4-4DE1-1EF8-603C3ADA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68EBB-61F8-3EAC-EE78-DA88301B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F27B-F35A-8D4B-81A3-F99BC0BE77F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4678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4E759-D8E3-859D-21E8-9CB9BA1A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002B6-4340-8EBB-50BD-FCA173805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B4378-8265-FF14-FDFD-E5AB2E9E4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9565F-B0C1-CFAE-C778-53B35371E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C2E2-9609-014B-9F7B-4995A1F1324C}" type="datetimeFigureOut">
              <a:rPr lang="en-UA" smtClean="0"/>
              <a:t>19.10.2023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D7F68-E031-AF49-419F-D98DA4679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EE253-45E4-F406-6936-58F38381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F27B-F35A-8D4B-81A3-F99BC0BE77F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1403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111EC-0470-37ED-B322-298665C5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2E058-4DBF-4D46-8670-7D1C18BF2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BBC5B-732E-0931-6A25-2469C6503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DCBC87-99EA-93F5-3241-18388EAF2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392F7-62AC-0BE2-FA73-67078B13F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A4691E-62DE-C627-EEB8-40DBBFF61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C2E2-9609-014B-9F7B-4995A1F1324C}" type="datetimeFigureOut">
              <a:rPr lang="en-UA" smtClean="0"/>
              <a:t>19.10.2023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F53792-EF51-4B7B-FCA5-3C53D5245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1254EF-551D-55E9-4E0B-DFF582B8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F27B-F35A-8D4B-81A3-F99BC0BE77F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4176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027C-6D1A-354A-D54D-5BA3688C1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84B2A4-C8F0-E697-DF7C-6AB4B85F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C2E2-9609-014B-9F7B-4995A1F1324C}" type="datetimeFigureOut">
              <a:rPr lang="en-UA" smtClean="0"/>
              <a:t>19.10.2023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2BBB05-3545-22E6-2EA2-50C00FE7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895A2-A13A-F6A0-DA6B-F72749906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F27B-F35A-8D4B-81A3-F99BC0BE77F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72817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BB7F5-1F66-67A1-00DF-4FDF2BC6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C2E2-9609-014B-9F7B-4995A1F1324C}" type="datetimeFigureOut">
              <a:rPr lang="en-UA" smtClean="0"/>
              <a:t>19.10.2023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424845-CD19-B1E6-E976-F7C6F712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90F8B-436F-984A-54D4-79FC250A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F27B-F35A-8D4B-81A3-F99BC0BE77F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5799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C6E7-6349-3C23-6A9F-DA7A6A5D5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951A1-CF53-5DC3-46D3-551F315C4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84A09-6304-5DA9-DDC4-1FBB15C44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0DF47-9FD8-8EFC-8F22-1D617271F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C2E2-9609-014B-9F7B-4995A1F1324C}" type="datetimeFigureOut">
              <a:rPr lang="en-UA" smtClean="0"/>
              <a:t>19.10.2023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A55B6-12F1-6F1D-77AF-9F276FB2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EBF30-B184-33C1-7064-55464D96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F27B-F35A-8D4B-81A3-F99BC0BE77F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034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B593C-442D-8199-D6A7-829290C75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D65F93-EBB2-41B7-285A-5C49E9D57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F8616-55C1-2E35-A975-11E15FA95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56856-D8CC-9819-4140-2EE53356D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C2E2-9609-014B-9F7B-4995A1F1324C}" type="datetimeFigureOut">
              <a:rPr lang="en-UA" smtClean="0"/>
              <a:t>19.10.2023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20F47-A85C-D368-D63B-707952659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7863E-DE6F-D033-19B1-0A13984E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F27B-F35A-8D4B-81A3-F99BC0BE77F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3176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A41FB4-BAC9-005A-9C57-C3E82D32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BA180-EA6D-39FB-8520-BD758ED15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AD3BC-D3BB-513D-3093-C62F09823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AC2E2-9609-014B-9F7B-4995A1F1324C}" type="datetimeFigureOut">
              <a:rPr lang="en-UA" smtClean="0"/>
              <a:t>19.10.2023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6592A-902F-1FD8-B0C4-B48599668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1992D-EE06-A0EF-C65F-90BE5AFFD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8F27B-F35A-8D4B-81A3-F99BC0BE77F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26793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6C0DACD-EB33-E8A7-7A4C-438629EFD488}"/>
              </a:ext>
            </a:extLst>
          </p:cNvPr>
          <p:cNvSpPr/>
          <p:nvPr/>
        </p:nvSpPr>
        <p:spPr>
          <a:xfrm>
            <a:off x="-1" y="4435583"/>
            <a:ext cx="9914021" cy="830996"/>
          </a:xfrm>
          <a:prstGeom prst="rect">
            <a:avLst/>
          </a:prstGeom>
          <a:solidFill>
            <a:srgbClr val="017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F242CE-F249-D40E-03C1-950E1D35D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5"/>
            <a:ext cx="12192000" cy="6855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B38AD0-E278-7CF4-8272-A0B1BEB7749E}"/>
              </a:ext>
            </a:extLst>
          </p:cNvPr>
          <p:cNvSpPr txBox="1"/>
          <p:nvPr/>
        </p:nvSpPr>
        <p:spPr>
          <a:xfrm>
            <a:off x="1103811" y="2067507"/>
            <a:ext cx="7264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ДОСВІД УКРАЇНИ ЩОДО РЕАГУВАННЯ ТА ПРОТИДІЇ ВИПАДКАМ СНПК</a:t>
            </a:r>
            <a:endParaRPr lang="en-UA" sz="36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19967-3C6A-1BAD-9B9C-9E0E3704196C}"/>
              </a:ext>
            </a:extLst>
          </p:cNvPr>
          <p:cNvSpPr txBox="1"/>
          <p:nvPr/>
        </p:nvSpPr>
        <p:spPr>
          <a:xfrm>
            <a:off x="4622647" y="4411497"/>
            <a:ext cx="5164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Євгенія </a:t>
            </a:r>
            <a:r>
              <a:rPr lang="uk-UA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Лук'янченко</a:t>
            </a:r>
            <a:r>
              <a:rPr lang="uk-UA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радниця Віце-прем'єрки з питань європейської та євроатлантичної інтеграції, наукова </a:t>
            </a:r>
            <a:r>
              <a:rPr lang="uk-UA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експертка</a:t>
            </a:r>
            <a:r>
              <a:rPr lang="uk-UA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 «</a:t>
            </a:r>
            <a:r>
              <a:rPr lang="en-GB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 Experts»</a:t>
            </a:r>
            <a:endParaRPr lang="en-UA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69FCC3-373A-E180-4435-0D7309006BBB}"/>
              </a:ext>
            </a:extLst>
          </p:cNvPr>
          <p:cNvSpPr txBox="1"/>
          <p:nvPr/>
        </p:nvSpPr>
        <p:spPr>
          <a:xfrm>
            <a:off x="1073433" y="1239681"/>
            <a:ext cx="741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>
                <a:solidFill>
                  <a:srgbClr val="0175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</a:t>
            </a:r>
            <a:r>
              <a:rPr lang="uk-UA" sz="2000" dirty="0">
                <a:solidFill>
                  <a:srgbClr val="0175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Конференція з кримінального права та процесу</a:t>
            </a:r>
            <a:endParaRPr lang="en-UA" sz="2000" dirty="0">
              <a:solidFill>
                <a:srgbClr val="0175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8036DE-0A92-7D38-BB74-94517D573E99}"/>
              </a:ext>
            </a:extLst>
          </p:cNvPr>
          <p:cNvSpPr txBox="1"/>
          <p:nvPr/>
        </p:nvSpPr>
        <p:spPr>
          <a:xfrm>
            <a:off x="2574356" y="4586842"/>
            <a:ext cx="192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rgbClr val="FBE5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м. Київ</a:t>
            </a:r>
          </a:p>
          <a:p>
            <a:r>
              <a:rPr lang="uk-UA" sz="1400" b="1" dirty="0">
                <a:solidFill>
                  <a:srgbClr val="FBE5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Жовтня 2023</a:t>
            </a:r>
            <a:endParaRPr lang="en-UA" sz="1400" b="1" dirty="0">
              <a:solidFill>
                <a:srgbClr val="FBE5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787EE9-E38A-B04C-63E1-4DA18A05B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322" y="5779396"/>
            <a:ext cx="8695458" cy="76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7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042A0C-98FC-2717-F527-A9173C7177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7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4FBD23-9317-E11F-888B-08467FB967F7}"/>
              </a:ext>
            </a:extLst>
          </p:cNvPr>
          <p:cNvSpPr txBox="1"/>
          <p:nvPr/>
        </p:nvSpPr>
        <p:spPr>
          <a:xfrm>
            <a:off x="1346718" y="1452385"/>
            <a:ext cx="9498563" cy="326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0" u="none" strike="noStrike" dirty="0">
                <a:solidFill>
                  <a:srgbClr val="FBE5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МЕМОРАНДУМ ПРО СПІВРОБІТНИЦТВО МІЖ УРЯДОМ УКРАЇНИ ТА ООН ЩОДО ЗАПОБІГАННЯ ТА ПРОТИДІЇ</a:t>
            </a:r>
            <a:r>
              <a:rPr lang="ru-RU" sz="2000" b="1" dirty="0">
                <a:solidFill>
                  <a:srgbClr val="FBE5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i="0" u="none" strike="noStrike" dirty="0">
                <a:solidFill>
                  <a:srgbClr val="FBE5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СЕКСУАЛЬНОМУ НАСИЛЬСТВУ В УМОВАХ ВІЙНИ</a:t>
            </a:r>
            <a:r>
              <a:rPr lang="ru-RU" sz="2000" b="0" i="0" u="none" strike="noStrike" dirty="0">
                <a:solidFill>
                  <a:srgbClr val="FBE5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ru-RU" sz="2000" b="1" i="0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підписаний</a:t>
            </a:r>
            <a:r>
              <a:rPr lang="ru-RU" sz="2000" b="1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ru-RU" sz="2000" b="1" i="0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травня</a:t>
            </a:r>
            <a:r>
              <a:rPr lang="ru-RU" sz="2000" b="1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2022 року </a:t>
            </a:r>
          </a:p>
          <a:p>
            <a:pPr algn="ctr">
              <a:lnSpc>
                <a:spcPct val="150000"/>
              </a:lnSpc>
            </a:pPr>
            <a:r>
              <a:rPr lang="ru-RU" sz="2000" b="0" i="0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Віцепрем’єркою</a:t>
            </a: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sz="2000" b="0" i="0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питань</a:t>
            </a: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0" i="0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європейської</a:t>
            </a: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000" b="0" i="0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євроатлантичної</a:t>
            </a: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0" i="0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інтеграції</a:t>
            </a: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0" i="0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України</a:t>
            </a: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000" b="0" i="0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Спеціальною</a:t>
            </a: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0" i="0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представницею</a:t>
            </a: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ООН з </a:t>
            </a:r>
            <a:r>
              <a:rPr lang="ru-RU" sz="2000" b="0" i="0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питань</a:t>
            </a: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0" i="0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запобігання</a:t>
            </a: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сексуальному </a:t>
            </a:r>
            <a:r>
              <a:rPr lang="ru-RU" sz="2000" b="0" i="0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насильству</a:t>
            </a: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2000" b="0" i="0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конфліктах</a:t>
            </a: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D90718-8F33-6920-058A-2E6D1E5D7F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1684357" y="5654931"/>
            <a:ext cx="8823283" cy="77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6F9DD3-62E8-D7C7-0BF6-20380B03F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54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FB7AAB-97CB-570E-589E-18C7EDE06A8E}"/>
              </a:ext>
            </a:extLst>
          </p:cNvPr>
          <p:cNvSpPr txBox="1"/>
          <p:nvPr/>
        </p:nvSpPr>
        <p:spPr>
          <a:xfrm>
            <a:off x="1096454" y="747111"/>
            <a:ext cx="9255212" cy="5028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4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МЕМОРАНДУМОМ ПЕРЕДБАЧЕНО: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підтримку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600" b="1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розробки</a:t>
            </a:r>
            <a:r>
              <a:rPr lang="ru-RU" sz="1600" b="1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1600" b="1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зміцнення</a:t>
            </a:r>
            <a:r>
              <a:rPr lang="ru-RU" sz="1600" b="1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національної</a:t>
            </a:r>
            <a:r>
              <a:rPr lang="ru-RU" sz="1600" b="1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політики</a:t>
            </a:r>
            <a:r>
              <a:rPr lang="ru-RU" sz="1600" b="1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1600" b="1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щодо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запобігання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реагування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сексуальне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насильство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b="1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зміцнення</a:t>
            </a:r>
            <a:r>
              <a:rPr lang="ru-RU" sz="1600" b="1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національних</a:t>
            </a:r>
            <a:r>
              <a:rPr lang="ru-RU" sz="1600" b="1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систем </a:t>
            </a:r>
            <a:r>
              <a:rPr lang="ru-RU" sz="1600" b="1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охорони</a:t>
            </a:r>
            <a:r>
              <a:rPr lang="ru-RU" sz="1600" b="1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здоров’я</a:t>
            </a:r>
            <a:r>
              <a:rPr lang="ru-RU" sz="1600" b="1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1600" b="1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соціальних</a:t>
            </a:r>
            <a:r>
              <a:rPr lang="ru-RU" sz="1600" b="1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служб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для</a:t>
            </a:r>
            <a:b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забезпечення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доступу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постраждалим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сексуального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насильства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також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їхнім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дітям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членам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сімей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іншим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свідкам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безперешкодних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своєчасних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орієнтованих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постраждалих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послуг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 b="1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зміцнення</a:t>
            </a:r>
            <a:r>
              <a:rPr lang="ru-RU" sz="1600" b="1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верховенства права та </a:t>
            </a:r>
            <a:r>
              <a:rPr lang="ru-RU" sz="1600" b="1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відповідальності</a:t>
            </a:r>
            <a:r>
              <a:rPr lang="ru-RU" sz="1600" b="1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600" b="1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злочини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сексуального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насильства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через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підтримку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сектору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юстиції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включно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навчанням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слідчих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прокурорів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суддів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поліцейських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іншого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персоналу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правоохоронних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органів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також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сприяння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збору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доказів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проведення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належного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розслідування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злочинів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пов’язаних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сексуальним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насильством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A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C6682-24BF-8874-17A1-058A23B1253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84357" y="5654931"/>
            <a:ext cx="8823283" cy="77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31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01DACD-B674-5B4E-D41E-7F69625D19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7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8F28B-EAB5-8611-5077-207FEA9C55AF}"/>
              </a:ext>
            </a:extLst>
          </p:cNvPr>
          <p:cNvSpPr txBox="1"/>
          <p:nvPr/>
        </p:nvSpPr>
        <p:spPr>
          <a:xfrm>
            <a:off x="1163638" y="1942927"/>
            <a:ext cx="9529011" cy="188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0" u="none" strike="noStrike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15 вересня 2022 року </a:t>
            </a:r>
            <a:r>
              <a:rPr lang="ru-RU" sz="2000" b="1" i="0" u="none" strike="noStrike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прийнятий</a:t>
            </a:r>
            <a:r>
              <a:rPr lang="ru-RU" sz="2000" b="1" i="0" u="none" strike="noStrike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 </a:t>
            </a:r>
            <a:endParaRPr lang="en-US" sz="2000" b="1" i="0" u="none" strike="noStrike" dirty="0">
              <a:solidFill>
                <a:schemeClr val="bg1"/>
              </a:solidFill>
              <a:effectLst/>
              <a:latin typeface="Trebuchet MS" panose="020B070302020209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i="0" u="none" strike="noStrike" dirty="0">
                <a:solidFill>
                  <a:srgbClr val="FBE500"/>
                </a:solidFill>
                <a:effectLst/>
                <a:latin typeface="Arial" panose="020B0604020202020204" pitchFamily="34" charset="0"/>
              </a:rPr>
              <a:t>“ПЛАН РЕАЛІЗАЦІЇ РАМКОВОЇ ПРОГРАМИ СПІВРОБІТНИЦТВА МІЖ УРЯДОМ УКРАЇНИ ТА ООН ЩОДО</a:t>
            </a:r>
            <a:r>
              <a:rPr lang="en-US" sz="2000" b="1" dirty="0">
                <a:solidFill>
                  <a:srgbClr val="FBE500"/>
                </a:solidFill>
                <a:latin typeface="Trebuchet MS" panose="020B0703020202090204" pitchFamily="34" charset="0"/>
              </a:rPr>
              <a:t> </a:t>
            </a:r>
            <a:r>
              <a:rPr lang="ru-RU" sz="2000" b="1" i="0" u="none" strike="noStrike" dirty="0">
                <a:solidFill>
                  <a:srgbClr val="FBE500"/>
                </a:solidFill>
                <a:effectLst/>
                <a:latin typeface="Arial" panose="020B0604020202020204" pitchFamily="34" charset="0"/>
              </a:rPr>
              <a:t>ЗАПОБІГАННЯ ТА ПРОТИДІЇ СЕКСУАЛЬНОМУ НАСИЛЬСТВУ, ПОВ’ЯЗАНОМУ З КОНФЛІКТОМ”</a:t>
            </a:r>
            <a:r>
              <a:rPr lang="ru-RU" sz="2000" b="1" i="0" u="none" strike="noStrike" dirty="0">
                <a:solidFill>
                  <a:srgbClr val="FBE500"/>
                </a:solidFill>
                <a:effectLst/>
                <a:latin typeface="Trebuchet MS" panose="020B0703020202090204" pitchFamily="34" charset="0"/>
              </a:rPr>
              <a:t>.</a:t>
            </a:r>
            <a:endParaRPr lang="en-UA" sz="2000" b="1" dirty="0">
              <a:solidFill>
                <a:srgbClr val="FBE5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408D73-D067-F995-8151-54545F1171D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1684357" y="5654931"/>
            <a:ext cx="8823283" cy="77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3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6F9DD3-62E8-D7C7-0BF6-20380B03F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54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FB7AAB-97CB-570E-589E-18C7EDE06A8E}"/>
              </a:ext>
            </a:extLst>
          </p:cNvPr>
          <p:cNvSpPr txBox="1"/>
          <p:nvPr/>
        </p:nvSpPr>
        <p:spPr>
          <a:xfrm>
            <a:off x="1096454" y="747111"/>
            <a:ext cx="10360440" cy="4658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4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ВКЛЮЧАЄ П’ЯТЬ НАПРЯМІВ, ЗОКРЕМА: </a:t>
            </a:r>
          </a:p>
          <a:p>
            <a:pPr algn="l">
              <a:lnSpc>
                <a:spcPct val="150000"/>
              </a:lnSpc>
            </a:pP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запобігання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торгівлі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людьми з метою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сексуальної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експлуатації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l">
              <a:lnSpc>
                <a:spcPct val="150000"/>
              </a:lnSpc>
            </a:pP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надання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комплексної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допомоги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постраждалим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сексуального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насильства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пов’язаного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конфліктом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l">
              <a:lnSpc>
                <a:spcPct val="150000"/>
              </a:lnSpc>
            </a:pP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правосуддя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притягнення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відповідальності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l">
              <a:lnSpc>
                <a:spcPct val="150000"/>
              </a:lnSpc>
            </a:pP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посилення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спроможності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сектору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безпеки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оборони у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запобіганні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протидії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сексуальному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насильству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умовах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війни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l">
              <a:lnSpc>
                <a:spcPct val="150000"/>
              </a:lnSpc>
            </a:pP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5)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репарації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компенсації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A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912E4C7A-E0F6-B519-6CD0-ED7668C8768C}"/>
              </a:ext>
            </a:extLst>
          </p:cNvPr>
          <p:cNvSpPr/>
          <p:nvPr/>
        </p:nvSpPr>
        <p:spPr>
          <a:xfrm rot="5400000">
            <a:off x="567235" y="1770082"/>
            <a:ext cx="498814" cy="311020"/>
          </a:xfrm>
          <a:prstGeom prst="triangle">
            <a:avLst/>
          </a:prstGeom>
          <a:solidFill>
            <a:srgbClr val="017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A081EB68-F75C-4789-F52F-198BE809A2E0}"/>
              </a:ext>
            </a:extLst>
          </p:cNvPr>
          <p:cNvSpPr/>
          <p:nvPr/>
        </p:nvSpPr>
        <p:spPr>
          <a:xfrm rot="5400000">
            <a:off x="567235" y="2511228"/>
            <a:ext cx="498814" cy="311020"/>
          </a:xfrm>
          <a:prstGeom prst="triangle">
            <a:avLst/>
          </a:prstGeom>
          <a:solidFill>
            <a:srgbClr val="017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AB4F71E8-3F5A-C4C0-BAD4-68A795F842D1}"/>
              </a:ext>
            </a:extLst>
          </p:cNvPr>
          <p:cNvSpPr/>
          <p:nvPr/>
        </p:nvSpPr>
        <p:spPr>
          <a:xfrm rot="5400000">
            <a:off x="576861" y="3252374"/>
            <a:ext cx="498814" cy="311020"/>
          </a:xfrm>
          <a:prstGeom prst="triangle">
            <a:avLst/>
          </a:prstGeom>
          <a:solidFill>
            <a:srgbClr val="017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1C653568-A4F1-1A34-9D41-1A44C1ADC70B}"/>
              </a:ext>
            </a:extLst>
          </p:cNvPr>
          <p:cNvSpPr/>
          <p:nvPr/>
        </p:nvSpPr>
        <p:spPr>
          <a:xfrm rot="5400000">
            <a:off x="576861" y="3989155"/>
            <a:ext cx="498814" cy="311020"/>
          </a:xfrm>
          <a:prstGeom prst="triangle">
            <a:avLst/>
          </a:prstGeom>
          <a:solidFill>
            <a:srgbClr val="017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97223487-C954-DBFF-020E-57D1BE28BD2F}"/>
              </a:ext>
            </a:extLst>
          </p:cNvPr>
          <p:cNvSpPr/>
          <p:nvPr/>
        </p:nvSpPr>
        <p:spPr>
          <a:xfrm rot="5400000">
            <a:off x="576861" y="5026305"/>
            <a:ext cx="498814" cy="311020"/>
          </a:xfrm>
          <a:prstGeom prst="triangle">
            <a:avLst/>
          </a:prstGeom>
          <a:solidFill>
            <a:srgbClr val="017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02C624-13B8-0C9C-7213-437E340189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84357" y="5654931"/>
            <a:ext cx="8823283" cy="77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7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17BC3F-BE0F-08C1-7B8B-6D67D9D7CF94}"/>
              </a:ext>
            </a:extLst>
          </p:cNvPr>
          <p:cNvSpPr/>
          <p:nvPr/>
        </p:nvSpPr>
        <p:spPr>
          <a:xfrm>
            <a:off x="0" y="3888293"/>
            <a:ext cx="6024392" cy="1698336"/>
          </a:xfrm>
          <a:prstGeom prst="rect">
            <a:avLst/>
          </a:prstGeom>
          <a:solidFill>
            <a:srgbClr val="017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8912DA-9321-E8B4-426E-6F1E4E419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159" y="811203"/>
            <a:ext cx="1333500" cy="1689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567B77-CE05-15DF-3CA4-F4C248A9C343}"/>
              </a:ext>
            </a:extLst>
          </p:cNvPr>
          <p:cNvSpPr txBox="1"/>
          <p:nvPr/>
        </p:nvSpPr>
        <p:spPr>
          <a:xfrm>
            <a:off x="1052800" y="811203"/>
            <a:ext cx="5114809" cy="4658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ініціативи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Офісу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Віцепрем’єр-міністерки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питань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європейської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євроатлантичної</a:t>
            </a:r>
            <a:b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інтеграції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сприяння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Урядової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Уповноваженої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питань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гендерної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політики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підтримки</a:t>
            </a:r>
            <a:b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UNFPA, 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Фонду ООН у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галузі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народонаселення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й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місцевих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органів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влади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були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створені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1600" b="0" i="0" u="none" strike="noStrike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працюють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600" b="1" i="0" u="none" strike="noStrike" dirty="0">
                <a:solidFill>
                  <a:srgbClr val="0175B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ЦЕНТРИ ДОПОМОГИ ВРЯТОВАНИМ</a:t>
            </a:r>
            <a:r>
              <a:rPr lang="ru-RU" sz="1600" b="0" i="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</a:t>
            </a:r>
          </a:p>
          <a:p>
            <a:pPr algn="l">
              <a:lnSpc>
                <a:spcPct val="150000"/>
              </a:lnSpc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600" b="0" i="0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Україні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вже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діє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0" u="none" strike="noStrike" dirty="0">
                <a:solidFill>
                  <a:srgbClr val="FBD30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ru-RU" sz="1600" b="1" i="0" u="none" strike="noStrike" dirty="0">
                <a:solidFill>
                  <a:srgbClr val="FBD30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i="0" u="none" strike="noStrike" dirty="0" err="1">
                <a:solidFill>
                  <a:srgbClr val="FBD30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Центрів</a:t>
            </a:r>
            <a:r>
              <a:rPr lang="ru-RU" sz="1600" b="1" i="0" u="none" strike="noStrike" dirty="0">
                <a:solidFill>
                  <a:srgbClr val="FBD30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i="0" u="none" strike="noStrike" dirty="0" err="1">
                <a:solidFill>
                  <a:srgbClr val="FBD30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допомоги</a:t>
            </a:r>
            <a:r>
              <a:rPr lang="ru-RU" sz="1600" b="1" i="0" u="none" strike="noStrike" dirty="0">
                <a:solidFill>
                  <a:srgbClr val="FBD30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i="0" u="none" strike="noStrike" dirty="0" err="1">
                <a:solidFill>
                  <a:srgbClr val="FBD30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врятованим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600" b="0" i="0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Київ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0" i="0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Львів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0" i="0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Запоріжжя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0" i="0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Дніпро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i="0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Чернівці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Мукачево, Одеса, </a:t>
            </a:r>
            <a:r>
              <a:rPr lang="ru-RU" sz="1600" b="0" i="0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Кропивницький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два </a:t>
            </a:r>
            <a:r>
              <a:rPr lang="ru-RU" sz="1600" b="0" i="0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мобільних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центри у </a:t>
            </a:r>
            <a:r>
              <a:rPr lang="ru-RU" sz="1600" b="0" i="0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Херсоні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1600" b="0" i="0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Харкові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A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D71EED-DAEF-4D88-5169-DDCB9B3B2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09" y="1776846"/>
            <a:ext cx="5689600" cy="391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4B5CF2-AB9D-D829-2387-4CBC01484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7055" y="811203"/>
            <a:ext cx="1231467" cy="10946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9B7555-0644-0DD7-FE96-F76C725635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322" y="5779396"/>
            <a:ext cx="8695458" cy="76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98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354</Words>
  <Application>Microsoft Macintosh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Yuliia NIZHYNSKA</dc:creator>
  <cp:lastModifiedBy>Yuliia NIZHYNSKA</cp:lastModifiedBy>
  <cp:revision>3</cp:revision>
  <dcterms:created xsi:type="dcterms:W3CDTF">2023-09-22T13:19:16Z</dcterms:created>
  <dcterms:modified xsi:type="dcterms:W3CDTF">2023-10-19T07:38:34Z</dcterms:modified>
</cp:coreProperties>
</file>