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320" r:id="rId2"/>
    <p:sldId id="258" r:id="rId3"/>
    <p:sldId id="328" r:id="rId4"/>
    <p:sldId id="327" r:id="rId5"/>
    <p:sldId id="326" r:id="rId6"/>
    <p:sldId id="329" r:id="rId7"/>
    <p:sldId id="330" r:id="rId8"/>
    <p:sldId id="331" r:id="rId9"/>
    <p:sldId id="318" r:id="rId10"/>
    <p:sldId id="31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0" userDrawn="1">
          <p15:clr>
            <a:srgbClr val="A4A3A4"/>
          </p15:clr>
        </p15:guide>
        <p15:guide id="2" pos="6176" userDrawn="1">
          <p15:clr>
            <a:srgbClr val="A4A3A4"/>
          </p15:clr>
        </p15:guide>
        <p15:guide id="3" pos="574" userDrawn="1">
          <p15:clr>
            <a:srgbClr val="A4A3A4"/>
          </p15:clr>
        </p15:guide>
        <p15:guide id="5" orient="horz" pos="1230" userDrawn="1">
          <p15:clr>
            <a:srgbClr val="A4A3A4"/>
          </p15:clr>
        </p15:guide>
        <p15:guide id="6" pos="3092" userDrawn="1">
          <p15:clr>
            <a:srgbClr val="A4A3A4"/>
          </p15:clr>
        </p15:guide>
        <p15:guide id="7" pos="3840" userDrawn="1">
          <p15:clr>
            <a:srgbClr val="A4A3A4"/>
          </p15:clr>
        </p15:guide>
        <p15:guide id="8" orient="horz" pos="754" userDrawn="1">
          <p15:clr>
            <a:srgbClr val="A4A3A4"/>
          </p15:clr>
        </p15:guide>
        <p15:guide id="9" orient="horz" pos="19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F9D"/>
    <a:srgbClr val="005326"/>
    <a:srgbClr val="262626"/>
    <a:srgbClr val="385723"/>
    <a:srgbClr val="016C9E"/>
    <a:srgbClr val="398CB3"/>
    <a:srgbClr val="1F62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560" y="32"/>
      </p:cViewPr>
      <p:guideLst>
        <p:guide orient="horz" pos="1570"/>
        <p:guide pos="6176"/>
        <p:guide pos="574"/>
        <p:guide orient="horz" pos="1230"/>
        <p:guide pos="3092"/>
        <p:guide pos="3840"/>
        <p:guide orient="horz" pos="754"/>
        <p:guide orient="horz" pos="19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2A326-B825-4D7B-9E85-86463437D75C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21507-9AAA-414F-8174-35F74D41F4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461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8C46-496C-4DD2-A822-2A1AB74385E0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FD82-ECBE-43AE-A095-3B432930E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231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8C46-496C-4DD2-A822-2A1AB74385E0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FD82-ECBE-43AE-A095-3B432930E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406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8C46-496C-4DD2-A822-2A1AB74385E0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FD82-ECBE-43AE-A095-3B432930E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061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1988807"/>
            <a:ext cx="10363200" cy="6093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2" y="3840484"/>
            <a:ext cx="853440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16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3045"/>
            <a:fld id="{81D60167-4931-47E6-BA6A-407CBD079E47}" type="slidenum">
              <a:rPr lang="ru-RU" spc="-5" smtClean="0"/>
              <a:pPr marL="23045"/>
              <a:t>‹#›</a:t>
            </a:fld>
            <a:endParaRPr lang="ru-RU" spc="-5" dirty="0"/>
          </a:p>
        </p:txBody>
      </p:sp>
    </p:spTree>
    <p:extLst>
      <p:ext uri="{BB962C8B-B14F-4D97-AF65-F5344CB8AC3E}">
        <p14:creationId xmlns:p14="http://schemas.microsoft.com/office/powerpoint/2010/main" val="686443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623447" y="4391653"/>
            <a:ext cx="128870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2420" y="0"/>
                </a:lnTo>
              </a:path>
            </a:pathLst>
          </a:custGeom>
          <a:ln w="11049">
            <a:solidFill>
              <a:srgbClr val="174E26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16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3045"/>
            <a:fld id="{81D60167-4931-47E6-BA6A-407CBD079E47}" type="slidenum">
              <a:rPr lang="ru-RU" spc="-5" smtClean="0"/>
              <a:pPr marL="23045"/>
              <a:t>‹#›</a:t>
            </a:fld>
            <a:endParaRPr lang="ru-RU" spc="-5" dirty="0"/>
          </a:p>
        </p:txBody>
      </p:sp>
    </p:spTree>
    <p:extLst>
      <p:ext uri="{BB962C8B-B14F-4D97-AF65-F5344CB8AC3E}">
        <p14:creationId xmlns:p14="http://schemas.microsoft.com/office/powerpoint/2010/main" val="2585924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8C46-496C-4DD2-A822-2A1AB74385E0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FD82-ECBE-43AE-A095-3B432930E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654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8C46-496C-4DD2-A822-2A1AB74385E0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FD82-ECBE-43AE-A095-3B432930E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332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8C46-496C-4DD2-A822-2A1AB74385E0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FD82-ECBE-43AE-A095-3B432930E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708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8C46-496C-4DD2-A822-2A1AB74385E0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FD82-ECBE-43AE-A095-3B432930E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301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8C46-496C-4DD2-A822-2A1AB74385E0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FD82-ECBE-43AE-A095-3B432930E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50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8C46-496C-4DD2-A822-2A1AB74385E0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FD82-ECBE-43AE-A095-3B432930E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82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8C46-496C-4DD2-A822-2A1AB74385E0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FD82-ECBE-43AE-A095-3B432930E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693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8C46-496C-4DD2-A822-2A1AB74385E0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FD82-ECBE-43AE-A095-3B432930E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822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D8C46-496C-4DD2-A822-2A1AB74385E0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8FD82-ECBE-43AE-A095-3B432930E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4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  <p:sldLayoutId id="214748368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72667" y="1276992"/>
            <a:ext cx="3687212" cy="39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b="1" spc="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ВАЛЕНТИНА ГРЕЧКА</a:t>
            </a:r>
            <a:endParaRPr lang="ru-RU" sz="2000" b="1" spc="3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22769" y="1927579"/>
            <a:ext cx="3446949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uk-UA" sz="1500" b="1" dirty="0">
                <a:latin typeface="Arial" panose="020B0604020202020204" pitchFamily="34" charset="0"/>
                <a:cs typeface="Arial" panose="020B0604020202020204" pitchFamily="34" charset="0"/>
              </a:rPr>
              <a:t>ПАРТНЕР ІНВЕСТИЦІЙНОЇ КОМПАНІЇ 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INTELEVRAZ</a:t>
            </a:r>
            <a:endParaRPr lang="uk-UA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uk-UA" sz="1500" b="1" dirty="0">
                <a:latin typeface="Arial" panose="020B0604020202020204" pitchFamily="34" charset="0"/>
                <a:cs typeface="Arial" panose="020B0604020202020204" pitchFamily="34" charset="0"/>
              </a:rPr>
              <a:t>ПАРТНЕР 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INTELEVRAZ PROPERTY MANAGEMENT</a:t>
            </a:r>
          </a:p>
          <a:p>
            <a:pPr>
              <a:spcBef>
                <a:spcPts val="1200"/>
              </a:spcBef>
            </a:pPr>
            <a:r>
              <a:rPr lang="uk-UA" sz="1500" b="1" dirty="0">
                <a:latin typeface="Arial" panose="020B0604020202020204" pitchFamily="34" charset="0"/>
                <a:cs typeface="Arial" panose="020B0604020202020204" pitchFamily="34" charset="0"/>
              </a:rPr>
              <a:t>ГАЛУЗЕВИЙ ДОСВІД:</a:t>
            </a:r>
            <a:r>
              <a:rPr lang="uk-UA" sz="1500" dirty="0">
                <a:latin typeface="Arial" panose="020B0604020202020204" pitchFamily="34" charset="0"/>
                <a:cs typeface="Arial" panose="020B0604020202020204" pitchFamily="34" charset="0"/>
              </a:rPr>
              <a:t> більше 17-ти років досвіду проведення інвестиційних угод, розробила унікальні авторські експертизи щодо визначення ринкової вартості активів в аграрному секторі та інвестиційної привабливості нерухомості</a:t>
            </a:r>
          </a:p>
          <a:p>
            <a:pPr>
              <a:spcBef>
                <a:spcPts val="1200"/>
              </a:spcBef>
            </a:pPr>
            <a:r>
              <a:rPr lang="uk-UA" sz="1500" b="1" dirty="0">
                <a:latin typeface="Arial" panose="020B0604020202020204" pitchFamily="34" charset="0"/>
                <a:cs typeface="Arial" panose="020B0604020202020204" pitchFamily="34" charset="0"/>
              </a:rPr>
              <a:t>ЖИТТЄВЕ КРЕДО: </a:t>
            </a:r>
            <a:r>
              <a:rPr lang="uk-UA" sz="1500" dirty="0">
                <a:latin typeface="Arial" panose="020B0604020202020204" pitchFamily="34" charset="0"/>
                <a:cs typeface="Arial" panose="020B0604020202020204" pitchFamily="34" charset="0"/>
              </a:rPr>
              <a:t>«Намагайтесь бути не людиною успіху, а людиною 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цінностей» (Альберт Айнштайн).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519243" y="1958356"/>
            <a:ext cx="3519749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2C992C"/>
              </a:buClr>
              <a:buSzPct val="75000"/>
            </a:pPr>
            <a:r>
              <a:rPr lang="uk-UA" sz="1500" b="1" dirty="0">
                <a:latin typeface="Arial" panose="020B0604020202020204" pitchFamily="34" charset="0"/>
                <a:cs typeface="Arial" panose="020B0604020202020204" pitchFamily="34" charset="0"/>
              </a:rPr>
              <a:t>КОМПЕТЕНЦІЇ</a:t>
            </a:r>
            <a:r>
              <a:rPr lang="uk-UA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2C992C"/>
              </a:buClr>
              <a:buSzPct val="75000"/>
            </a:pPr>
            <a:endParaRPr lang="uk-UA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Aft>
                <a:spcPts val="1200"/>
              </a:spcAft>
              <a:buClr>
                <a:srgbClr val="2C992C"/>
              </a:buClr>
              <a:buSzPct val="75000"/>
              <a:buFont typeface="Wingdings" panose="05000000000000000000" pitchFamily="2" charset="2"/>
              <a:buChar char="§"/>
            </a:pPr>
            <a:r>
              <a:rPr lang="uk-UA" sz="1500" dirty="0">
                <a:latin typeface="Arial" panose="020B0604020202020204" pitchFamily="34" charset="0"/>
                <a:cs typeface="Arial" panose="020B0604020202020204" pitchFamily="34" charset="0"/>
              </a:rPr>
              <a:t>Злиття та поглинання компаній, супровід інвестиційних угод</a:t>
            </a:r>
          </a:p>
          <a:p>
            <a:pPr marL="171450" indent="-171450">
              <a:spcAft>
                <a:spcPts val="1200"/>
              </a:spcAft>
              <a:buClr>
                <a:srgbClr val="2C992C"/>
              </a:buClr>
              <a:buSzPct val="75000"/>
              <a:buFont typeface="Wingdings" panose="05000000000000000000" pitchFamily="2" charset="2"/>
              <a:buChar char="§"/>
            </a:pPr>
            <a:r>
              <a:rPr lang="uk-UA" sz="1500" dirty="0">
                <a:latin typeface="Arial" panose="020B0604020202020204" pitchFamily="34" charset="0"/>
                <a:cs typeface="Arial" panose="020B0604020202020204" pitchFamily="34" charset="0"/>
              </a:rPr>
              <a:t>Залучення інвестицій та фінансування 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2C992C"/>
              </a:buClr>
              <a:buSzPct val="75000"/>
              <a:buFont typeface="Wingdings" panose="05000000000000000000" pitchFamily="2" charset="2"/>
              <a:buChar char="§"/>
            </a:pPr>
            <a:r>
              <a:rPr lang="uk-UA" sz="1500" dirty="0">
                <a:latin typeface="Arial" panose="020B0604020202020204" pitchFamily="34" charset="0"/>
                <a:cs typeface="Arial" panose="020B0604020202020204" pitchFamily="34" charset="0"/>
              </a:rPr>
              <a:t>Інвестиційний консалтинг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2C992C"/>
              </a:buClr>
              <a:buSzPct val="75000"/>
              <a:buFont typeface="Wingdings" panose="05000000000000000000" pitchFamily="2" charset="2"/>
              <a:buChar char="§"/>
            </a:pPr>
            <a:r>
              <a:rPr lang="uk-UA" sz="1500" dirty="0">
                <a:latin typeface="Arial" panose="020B0604020202020204" pitchFamily="34" charset="0"/>
                <a:cs typeface="Arial" panose="020B0604020202020204" pitchFamily="34" charset="0"/>
              </a:rPr>
              <a:t>Управління нерухомістю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2C992C"/>
              </a:buClr>
              <a:buSzPct val="75000"/>
              <a:buFont typeface="Wingdings" panose="05000000000000000000" pitchFamily="2" charset="2"/>
              <a:buChar char="§"/>
            </a:pPr>
            <a:r>
              <a:rPr lang="uk-UA" sz="1500" dirty="0">
                <a:latin typeface="Arial" panose="020B0604020202020204" pitchFamily="34" charset="0"/>
                <a:cs typeface="Arial" panose="020B0604020202020204" pitchFamily="34" charset="0"/>
              </a:rPr>
              <a:t>Ринкова оцінка бізнесу</a:t>
            </a: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2C992C"/>
              </a:buClr>
              <a:buSzPct val="75000"/>
              <a:buFont typeface="Wingdings" panose="05000000000000000000" pitchFamily="2" charset="2"/>
              <a:buChar char="§"/>
            </a:pPr>
            <a:r>
              <a:rPr lang="uk-UA" sz="1500" dirty="0">
                <a:latin typeface="Arial" panose="020B0604020202020204" pitchFamily="34" charset="0"/>
                <a:cs typeface="Arial" panose="020B0604020202020204" pitchFamily="34" charset="0"/>
              </a:rPr>
              <a:t>Корпоративне управління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2C992C"/>
              </a:buClr>
              <a:buSzPct val="75000"/>
            </a:pPr>
            <a:endParaRPr lang="uk-UA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230527" y="1882193"/>
            <a:ext cx="27328" cy="4178069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7" name="Picture 2" descr="INTELEVRAZ">
            <a:extLst>
              <a:ext uri="{FF2B5EF4-FFF2-40B4-BE49-F238E27FC236}">
                <a16:creationId xmlns:a16="http://schemas.microsoft.com/office/drawing/2014/main" id="{09A81FDA-11AD-4C39-B7E6-C21EF8DC8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18" y="471502"/>
            <a:ext cx="2656311" cy="47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72667" y="393202"/>
            <a:ext cx="7635913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750" b="1" spc="300" dirty="0">
                <a:solidFill>
                  <a:srgbClr val="005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ІНДУСТРІЇ ДЛЯ ПРИВАТНИХ ІНВЕСТИЦІЙ, КЛЮЧОВІ </a:t>
            </a:r>
          </a:p>
          <a:p>
            <a:r>
              <a:rPr lang="uk-UA" sz="1750" b="1" spc="300" dirty="0">
                <a:solidFill>
                  <a:srgbClr val="005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РИЗИКИ ТА ШЛЯХИ ЇХ МІНІМІЗАЦІЇ </a:t>
            </a:r>
            <a:endParaRPr lang="ru-RU" sz="1750" b="1" spc="300" dirty="0">
              <a:solidFill>
                <a:srgbClr val="0053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1" t="6388" b="29141"/>
          <a:stretch/>
        </p:blipFill>
        <p:spPr>
          <a:xfrm>
            <a:off x="541835" y="1276992"/>
            <a:ext cx="3648898" cy="471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696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t="1637"/>
          <a:stretch/>
        </p:blipFill>
        <p:spPr>
          <a:xfrm>
            <a:off x="0" y="0"/>
            <a:ext cx="12192000" cy="6940014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584200" y="1422599"/>
            <a:ext cx="4216763" cy="788268"/>
          </a:xfrm>
          <a:prstGeom prst="rect">
            <a:avLst/>
          </a:prstGeom>
        </p:spPr>
        <p:txBody>
          <a:bodyPr vert="horz" lIns="72746" tIns="36373" rIns="72746" bIns="36373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727510">
              <a:spcBef>
                <a:spcPts val="796"/>
              </a:spcBef>
              <a:buNone/>
              <a:defRPr/>
            </a:pPr>
            <a:endParaRPr lang="en-US" sz="1114" b="1" dirty="0">
              <a:solidFill>
                <a:prstClr val="white"/>
              </a:solidFill>
              <a:latin typeface="Montserrat" panose="00000500000000000000" pitchFamily="50" charset="-5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2643" y="558688"/>
            <a:ext cx="531795" cy="531682"/>
          </a:xfrm>
          <a:prstGeom prst="rect">
            <a:avLst/>
          </a:prstGeom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881911" y="2421466"/>
            <a:ext cx="5210545" cy="1789226"/>
          </a:xfrm>
          <a:prstGeom prst="rect">
            <a:avLst/>
          </a:prstGeom>
        </p:spPr>
        <p:txBody>
          <a:bodyPr vert="horz" lIns="82953" tIns="41476" rIns="82953" bIns="41476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70" b="1" dirty="0">
              <a:solidFill>
                <a:schemeClr val="bg1"/>
              </a:solidFill>
              <a:latin typeface="Montserrat" panose="00000500000000000000" pitchFamily="50" charset="-52"/>
            </a:endParaRPr>
          </a:p>
          <a:p>
            <a:pPr marL="0" indent="0">
              <a:spcBef>
                <a:spcPts val="1089"/>
              </a:spcBef>
              <a:buNone/>
            </a:pP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КОНТАКТИ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089"/>
              </a:spcBef>
              <a:buNone/>
            </a:pPr>
            <a:endParaRPr lang="ru-RU" sz="1400" b="1" dirty="0">
              <a:solidFill>
                <a:schemeClr val="bg1"/>
              </a:solidFill>
              <a:latin typeface="Montserrat" panose="00000500000000000000" pitchFamily="50" charset="-52"/>
            </a:endParaRPr>
          </a:p>
          <a:p>
            <a:pPr marL="0" indent="0">
              <a:spcBef>
                <a:spcPts val="1089"/>
              </a:spcBef>
              <a:buNone/>
            </a:pPr>
            <a:r>
              <a:rPr lang="uk-UA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ГРЕЧКА ВАЛЕНТИНА</a:t>
            </a:r>
            <a:r>
              <a:rPr lang="uk-UA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089"/>
              </a:spcBef>
              <a:buNone/>
            </a:pP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Партнер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Інвестиційної компанії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INTELEVRAZ</a:t>
            </a:r>
            <a:endParaRPr lang="uk-UA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Партнер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INTELEVRAZ Property management</a:t>
            </a:r>
            <a:endParaRPr lang="uk-UA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089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uk-UA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gv@intelevraz.com.ua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www.intelevraz.com.ua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uk-UA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Тел.: +38 099 342 78 01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uk-UA" sz="1400" dirty="0">
              <a:solidFill>
                <a:schemeClr val="bg1"/>
              </a:solidFill>
              <a:latin typeface="Montserrat" panose="00000500000000000000" pitchFamily="50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456" y="2513735"/>
            <a:ext cx="3393914" cy="339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30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4596" y="338203"/>
            <a:ext cx="2387404" cy="6858000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452745" y="2036960"/>
            <a:ext cx="9692281" cy="37301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endParaRPr lang="ru-RU" sz="1600" dirty="0">
              <a:solidFill>
                <a:srgbClr val="385723"/>
              </a:solidFill>
              <a:latin typeface="Montserrat" panose="00000500000000000000" pitchFamily="50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2745" y="602982"/>
            <a:ext cx="85128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uk-UA" sz="2400" dirty="0">
                <a:solidFill>
                  <a:srgbClr val="005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ІНВЕСТИЦІЙНА КОМПАНІЯ </a:t>
            </a:r>
            <a:r>
              <a:rPr lang="en-US" sz="2400" dirty="0">
                <a:solidFill>
                  <a:srgbClr val="005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INTELEVRAZ  </a:t>
            </a:r>
            <a:endParaRPr lang="uk-UA" sz="2400" dirty="0">
              <a:solidFill>
                <a:srgbClr val="0053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/>
            <a:r>
              <a:rPr lang="uk-UA" sz="2400" dirty="0">
                <a:solidFill>
                  <a:srgbClr val="005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загальна інформація про компанію</a:t>
            </a:r>
            <a:endParaRPr lang="en-US" sz="2400" dirty="0">
              <a:solidFill>
                <a:srgbClr val="0053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2746" y="1857121"/>
            <a:ext cx="9230270" cy="3798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5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Компанія INTELEVRAZ</a:t>
            </a:r>
            <a:r>
              <a:rPr lang="uk-UA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створена в 2010 році на основі об’єднання досвіду партнерів в сфері агробізнесу, нерухомості та інвестицій.</a:t>
            </a:r>
            <a:endParaRPr lang="ru-RU" sz="1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5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Місія</a:t>
            </a:r>
            <a:r>
              <a:rPr lang="uk-UA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залучення інвестицій в Україну та сприяння розвитку бізнесу в Україні.</a:t>
            </a:r>
            <a:endParaRPr lang="ru-RU" sz="1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5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Досвід:</a:t>
            </a:r>
            <a:r>
              <a:rPr lang="uk-UA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більше 13 років на інвестиційному ринку України.</a:t>
            </a:r>
            <a:endParaRPr lang="ru-RU" sz="1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5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Послуги:</a:t>
            </a:r>
            <a:r>
              <a:rPr lang="uk-UA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злиття та поглинання компаній, супровід інвестиційних угод, залучення інвестицій та фінансування, інвестиційний консалтинг, управління нерухомістю, управління сільськогосподарським бізнесом, комплексна експертиза у сферах агробізнесу та нерухомості, ринкова оцінка бізнесу.</a:t>
            </a:r>
            <a:endParaRPr lang="ru-RU" sz="1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5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Спеціалізація:</a:t>
            </a:r>
            <a:r>
              <a:rPr lang="uk-UA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сільське господарство, нерухомість, логістика, інфраструктура, фінанси, енергетика, промисловість.</a:t>
            </a:r>
            <a:endParaRPr lang="ru-RU" sz="1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5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Серед клієнтів:</a:t>
            </a:r>
            <a:r>
              <a:rPr lang="uk-UA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Sport</a:t>
            </a:r>
            <a:r>
              <a:rPr lang="uk-UA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life</a:t>
            </a:r>
            <a:r>
              <a:rPr lang="uk-UA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TISO, </a:t>
            </a:r>
            <a:r>
              <a:rPr lang="uk-UA" sz="1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Windrose</a:t>
            </a:r>
            <a:r>
              <a:rPr lang="uk-UA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Столиця Груп, </a:t>
            </a:r>
            <a:r>
              <a:rPr lang="en-US" sz="1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Orexim</a:t>
            </a:r>
            <a:r>
              <a:rPr lang="en-US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uk-UA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Епіцентр </a:t>
            </a:r>
            <a:r>
              <a:rPr lang="uk-UA" sz="1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</a:t>
            </a:r>
            <a:r>
              <a:rPr lang="uk-UA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uk-UA" sz="1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Лактофарм</a:t>
            </a:r>
            <a:r>
              <a:rPr lang="uk-UA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Sierentz</a:t>
            </a:r>
            <a:r>
              <a:rPr lang="en-US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Global Merchants</a:t>
            </a:r>
            <a:r>
              <a:rPr lang="uk-UA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Cargill, Bunge, BASF, </a:t>
            </a:r>
            <a:r>
              <a:rPr lang="en-US" sz="1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Solagro</a:t>
            </a:r>
            <a:r>
              <a:rPr lang="en-US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Landlord, </a:t>
            </a:r>
            <a:r>
              <a:rPr lang="uk-UA" sz="1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ЕлДом</a:t>
            </a:r>
            <a:r>
              <a:rPr lang="uk-UA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Egersund</a:t>
            </a:r>
            <a:r>
              <a:rPr lang="en-US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Seafood</a:t>
            </a:r>
            <a:r>
              <a:rPr lang="uk-UA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Zinteco</a:t>
            </a:r>
            <a:r>
              <a:rPr lang="uk-UA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uk-UA" sz="1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Контінентал</a:t>
            </a:r>
            <a:r>
              <a:rPr lang="uk-UA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Фармерз</a:t>
            </a:r>
            <a:r>
              <a:rPr lang="uk-UA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Груп, АТК, Таврія В, </a:t>
            </a:r>
            <a:r>
              <a:rPr lang="en-US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ICU</a:t>
            </a:r>
            <a:r>
              <a:rPr lang="uk-UA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Fozzy</a:t>
            </a:r>
            <a:r>
              <a:rPr lang="en-US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Group</a:t>
            </a:r>
            <a:r>
              <a:rPr lang="uk-UA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EVB</a:t>
            </a:r>
            <a:r>
              <a:rPr lang="uk-UA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Київська школа економіки, NIRAS, </a:t>
            </a:r>
            <a:r>
              <a:rPr lang="uk-UA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Rothschild</a:t>
            </a:r>
            <a:r>
              <a:rPr lang="uk-UA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&amp; </a:t>
            </a:r>
            <a:r>
              <a:rPr lang="uk-UA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</a:t>
            </a:r>
            <a:r>
              <a:rPr lang="uk-UA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uk-UA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FinPoint</a:t>
            </a:r>
            <a:r>
              <a:rPr lang="uk-UA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тощо.</a:t>
            </a:r>
            <a:endParaRPr lang="ru-RU" sz="1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453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t="1637"/>
          <a:stretch/>
        </p:blipFill>
        <p:spPr>
          <a:xfrm>
            <a:off x="0" y="0"/>
            <a:ext cx="12192000" cy="6940014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584200" y="1422599"/>
            <a:ext cx="4216763" cy="788268"/>
          </a:xfrm>
          <a:prstGeom prst="rect">
            <a:avLst/>
          </a:prstGeom>
        </p:spPr>
        <p:txBody>
          <a:bodyPr vert="horz" lIns="72746" tIns="36373" rIns="72746" bIns="36373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727510">
              <a:spcBef>
                <a:spcPts val="796"/>
              </a:spcBef>
              <a:buNone/>
              <a:defRPr/>
            </a:pPr>
            <a:endParaRPr lang="en-US" sz="1114" b="1" dirty="0">
              <a:solidFill>
                <a:prstClr val="white"/>
              </a:solidFill>
              <a:latin typeface="Montserrat" panose="00000500000000000000" pitchFamily="50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2510" y="3039120"/>
            <a:ext cx="100130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500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ІНДУСТРІЇ ДЛЯ ПРИВАТНИХ ІНВЕСТИЦІЙ, </a:t>
            </a:r>
            <a:endParaRPr lang="uk-UA" sz="2500" spc="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500" spc="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КЛЮЧОВІ </a:t>
            </a:r>
            <a:r>
              <a:rPr lang="uk-UA" sz="2500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РИЗИКИ ТА ШЛЯХИ ЇХ МІНІМІЗАЦІЇ </a:t>
            </a:r>
            <a:endParaRPr lang="ru-RU" sz="2500" spc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1347" y="0"/>
            <a:ext cx="2390653" cy="689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877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0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4" t="4451" r="-661" b="8427"/>
          <a:stretch>
            <a:fillRect/>
          </a:stretch>
        </p:blipFill>
        <p:spPr bwMode="auto">
          <a:xfrm>
            <a:off x="6072188" y="0"/>
            <a:ext cx="3732212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400" y="0"/>
            <a:ext cx="2387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89852" y="948088"/>
            <a:ext cx="2230064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05326"/>
              </a:buClr>
              <a:buSzPct val="75000"/>
            </a:pPr>
            <a:r>
              <a:rPr lang="uk-UA" spc="300" dirty="0">
                <a:solidFill>
                  <a:srgbClr val="005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АГРОСЕКТОР</a:t>
            </a:r>
            <a:endParaRPr lang="ru-RU" spc="300" dirty="0">
              <a:solidFill>
                <a:srgbClr val="0053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14769" y="1436168"/>
            <a:ext cx="114069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089"/>
              </a:spcBef>
              <a:buClr>
                <a:srgbClr val="006F9D"/>
              </a:buClr>
              <a:buSzPct val="75000"/>
            </a:pPr>
            <a:r>
              <a:rPr lang="uk-UA" sz="1500" b="1" dirty="0">
                <a:latin typeface="Arial" panose="020B0604020202020204" pitchFamily="34" charset="0"/>
                <a:cs typeface="Arial" panose="020B0604020202020204" pitchFamily="34" charset="0"/>
              </a:rPr>
              <a:t>Переваги: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30193" y="4199570"/>
            <a:ext cx="178991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089"/>
              </a:spcBef>
              <a:buClr>
                <a:srgbClr val="006F9D"/>
              </a:buClr>
              <a:buSzPct val="75000"/>
            </a:pPr>
            <a:r>
              <a:rPr lang="uk-UA" sz="1500" b="1" dirty="0">
                <a:latin typeface="Arial" panose="020B0604020202020204" pitchFamily="34" charset="0"/>
                <a:cs typeface="Arial" panose="020B0604020202020204" pitchFamily="34" charset="0"/>
              </a:rPr>
              <a:t>Можливі ризики: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37982" y="1732071"/>
            <a:ext cx="442889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400"/>
              </a:spcBef>
              <a:buClr>
                <a:srgbClr val="005326"/>
              </a:buClr>
              <a:buSzPct val="75000"/>
              <a:buFont typeface="Wingdings" panose="05000000000000000000" pitchFamily="2" charset="2"/>
              <a:buChar char="§"/>
            </a:pP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Експортна орієнтованість (значна кількість продукції продається за кордон);</a:t>
            </a:r>
          </a:p>
          <a:p>
            <a:pPr marL="285750" indent="-285750">
              <a:spcBef>
                <a:spcPts val="400"/>
              </a:spcBef>
              <a:buClr>
                <a:srgbClr val="005326"/>
              </a:buClr>
              <a:buSzPct val="75000"/>
              <a:buFont typeface="Wingdings" panose="05000000000000000000" pitchFamily="2" charset="2"/>
              <a:buChar char="§"/>
            </a:pP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Стабільно високий попит на сільськогосподарську продукцію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uk-U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400"/>
              </a:spcBef>
              <a:buClr>
                <a:srgbClr val="005326"/>
              </a:buClr>
              <a:buSzPct val="75000"/>
              <a:buFont typeface="Wingdings" panose="05000000000000000000" pitchFamily="2" charset="2"/>
              <a:buChar char="§"/>
            </a:pP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Доступність банківського кредитування;</a:t>
            </a:r>
          </a:p>
          <a:p>
            <a:pPr marL="285750" indent="-285750">
              <a:spcBef>
                <a:spcPts val="400"/>
              </a:spcBef>
              <a:buClr>
                <a:srgbClr val="005326"/>
              </a:buClr>
              <a:buSzPct val="75000"/>
              <a:buFont typeface="Wingdings" panose="05000000000000000000" pitchFamily="2" charset="2"/>
              <a:buChar char="§"/>
            </a:pP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Стійкість у період фінансових криз;</a:t>
            </a:r>
          </a:p>
          <a:p>
            <a:pPr marL="285750" indent="-285750">
              <a:spcBef>
                <a:spcPts val="400"/>
              </a:spcBef>
              <a:buClr>
                <a:srgbClr val="005326"/>
              </a:buClr>
              <a:buSzPct val="75000"/>
              <a:buFont typeface="Wingdings" panose="05000000000000000000" pitchFamily="2" charset="2"/>
              <a:buChar char="§"/>
            </a:pP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Підтримка АПК з боку держави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uk-U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400"/>
              </a:spcBef>
              <a:buClr>
                <a:srgbClr val="005326"/>
              </a:buClr>
              <a:buSzPct val="75000"/>
              <a:buFont typeface="Wingdings" panose="05000000000000000000" pitchFamily="2" charset="2"/>
              <a:buChar char="§"/>
            </a:pP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Можливість створення додаткової вартості шляхом переробки сировини в кінцевий продукт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uk-U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400"/>
              </a:spcBef>
              <a:buClr>
                <a:srgbClr val="005326"/>
              </a:buClr>
              <a:buSzPct val="75000"/>
              <a:buFont typeface="Wingdings" panose="05000000000000000000" pitchFamily="2" charset="2"/>
              <a:buChar char="§"/>
            </a:pP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Порівняно невисокий середній чек входу в рослинницький бізнес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37982" y="4558799"/>
            <a:ext cx="442889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600"/>
              </a:spcBef>
              <a:buClr>
                <a:srgbClr val="005326"/>
              </a:buClr>
              <a:buSzPct val="75000"/>
              <a:buFont typeface="Wingdings" panose="05000000000000000000" pitchFamily="2" charset="2"/>
              <a:buChar char="§"/>
            </a:pP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Відсутність ефективного страхування погодних умов та страхування ризиків, </a:t>
            </a:r>
            <a:r>
              <a:rPr 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пов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язаних</a:t>
            </a: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 з війною;</a:t>
            </a:r>
          </a:p>
          <a:p>
            <a:pPr marL="171450" indent="-171450">
              <a:spcBef>
                <a:spcPts val="600"/>
              </a:spcBef>
              <a:buClr>
                <a:srgbClr val="005326"/>
              </a:buClr>
              <a:buSzPct val="75000"/>
              <a:buFont typeface="Wingdings" panose="05000000000000000000" pitchFamily="2" charset="2"/>
              <a:buChar char="§"/>
            </a:pP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Високий ризик розкрадання добрив, ЗЗР та зерна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>
              <a:spcBef>
                <a:spcPts val="600"/>
              </a:spcBef>
              <a:buClr>
                <a:srgbClr val="005326"/>
              </a:buClr>
              <a:buSzPct val="75000"/>
              <a:buFont typeface="Wingdings" panose="05000000000000000000" pitchFamily="2" charset="2"/>
              <a:buChar char="§"/>
            </a:pPr>
            <a:r>
              <a:rPr lang="uk-UA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Висока вартість логістики;</a:t>
            </a:r>
          </a:p>
          <a:p>
            <a:pPr marL="171450" indent="-171450">
              <a:spcBef>
                <a:spcPts val="600"/>
              </a:spcBef>
              <a:buClr>
                <a:srgbClr val="005326"/>
              </a:buClr>
              <a:buSzPct val="75000"/>
              <a:buFont typeface="Wingdings" panose="05000000000000000000" pitchFamily="2" charset="2"/>
              <a:buChar char="§"/>
            </a:pP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Міцна </a:t>
            </a:r>
            <a:r>
              <a:rPr lang="uk-U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гривня;</a:t>
            </a:r>
            <a:endParaRPr lang="uk-U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600"/>
              </a:spcBef>
              <a:buClr>
                <a:srgbClr val="005326"/>
              </a:buClr>
              <a:buSzPct val="75000"/>
              <a:buFont typeface="Wingdings" panose="05000000000000000000" pitchFamily="2" charset="2"/>
              <a:buChar char="§"/>
            </a:pPr>
            <a:r>
              <a:rPr lang="uk-UA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ошкоджена портова інфраструктура</a:t>
            </a:r>
            <a:endParaRPr lang="ru-RU" sz="12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63923" y="527783"/>
            <a:ext cx="3033779" cy="3213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5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ІНВЕСТИЦІЙНА МОЖЛИВІСТЬ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15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501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463" y="0"/>
            <a:ext cx="2387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6" r="44173"/>
          <a:stretch>
            <a:fillRect/>
          </a:stretch>
        </p:blipFill>
        <p:spPr bwMode="auto">
          <a:xfrm>
            <a:off x="6092826" y="0"/>
            <a:ext cx="3703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3923" y="592239"/>
            <a:ext cx="3033779" cy="3213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5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ІНВЕСТИЦІЙНА МОЖЛИВІСТЬ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15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3923" y="928736"/>
            <a:ext cx="2440882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05326"/>
              </a:buClr>
              <a:buSzPct val="75000"/>
            </a:pPr>
            <a:r>
              <a:rPr lang="uk-UA" spc="300" dirty="0">
                <a:solidFill>
                  <a:srgbClr val="006F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НЕРУХОМІСТЬ</a:t>
            </a:r>
            <a:endParaRPr lang="ru-RU" spc="300" dirty="0">
              <a:solidFill>
                <a:srgbClr val="006F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9307" y="2050871"/>
            <a:ext cx="4491829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9232" indent="-259232">
              <a:spcBef>
                <a:spcPts val="600"/>
              </a:spcBef>
              <a:buClr>
                <a:srgbClr val="006F9D"/>
              </a:buClr>
              <a:buSzPct val="75000"/>
              <a:buFont typeface="Wingdings" panose="05000000000000000000" pitchFamily="2" charset="2"/>
              <a:buChar char="§"/>
            </a:pP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Надходження періодичних грошових коштів (пасивний дохід з оренди);</a:t>
            </a:r>
          </a:p>
          <a:p>
            <a:pPr marL="259232" indent="-259232">
              <a:spcBef>
                <a:spcPts val="600"/>
              </a:spcBef>
              <a:buClr>
                <a:srgbClr val="006F9D"/>
              </a:buClr>
              <a:buSzPct val="75000"/>
              <a:buFont typeface="Wingdings" panose="05000000000000000000" pitchFamily="2" charset="2"/>
              <a:buChar char="§"/>
            </a:pP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Окупність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USD$ </a:t>
            </a: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10-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річних;</a:t>
            </a:r>
          </a:p>
          <a:p>
            <a:pPr marL="259232" indent="-259232">
              <a:spcBef>
                <a:spcPts val="600"/>
              </a:spcBef>
              <a:buClr>
                <a:srgbClr val="006F9D"/>
              </a:buClr>
              <a:buSzPct val="75000"/>
              <a:buFont typeface="Wingdings" panose="05000000000000000000" pitchFamily="2" charset="2"/>
              <a:buChar char="§"/>
            </a:pP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Капіталізація;</a:t>
            </a:r>
          </a:p>
          <a:p>
            <a:pPr marL="259232" indent="-259232">
              <a:spcBef>
                <a:spcPts val="600"/>
              </a:spcBef>
              <a:buClr>
                <a:srgbClr val="006F9D"/>
              </a:buClr>
              <a:buSzPct val="75000"/>
              <a:buFont typeface="Wingdings" panose="05000000000000000000" pitchFamily="2" charset="2"/>
              <a:buChar char="§"/>
            </a:pP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Підвищення вартості капіталу (хеджування від інфляції);</a:t>
            </a:r>
          </a:p>
          <a:p>
            <a:pPr marL="259232" indent="-259232">
              <a:spcBef>
                <a:spcPts val="600"/>
              </a:spcBef>
              <a:buClr>
                <a:srgbClr val="006F9D"/>
              </a:buClr>
              <a:buSzPct val="75000"/>
              <a:buFont typeface="Wingdings" panose="05000000000000000000" pitchFamily="2" charset="2"/>
              <a:buChar char="§"/>
            </a:pP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Можливість передачі в заставу для залучення боргового </a:t>
            </a:r>
            <a:r>
              <a:rPr lang="uk-U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капіталу;</a:t>
            </a:r>
            <a:endParaRPr lang="uk-U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9232" indent="-259232">
              <a:spcBef>
                <a:spcPts val="600"/>
              </a:spcBef>
              <a:buClr>
                <a:srgbClr val="006F9D"/>
              </a:buClr>
              <a:buSzPct val="75000"/>
              <a:buFont typeface="Wingdings" panose="05000000000000000000" pitchFamily="2" charset="2"/>
              <a:buChar char="§"/>
            </a:pP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Досить висока ліквідність активів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3923" y="1572116"/>
            <a:ext cx="114069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089"/>
              </a:spcBef>
              <a:buClr>
                <a:srgbClr val="006F9D"/>
              </a:buClr>
              <a:buSzPct val="75000"/>
            </a:pPr>
            <a:r>
              <a:rPr lang="uk-UA" sz="1500" b="1" dirty="0">
                <a:latin typeface="Arial" panose="020B0604020202020204" pitchFamily="34" charset="0"/>
                <a:cs typeface="Arial" panose="020B0604020202020204" pitchFamily="34" charset="0"/>
              </a:rPr>
              <a:t>Переваги: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3923" y="3813311"/>
            <a:ext cx="1990955" cy="695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89"/>
              </a:spcBef>
              <a:buClr>
                <a:srgbClr val="006F9D"/>
              </a:buClr>
              <a:buSzPct val="75000"/>
            </a:pPr>
            <a:endParaRPr lang="uk-UA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089"/>
              </a:spcBef>
              <a:buClr>
                <a:srgbClr val="006F9D"/>
              </a:buClr>
              <a:buSzPct val="75000"/>
            </a:pPr>
            <a:r>
              <a:rPr lang="uk-UA" sz="1500" b="1" dirty="0">
                <a:latin typeface="Arial" panose="020B0604020202020204" pitchFamily="34" charset="0"/>
                <a:cs typeface="Arial" panose="020B0604020202020204" pitchFamily="34" charset="0"/>
              </a:rPr>
              <a:t>Можливі ризики</a:t>
            </a:r>
            <a:r>
              <a:rPr lang="uk-UA" sz="15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9607" y="4676787"/>
            <a:ext cx="4639981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600"/>
              </a:spcBef>
              <a:buClr>
                <a:srgbClr val="006F9D"/>
              </a:buClr>
              <a:buSzPct val="75000"/>
              <a:buFont typeface="Wingdings" panose="05000000000000000000" pitchFamily="2" charset="2"/>
              <a:buChar char="§"/>
            </a:pPr>
            <a:r>
              <a:rPr lang="uk-U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Відсутність </a:t>
            </a: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орендарів або прострочення орендної плати;</a:t>
            </a:r>
          </a:p>
          <a:p>
            <a:pPr marL="171450" indent="-171450">
              <a:spcBef>
                <a:spcPts val="600"/>
              </a:spcBef>
              <a:buClr>
                <a:srgbClr val="006F9D"/>
              </a:buClr>
              <a:buSzPct val="75000"/>
              <a:buFont typeface="Wingdings" panose="05000000000000000000" pitchFamily="2" charset="2"/>
              <a:buChar char="§"/>
            </a:pP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Потреба вкладати кошти на утримання та ремонт нерухомості (життєвий економічний цикл)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>
              <a:spcBef>
                <a:spcPts val="600"/>
              </a:spcBef>
              <a:buClr>
                <a:srgbClr val="006F9D"/>
              </a:buClr>
              <a:buSzPct val="75000"/>
              <a:buFont typeface="Wingdings" panose="05000000000000000000" pitchFamily="2" charset="2"/>
              <a:buChar char="§"/>
            </a:pPr>
            <a:r>
              <a:rPr lang="uk-U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Тривала відсутність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електроживлення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spcBef>
                <a:spcPts val="600"/>
              </a:spcBef>
              <a:buClr>
                <a:srgbClr val="006F9D"/>
              </a:buClr>
              <a:buSzPct val="75000"/>
              <a:buFont typeface="Wingdings" panose="05000000000000000000" pitchFamily="2" charset="2"/>
              <a:buChar char="§"/>
            </a:pP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Воєнні ризики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395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1" r="45374"/>
          <a:stretch/>
        </p:blipFill>
        <p:spPr>
          <a:xfrm>
            <a:off x="6086838" y="295"/>
            <a:ext cx="3717758" cy="6857705"/>
          </a:xfrm>
          <a:prstGeom prst="rect">
            <a:avLst/>
          </a:prstGeom>
        </p:spPr>
      </p:pic>
      <p:pic>
        <p:nvPicPr>
          <p:cNvPr id="16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400" y="0"/>
            <a:ext cx="2387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63922" y="951432"/>
            <a:ext cx="4320812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05326"/>
              </a:buClr>
              <a:buSzPct val="75000"/>
            </a:pPr>
            <a:r>
              <a:rPr lang="uk-UA" spc="300" dirty="0">
                <a:solidFill>
                  <a:srgbClr val="006F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ЗЕЛЕНА ЕНЕРГЕТИКА</a:t>
            </a:r>
            <a:endParaRPr lang="ru-RU" spc="300" dirty="0">
              <a:solidFill>
                <a:srgbClr val="006F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3922" y="578021"/>
            <a:ext cx="3033779" cy="3213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5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ІНВЕСТИЦІЙНА МОЖЛИВІСТЬ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15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46228" y="2025878"/>
            <a:ext cx="4491829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9232" indent="-259232">
              <a:spcBef>
                <a:spcPts val="600"/>
              </a:spcBef>
              <a:buClr>
                <a:srgbClr val="006F9D"/>
              </a:buClr>
              <a:buSzPct val="75000"/>
              <a:buFont typeface="Wingdings" panose="05000000000000000000" pitchFamily="2" charset="2"/>
              <a:buChar char="§"/>
            </a:pP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Простота бізнесу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uk-U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9232" indent="-259232">
              <a:spcBef>
                <a:spcPts val="600"/>
              </a:spcBef>
              <a:buClr>
                <a:srgbClr val="006F9D"/>
              </a:buClr>
              <a:buSzPct val="75000"/>
              <a:buFont typeface="Wingdings" panose="05000000000000000000" pitchFamily="2" charset="2"/>
              <a:buChar char="§"/>
            </a:pP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Державна підтримка та регулювання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uk-U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9232" indent="-259232">
              <a:spcBef>
                <a:spcPts val="600"/>
              </a:spcBef>
              <a:buClr>
                <a:srgbClr val="006F9D"/>
              </a:buClr>
              <a:buSzPct val="75000"/>
              <a:buFont typeface="Wingdings" panose="05000000000000000000" pitchFamily="2" charset="2"/>
              <a:buChar char="§"/>
            </a:pP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Зростання вимог до екологічності у світі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59232" indent="-259232">
              <a:spcBef>
                <a:spcPts val="600"/>
              </a:spcBef>
              <a:buClr>
                <a:srgbClr val="006F9D"/>
              </a:buClr>
              <a:buSzPct val="75000"/>
              <a:buFont typeface="Wingdings" panose="05000000000000000000" pitchFamily="2" charset="2"/>
              <a:buChar char="§"/>
            </a:pP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Актуальність в призму трансформації в майбутньому енергосистеми України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uk-U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9232" indent="-259232">
              <a:spcBef>
                <a:spcPts val="600"/>
              </a:spcBef>
              <a:buClr>
                <a:srgbClr val="006F9D"/>
              </a:buClr>
              <a:buSzPct val="75000"/>
              <a:buFont typeface="Wingdings" panose="05000000000000000000" pitchFamily="2" charset="2"/>
              <a:buChar char="§"/>
            </a:pP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Низькі витрати на утримання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59232" indent="-259232">
              <a:spcBef>
                <a:spcPts val="600"/>
              </a:spcBef>
              <a:buClr>
                <a:srgbClr val="006F9D"/>
              </a:buClr>
              <a:buSzPct val="75000"/>
              <a:buFont typeface="Wingdings" panose="05000000000000000000" pitchFamily="2" charset="2"/>
              <a:buChar char="§"/>
            </a:pP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Легкість залучення міжнародних партнерів, кредитних ресурсів, грантів</a:t>
            </a:r>
            <a:r>
              <a:rPr lang="uk-UA" sz="12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1200" smtClean="0">
                <a:latin typeface="Arial" panose="020B0604020202020204" pitchFamily="34" charset="0"/>
                <a:cs typeface="Arial" panose="020B0604020202020204" pitchFamily="34" charset="0"/>
              </a:rPr>
              <a:t>тощо.</a:t>
            </a:r>
            <a:endParaRPr lang="uk-U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63922" y="1583987"/>
            <a:ext cx="114069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089"/>
              </a:spcBef>
              <a:buClr>
                <a:srgbClr val="006F9D"/>
              </a:buClr>
              <a:buSzPct val="75000"/>
            </a:pPr>
            <a:r>
              <a:rPr lang="uk-UA" sz="1500" b="1" dirty="0">
                <a:latin typeface="Arial" panose="020B0604020202020204" pitchFamily="34" charset="0"/>
                <a:cs typeface="Arial" panose="020B0604020202020204" pitchFamily="34" charset="0"/>
              </a:rPr>
              <a:t>Переваги: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63922" y="4098985"/>
            <a:ext cx="177869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089"/>
              </a:spcBef>
              <a:buClr>
                <a:srgbClr val="006F9D"/>
              </a:buClr>
              <a:buSzPct val="75000"/>
            </a:pPr>
            <a:r>
              <a:rPr lang="uk-UA" sz="1500" b="1" dirty="0">
                <a:latin typeface="Arial" panose="020B0604020202020204" pitchFamily="34" charset="0"/>
                <a:cs typeface="Arial" panose="020B0604020202020204" pitchFamily="34" charset="0"/>
              </a:rPr>
              <a:t>Можливі ризики</a:t>
            </a:r>
            <a:r>
              <a:rPr lang="uk-UA" sz="15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46228" y="4540876"/>
            <a:ext cx="463998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600"/>
              </a:spcBef>
              <a:buClr>
                <a:srgbClr val="006F9D"/>
              </a:buClr>
              <a:buSzPct val="75000"/>
              <a:buFont typeface="Wingdings" panose="05000000000000000000" pitchFamily="2" charset="2"/>
              <a:buChar char="§"/>
            </a:pP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Невчасні платеж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і з боку </a:t>
            </a:r>
            <a:r>
              <a:rPr lang="uk-U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гарантованого покупця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 зеленому тарифу;</a:t>
            </a:r>
          </a:p>
          <a:p>
            <a:pPr marL="171450" indent="-171450">
              <a:spcBef>
                <a:spcPts val="600"/>
              </a:spcBef>
              <a:buClr>
                <a:srgbClr val="006F9D"/>
              </a:buClr>
              <a:buSzPct val="75000"/>
              <a:buFont typeface="Wingdings" panose="05000000000000000000" pitchFamily="2" charset="2"/>
              <a:buChar char="§"/>
            </a:pP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Відключення від мережі;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600"/>
              </a:spcBef>
              <a:buClr>
                <a:srgbClr val="006F9D"/>
              </a:buClr>
              <a:buSzPct val="75000"/>
              <a:buFont typeface="Wingdings" panose="05000000000000000000" pitchFamily="2" charset="2"/>
              <a:buChar char="§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Воєнні ризики</a:t>
            </a:r>
          </a:p>
        </p:txBody>
      </p:sp>
    </p:spTree>
    <p:extLst>
      <p:ext uri="{BB962C8B-B14F-4D97-AF65-F5344CB8AC3E}">
        <p14:creationId xmlns:p14="http://schemas.microsoft.com/office/powerpoint/2010/main" val="2242680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1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400" y="0"/>
            <a:ext cx="2387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89852" y="948088"/>
            <a:ext cx="4877026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05326"/>
              </a:buClr>
              <a:buSzPct val="75000"/>
            </a:pPr>
            <a:r>
              <a:rPr lang="uk-UA" spc="300" dirty="0">
                <a:solidFill>
                  <a:srgbClr val="005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ЛОГІСТИКА ТА ІНФРАСТРУКТУРА</a:t>
            </a:r>
            <a:endParaRPr lang="ru-RU" spc="300" dirty="0">
              <a:solidFill>
                <a:srgbClr val="0053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9852" y="1572480"/>
            <a:ext cx="114069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089"/>
              </a:spcBef>
              <a:buClr>
                <a:srgbClr val="006F9D"/>
              </a:buClr>
              <a:buSzPct val="75000"/>
            </a:pPr>
            <a:r>
              <a:rPr lang="uk-UA" sz="1500" b="1" dirty="0">
                <a:latin typeface="Arial" panose="020B0604020202020204" pitchFamily="34" charset="0"/>
                <a:cs typeface="Arial" panose="020B0604020202020204" pitchFamily="34" charset="0"/>
              </a:rPr>
              <a:t>Переваги: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89852" y="3830600"/>
            <a:ext cx="178991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089"/>
              </a:spcBef>
              <a:buClr>
                <a:srgbClr val="006F9D"/>
              </a:buClr>
              <a:buSzPct val="75000"/>
            </a:pPr>
            <a:r>
              <a:rPr lang="uk-UA" sz="1500" b="1" dirty="0">
                <a:latin typeface="Arial" panose="020B0604020202020204" pitchFamily="34" charset="0"/>
                <a:cs typeface="Arial" panose="020B0604020202020204" pitchFamily="34" charset="0"/>
              </a:rPr>
              <a:t>Можливі ризики: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80500" y="1972100"/>
            <a:ext cx="4756885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400"/>
              </a:spcBef>
              <a:buClr>
                <a:srgbClr val="005326"/>
              </a:buClr>
              <a:buSzPct val="75000"/>
              <a:buFont typeface="Wingdings" panose="05000000000000000000" pitchFamily="2" charset="2"/>
              <a:buChar char="§"/>
            </a:pP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Географічне розташування України робить її важливим транзитним коридором для торгівлі;</a:t>
            </a:r>
          </a:p>
          <a:p>
            <a:pPr marL="285750" indent="-285750">
              <a:spcBef>
                <a:spcPts val="400"/>
              </a:spcBef>
              <a:buClr>
                <a:srgbClr val="005326"/>
              </a:buClr>
              <a:buSzPct val="75000"/>
              <a:buFont typeface="Wingdings" panose="05000000000000000000" pitchFamily="2" charset="2"/>
              <a:buChar char="§"/>
            </a:pP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Логістика є одним із найважливіших секторів економіки з розгалуженою мережею залізниць і автомобільних доріг, морськими і річковими портами, аеропортами;</a:t>
            </a:r>
          </a:p>
          <a:p>
            <a:pPr marL="285750" indent="-285750">
              <a:spcBef>
                <a:spcPts val="400"/>
              </a:spcBef>
              <a:buClr>
                <a:srgbClr val="005326"/>
              </a:buClr>
              <a:buSzPct val="75000"/>
              <a:buFont typeface="Wingdings" panose="05000000000000000000" pitchFamily="2" charset="2"/>
              <a:buChar char="§"/>
            </a:pPr>
            <a:r>
              <a:rPr lang="uk-U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Капіталізація;</a:t>
            </a:r>
            <a:endParaRPr lang="uk-U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400"/>
              </a:spcBef>
              <a:buClr>
                <a:srgbClr val="005326"/>
              </a:buClr>
              <a:buSzPct val="75000"/>
              <a:buFont typeface="Wingdings" panose="05000000000000000000" pitchFamily="2" charset="2"/>
              <a:buChar char="§"/>
            </a:pP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Підтримка держави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80500" y="4338628"/>
            <a:ext cx="442889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600"/>
              </a:spcBef>
              <a:buClr>
                <a:srgbClr val="005326"/>
              </a:buClr>
              <a:buSzPct val="75000"/>
              <a:buFont typeface="Wingdings" panose="05000000000000000000" pitchFamily="2" charset="2"/>
              <a:buChar char="§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Відсутність проектного фінансування для </a:t>
            </a: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нових проєктів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>
              <a:spcBef>
                <a:spcPts val="600"/>
              </a:spcBef>
              <a:buClr>
                <a:srgbClr val="005326"/>
              </a:buClr>
              <a:buSzPct val="75000"/>
              <a:buFont typeface="Wingdings" panose="05000000000000000000" pitchFamily="2" charset="2"/>
              <a:buChar char="§"/>
            </a:pP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Низька якість дорожнього покриття, недосконале цифрове програмне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GPS </a:t>
            </a: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забезпечення українських доріг і відсутність мережі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систем </a:t>
            </a: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комунікацій для великогабаритного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транспорту;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600"/>
              </a:spcBef>
              <a:buClr>
                <a:srgbClr val="005326"/>
              </a:buClr>
              <a:buSzPct val="75000"/>
              <a:buFont typeface="Wingdings" panose="05000000000000000000" pitchFamily="2" charset="2"/>
              <a:buChar char="§"/>
            </a:pP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Воєнні ризики та ризики валютного </a:t>
            </a:r>
            <a:r>
              <a:rPr lang="uk-U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курсу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9852" y="523792"/>
            <a:ext cx="3033779" cy="3213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5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ІНВЕСТИЦІЙНА МОЖЛИВІСТЬ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15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126" name="Picture 6" descr="Шляхи-дороги: як Україні стати логістичною Меккою | Mind.u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75" t="159" r="231" b="-159"/>
          <a:stretch/>
        </p:blipFill>
        <p:spPr bwMode="auto">
          <a:xfrm>
            <a:off x="6068071" y="0"/>
            <a:ext cx="3718186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889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12227" b="12265"/>
          <a:stretch/>
        </p:blipFill>
        <p:spPr>
          <a:xfrm>
            <a:off x="-30406" y="0"/>
            <a:ext cx="12222406" cy="71430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1347" y="0"/>
            <a:ext cx="2390653" cy="689035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76458" y="1257351"/>
            <a:ext cx="8824889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buSzPct val="70000"/>
            </a:pPr>
            <a:r>
              <a:rPr lang="uk-UA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uk-UA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угод, що плануються, не відбуваються, коли відсутній інвестиційний та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uk-UA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 юридичний радник. Як правило, сторони не домовляються з різних причин (немає передпродажної підготовки, розуміння ринкової оцінки бізнесу, 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diligence</a:t>
            </a:r>
            <a:r>
              <a:rPr lang="uk-UA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відповідного структурування угоди тощо</a:t>
            </a:r>
            <a:r>
              <a:rPr lang="uk-UA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>
              <a:spcBef>
                <a:spcPts val="1800"/>
              </a:spcBef>
              <a:buSzPct val="70000"/>
            </a:pPr>
            <a:r>
              <a:rPr lang="uk-UA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Залучення </a:t>
            </a:r>
            <a:r>
              <a:rPr lang="uk-UA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фахового радника продавцями збільшує вартість угоди в середньому на </a:t>
            </a:r>
            <a:r>
              <a:rPr lang="uk-UA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10-14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uk-UA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покупцям надає можливість придбати актив на </a:t>
            </a:r>
            <a:r>
              <a:rPr lang="uk-UA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uk-UA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ефективніше.</a:t>
            </a:r>
          </a:p>
        </p:txBody>
      </p:sp>
    </p:spTree>
    <p:extLst>
      <p:ext uri="{BB962C8B-B14F-4D97-AF65-F5344CB8AC3E}">
        <p14:creationId xmlns:p14="http://schemas.microsoft.com/office/powerpoint/2010/main" val="1536822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082397" y="2230415"/>
            <a:ext cx="4936690" cy="2821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rgbClr val="385723"/>
                </a:solidFill>
                <a:latin typeface="Montserrat" panose="00000500000000000000" pitchFamily="50" charset="-52"/>
              </a:rPr>
              <a:t>З                                    ВИ ЗАВЖДИ               ВПЕВНЕНІ</a:t>
            </a:r>
            <a:r>
              <a:rPr lang="en-US" sz="1600" dirty="0">
                <a:solidFill>
                  <a:srgbClr val="385723"/>
                </a:solidFill>
                <a:latin typeface="Montserrat" panose="00000500000000000000" pitchFamily="50" charset="-52"/>
              </a:rPr>
              <a:t>, </a:t>
            </a:r>
            <a:r>
              <a:rPr lang="ru-RU" sz="1600" dirty="0">
                <a:solidFill>
                  <a:srgbClr val="385723"/>
                </a:solidFill>
                <a:latin typeface="Montserrat" panose="00000500000000000000" pitchFamily="50" charset="-52"/>
              </a:rPr>
              <a:t>ЩО РУХАЄТЕСЯ                                В ПРАВИЛЬНОМУ НАПРЯМКУ. 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endParaRPr lang="en-US" sz="1600" dirty="0">
              <a:solidFill>
                <a:srgbClr val="385723"/>
              </a:solidFill>
              <a:latin typeface="Montserrat" panose="00000500000000000000" pitchFamily="50" charset="-52"/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ru-RU" sz="1600" dirty="0">
                <a:solidFill>
                  <a:srgbClr val="385723"/>
                </a:solidFill>
                <a:latin typeface="Montserrat" panose="00000500000000000000" pitchFamily="50" charset="-52"/>
              </a:rPr>
              <a:t>ВИ ТОЧНО ЗНАЄТЕ,</a:t>
            </a:r>
            <a:r>
              <a:rPr lang="en-US" sz="1600" dirty="0">
                <a:solidFill>
                  <a:srgbClr val="385723"/>
                </a:solidFill>
                <a:latin typeface="Montserrat" panose="00000500000000000000" pitchFamily="50" charset="-52"/>
              </a:rPr>
              <a:t> </a:t>
            </a:r>
            <a:r>
              <a:rPr lang="ru-RU" sz="1600" dirty="0">
                <a:solidFill>
                  <a:srgbClr val="385723"/>
                </a:solidFill>
                <a:latin typeface="Montserrat" panose="00000500000000000000" pitchFamily="50" charset="-52"/>
              </a:rPr>
              <a:t>ЩО ВАШІ      ІНВЕСТИЦІЇ ПРАЦЮЮТЬ                                       І ПРИНОСЯТЬ ДОХІД.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4596" y="0"/>
            <a:ext cx="2387404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087" y="1390760"/>
            <a:ext cx="3637660" cy="43659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0337" y="2337874"/>
            <a:ext cx="1719678" cy="18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8202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4098</TotalTime>
  <Words>709</Words>
  <Application>Microsoft Office PowerPoint</Application>
  <PresentationFormat>Широкоэкранный</PresentationFormat>
  <Paragraphs>95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Montserrat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ПРОДАЖА ИМУЩЕСТВЕННОГО КОМПЛЕКСА</dc:title>
  <dc:creator>Пользователь Windows</dc:creator>
  <cp:lastModifiedBy>Tatiana Levitskaya</cp:lastModifiedBy>
  <cp:revision>276</cp:revision>
  <dcterms:created xsi:type="dcterms:W3CDTF">2019-01-25T09:12:25Z</dcterms:created>
  <dcterms:modified xsi:type="dcterms:W3CDTF">2023-10-05T14:31:09Z</dcterms:modified>
</cp:coreProperties>
</file>