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458" r:id="rId3"/>
    <p:sldId id="318" r:id="rId4"/>
    <p:sldId id="462" r:id="rId5"/>
    <p:sldId id="463" r:id="rId6"/>
    <p:sldId id="464" r:id="rId7"/>
    <p:sldId id="469" r:id="rId8"/>
    <p:sldId id="470" r:id="rId9"/>
    <p:sldId id="471" r:id="rId10"/>
    <p:sldId id="472" r:id="rId11"/>
    <p:sldId id="473" r:id="rId12"/>
    <p:sldId id="45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1DC"/>
    <a:srgbClr val="008000"/>
    <a:srgbClr val="AC503F"/>
    <a:srgbClr val="009900"/>
    <a:srgbClr val="414650"/>
    <a:srgbClr val="D5A79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32" autoAdjust="0"/>
    <p:restoredTop sz="94660"/>
  </p:normalViewPr>
  <p:slideViewPr>
    <p:cSldViewPr snapToGrid="0">
      <p:cViewPr varScale="1">
        <p:scale>
          <a:sx n="63" d="100"/>
          <a:sy n="63" d="100"/>
        </p:scale>
        <p:origin x="7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ima NATO-KALFANE" userId="a6a509d9-ec2e-42bb-b027-b4de75d118f0" providerId="ADAL" clId="{F40CE864-B953-4580-BB19-822CC2E02685}"/>
    <pc:docChg chg="modSld">
      <pc:chgData name="Rahima NATO-KALFANE" userId="a6a509d9-ec2e-42bb-b027-b4de75d118f0" providerId="ADAL" clId="{F40CE864-B953-4580-BB19-822CC2E02685}" dt="2023-10-12T16:56:59.443" v="4" actId="113"/>
      <pc:docMkLst>
        <pc:docMk/>
      </pc:docMkLst>
      <pc:sldChg chg="modSp mod">
        <pc:chgData name="Rahima NATO-KALFANE" userId="a6a509d9-ec2e-42bb-b027-b4de75d118f0" providerId="ADAL" clId="{F40CE864-B953-4580-BB19-822CC2E02685}" dt="2023-10-12T16:56:59.443" v="4" actId="113"/>
        <pc:sldMkLst>
          <pc:docMk/>
          <pc:sldMk cId="1577528743" sldId="458"/>
        </pc:sldMkLst>
        <pc:spChg chg="mod">
          <ac:chgData name="Rahima NATO-KALFANE" userId="a6a509d9-ec2e-42bb-b027-b4de75d118f0" providerId="ADAL" clId="{F40CE864-B953-4580-BB19-822CC2E02685}" dt="2023-10-12T16:56:59.443" v="4" actId="113"/>
          <ac:spMkLst>
            <pc:docMk/>
            <pc:sldMk cId="1577528743" sldId="4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D3A35-2F8E-49C6-A418-082578BC9B81}" type="datetimeFigureOut">
              <a:rPr lang="fr-FR" smtClean="0"/>
              <a:t>12/10/2023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56820E-6A0F-4A87-97D1-53083B99D4CB}" type="slidenum">
              <a:rPr lang="fr-FR" smtClean="0"/>
              <a:t>‹N°›</a:t>
            </a:fld>
            <a:endParaRPr lang="fr-FR"/>
          </a:p>
        </p:txBody>
      </p:sp>
    </p:spTree>
    <p:extLst>
      <p:ext uri="{BB962C8B-B14F-4D97-AF65-F5344CB8AC3E}">
        <p14:creationId xmlns:p14="http://schemas.microsoft.com/office/powerpoint/2010/main" val="328227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334000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207260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1395423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602635" y="18161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Rectangle 15"/>
          <p:cNvSpPr/>
          <p:nvPr userDrawn="1"/>
        </p:nvSpPr>
        <p:spPr>
          <a:xfrm>
            <a:off x="756875" y="1925322"/>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a:xfrm>
            <a:off x="981941" y="2073213"/>
            <a:ext cx="10261600" cy="1295401"/>
          </a:xfrm>
        </p:spPr>
        <p:txBody>
          <a:bodyPr anchor="ctr" anchorCtr="0">
            <a:noAutofit/>
          </a:bodyPr>
          <a:lstStyle>
            <a:lvl1pPr algn="ctr" defTabSz="914377" rtl="0" eaLnBrk="1" latinLnBrk="0" hangingPunct="1">
              <a:spcBef>
                <a:spcPct val="0"/>
              </a:spcBef>
              <a:buNone/>
              <a:defRPr lang="en-US" sz="3400" kern="1200" cap="all" baseline="0" dirty="0">
                <a:solidFill>
                  <a:schemeClr val="tx1"/>
                </a:solidFill>
                <a:latin typeface="Calibri"/>
                <a:ea typeface="+mj-ea"/>
                <a:cs typeface="Calibri"/>
              </a:defRPr>
            </a:lvl1pPr>
          </a:lstStyle>
          <a:p>
            <a:r>
              <a:rPr lang="fr-FR" dirty="0"/>
              <a:t>Cliquez et modifiez le titre</a:t>
            </a:r>
            <a:endParaRPr lang="en-US" dirty="0"/>
          </a:p>
        </p:txBody>
      </p:sp>
      <p:sp>
        <p:nvSpPr>
          <p:cNvPr id="15" name="Rectangle 14"/>
          <p:cNvSpPr/>
          <p:nvPr/>
        </p:nvSpPr>
        <p:spPr>
          <a:xfrm>
            <a:off x="901356" y="3425396"/>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981941" y="3480324"/>
            <a:ext cx="10261600" cy="523783"/>
          </a:xfrm>
        </p:spPr>
        <p:txBody>
          <a:bodyPr anchor="ctr">
            <a:normAutofit/>
          </a:bodyPr>
          <a:lstStyle>
            <a:lvl1pPr marL="0" indent="0" algn="ctr">
              <a:buNone/>
              <a:defRPr sz="2000" cap="all" spc="251" baseline="0">
                <a:solidFill>
                  <a:srgbClr val="FFFFFF"/>
                </a:solidFill>
                <a:latin typeface="Calibri"/>
                <a:cs typeface="Calibri"/>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fr-FR" dirty="0"/>
              <a:t>Cliquez pour modifier les styles du texte du masque</a:t>
            </a:r>
          </a:p>
        </p:txBody>
      </p:sp>
      <p:sp>
        <p:nvSpPr>
          <p:cNvPr id="14" name="Rectangle 13"/>
          <p:cNvSpPr/>
          <p:nvPr/>
        </p:nvSpPr>
        <p:spPr>
          <a:xfrm>
            <a:off x="901358" y="2012042"/>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Image 8" descr="BWG ASSOCIES RVB.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5868" y="461713"/>
            <a:ext cx="5401733" cy="1092200"/>
          </a:xfrm>
          <a:prstGeom prst="rect">
            <a:avLst/>
          </a:prstGeom>
        </p:spPr>
      </p:pic>
    </p:spTree>
    <p:extLst>
      <p:ext uri="{BB962C8B-B14F-4D97-AF65-F5344CB8AC3E}">
        <p14:creationId xmlns:p14="http://schemas.microsoft.com/office/powerpoint/2010/main" val="21864008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fr-FR" dirty="0"/>
              <a:t>Cliquez et modifiez le titre</a:t>
            </a:r>
            <a:endParaRPr lang="en-US" dirty="0"/>
          </a:p>
        </p:txBody>
      </p:sp>
      <p:sp>
        <p:nvSpPr>
          <p:cNvPr id="3" name="Content Placeholder 2"/>
          <p:cNvSpPr>
            <a:spLocks noGrp="1"/>
          </p:cNvSpPr>
          <p:nvPr>
            <p:ph idx="1"/>
          </p:nvPr>
        </p:nvSpPr>
        <p:spPr>
          <a:xfrm>
            <a:off x="609600" y="1778002"/>
            <a:ext cx="10972800" cy="4267199"/>
          </a:xfrm>
          <a:solidFill>
            <a:schemeClr val="bg1">
              <a:alpha val="85000"/>
            </a:schemeClr>
          </a:solidFill>
        </p:spPr>
        <p:txBody>
          <a:bodyPr/>
          <a:lstStyle>
            <a:lvl1pPr marL="114297" indent="0">
              <a:buNone/>
              <a:defRPr sz="2000"/>
            </a:lvl1pPr>
            <a:lvl3pPr>
              <a:defRPr sz="2000"/>
            </a:lvl3pPr>
            <a:lvl4pPr>
              <a:buClr>
                <a:srgbClr val="CFB1B4"/>
              </a:buClr>
              <a:defRPr sz="2000"/>
            </a:lvl4pPr>
            <a:lvl5pPr>
              <a:defRPr sz="20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286131122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Footer Placeholder 2"/>
          <p:cNvSpPr>
            <a:spLocks noGrp="1"/>
          </p:cNvSpPr>
          <p:nvPr>
            <p:ph type="ftr" sz="quarter" idx="11"/>
          </p:nvPr>
        </p:nvSpPr>
        <p:spPr/>
        <p:txBody>
          <a:bodyPr/>
          <a:lstStyle/>
          <a:p>
            <a:endParaRPr lang="fr-FR" dirty="0"/>
          </a:p>
        </p:txBody>
      </p:sp>
      <p:pic>
        <p:nvPicPr>
          <p:cNvPr id="6" name="Image 5" descr="BWG ASSOCIES RVB.a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6439" y="6356352"/>
            <a:ext cx="1805812" cy="365125"/>
          </a:xfrm>
          <a:prstGeom prst="rect">
            <a:avLst/>
          </a:prstGeom>
        </p:spPr>
      </p:pic>
      <p:sp>
        <p:nvSpPr>
          <p:cNvPr id="7" name="Content Placeholder 2"/>
          <p:cNvSpPr>
            <a:spLocks noGrp="1"/>
          </p:cNvSpPr>
          <p:nvPr>
            <p:ph idx="1"/>
          </p:nvPr>
        </p:nvSpPr>
        <p:spPr>
          <a:xfrm>
            <a:off x="609600" y="601135"/>
            <a:ext cx="10972800" cy="5444066"/>
          </a:xfrm>
          <a:solidFill>
            <a:schemeClr val="bg1">
              <a:alpha val="85000"/>
            </a:schemeClr>
          </a:solidFill>
        </p:spPr>
        <p:txBody>
          <a:bodyPr/>
          <a:lstStyle>
            <a:lvl1pPr marL="114297" indent="0">
              <a:buNone/>
              <a:defRPr sz="2000"/>
            </a:lvl1pPr>
            <a:lvl3pPr>
              <a:defRPr sz="2000"/>
            </a:lvl3pPr>
            <a:lvl4pPr>
              <a:buClr>
                <a:srgbClr val="CFB1B4"/>
              </a:buClr>
              <a:defRPr sz="2000"/>
            </a:lvl4pPr>
            <a:lvl5pPr>
              <a:defRPr sz="20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64784229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Cliquez et modifiez le titre</a:t>
            </a:r>
            <a:endParaRPr lang="en-US" dirty="0"/>
          </a:p>
        </p:txBody>
      </p:sp>
      <p:sp>
        <p:nvSpPr>
          <p:cNvPr id="4" name="Footer Placeholder 3"/>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168380158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pied de page 2"/>
          <p:cNvSpPr>
            <a:spLocks noGrp="1"/>
          </p:cNvSpPr>
          <p:nvPr>
            <p:ph type="ftr" sz="quarter" idx="10"/>
          </p:nvPr>
        </p:nvSpPr>
        <p:spPr/>
        <p:txBody>
          <a:bodyPr/>
          <a:lstStyle/>
          <a:p>
            <a:endParaRPr lang="fr-FR" dirty="0"/>
          </a:p>
        </p:txBody>
      </p:sp>
      <p:sp>
        <p:nvSpPr>
          <p:cNvPr id="5" name="Espace réservé du tableau 4"/>
          <p:cNvSpPr>
            <a:spLocks noGrp="1"/>
          </p:cNvSpPr>
          <p:nvPr>
            <p:ph type="tbl" sz="quarter" idx="11"/>
          </p:nvPr>
        </p:nvSpPr>
        <p:spPr>
          <a:xfrm>
            <a:off x="568171" y="2766949"/>
            <a:ext cx="11014229" cy="3278252"/>
          </a:xfrm>
          <a:solidFill>
            <a:srgbClr val="FFFFFF">
              <a:alpha val="80000"/>
            </a:srgbClr>
          </a:solidFill>
        </p:spPr>
        <p:txBody>
          <a:bodyPr/>
          <a:lstStyle/>
          <a:p>
            <a:endParaRPr lang="fr-FR" dirty="0"/>
          </a:p>
        </p:txBody>
      </p:sp>
      <p:sp>
        <p:nvSpPr>
          <p:cNvPr id="7" name="Espace réservé du texte 6"/>
          <p:cNvSpPr>
            <a:spLocks noGrp="1"/>
          </p:cNvSpPr>
          <p:nvPr>
            <p:ph type="body" sz="quarter" idx="12" hasCustomPrompt="1"/>
          </p:nvPr>
        </p:nvSpPr>
        <p:spPr>
          <a:xfrm>
            <a:off x="568171" y="1957103"/>
            <a:ext cx="11014229" cy="569912"/>
          </a:xfrm>
        </p:spPr>
        <p:txBody>
          <a:bodyPr/>
          <a:lstStyle>
            <a:lvl1pPr marL="114297" indent="0">
              <a:buNone/>
              <a:defRPr/>
            </a:lvl1pPr>
            <a:lvl2pPr marL="411470" indent="0">
              <a:buNone/>
              <a:defRPr/>
            </a:lvl2pPr>
            <a:lvl3pPr marL="685783" indent="0">
              <a:buNone/>
              <a:defRPr/>
            </a:lvl3pPr>
            <a:lvl4pPr marL="1051534" indent="0">
              <a:buNone/>
              <a:defRPr/>
            </a:lvl4pPr>
            <a:lvl5pPr marL="1325847" indent="0">
              <a:buNone/>
              <a:defRPr/>
            </a:lvl5pPr>
          </a:lstStyle>
          <a:p>
            <a:pPr lvl="0"/>
            <a:r>
              <a:rPr lang="fr-FR" dirty="0"/>
              <a:t>Titre</a:t>
            </a:r>
          </a:p>
        </p:txBody>
      </p:sp>
    </p:spTree>
    <p:extLst>
      <p:ext uri="{BB962C8B-B14F-4D97-AF65-F5344CB8AC3E}">
        <p14:creationId xmlns:p14="http://schemas.microsoft.com/office/powerpoint/2010/main" val="178059588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 tit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pied de page 2"/>
          <p:cNvSpPr>
            <a:spLocks noGrp="1"/>
          </p:cNvSpPr>
          <p:nvPr>
            <p:ph type="ftr" sz="quarter" idx="10"/>
          </p:nvPr>
        </p:nvSpPr>
        <p:spPr/>
        <p:txBody>
          <a:bodyPr/>
          <a:lstStyle/>
          <a:p>
            <a:endParaRPr lang="fr-FR" dirty="0"/>
          </a:p>
        </p:txBody>
      </p:sp>
      <p:sp>
        <p:nvSpPr>
          <p:cNvPr id="5" name="Espace réservé pour une image  4"/>
          <p:cNvSpPr>
            <a:spLocks noGrp="1"/>
          </p:cNvSpPr>
          <p:nvPr>
            <p:ph type="pic" sz="quarter" idx="11"/>
          </p:nvPr>
        </p:nvSpPr>
        <p:spPr>
          <a:xfrm>
            <a:off x="2787652" y="1952355"/>
            <a:ext cx="6582832" cy="3440912"/>
          </a:xfrm>
        </p:spPr>
        <p:txBody>
          <a:bodyPr/>
          <a:lstStyle/>
          <a:p>
            <a:endParaRPr lang="fr-FR"/>
          </a:p>
        </p:txBody>
      </p:sp>
      <p:sp>
        <p:nvSpPr>
          <p:cNvPr id="9" name="Espace réservé du contenu 8"/>
          <p:cNvSpPr>
            <a:spLocks noGrp="1"/>
          </p:cNvSpPr>
          <p:nvPr>
            <p:ph sz="quarter" idx="12" hasCustomPrompt="1"/>
          </p:nvPr>
        </p:nvSpPr>
        <p:spPr>
          <a:xfrm>
            <a:off x="2787652" y="5486400"/>
            <a:ext cx="6582832" cy="566738"/>
          </a:xfrm>
        </p:spPr>
        <p:txBody>
          <a:bodyPr/>
          <a:lstStyle>
            <a:lvl5pPr marL="1325847" indent="0">
              <a:buNone/>
              <a:defRPr baseline="0"/>
            </a:lvl5pPr>
          </a:lstStyle>
          <a:p>
            <a:pPr lvl="4"/>
            <a:r>
              <a:rPr lang="fr-FR" dirty="0"/>
              <a:t>Titre de l’image</a:t>
            </a:r>
          </a:p>
        </p:txBody>
      </p:sp>
    </p:spTree>
    <p:extLst>
      <p:ext uri="{BB962C8B-B14F-4D97-AF65-F5344CB8AC3E}">
        <p14:creationId xmlns:p14="http://schemas.microsoft.com/office/powerpoint/2010/main" val="4242152961"/>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noFill/>
          <a:ln>
            <a:noFill/>
          </a:ln>
          <a:effectLst>
            <a:softEdge rad="12700"/>
          </a:effectLst>
        </p:spPr>
        <p:txBody>
          <a:bodyPr>
            <a:normAutofit/>
          </a:bodyPr>
          <a:lstStyle>
            <a:lvl1pPr marL="0" indent="0">
              <a:buNone/>
              <a:defRPr sz="20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dirty="0"/>
              <a:t>Faire glisser l'image vers l'espace réservé ou cliquer sur l'icône pour l'ajouter</a:t>
            </a:r>
            <a:endParaRPr lang="en-US" dirty="0"/>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1"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fr-FR" dirty="0"/>
          </a:p>
        </p:txBody>
      </p:sp>
      <p:sp>
        <p:nvSpPr>
          <p:cNvPr id="13" name="Rectangle 12"/>
          <p:cNvSpPr/>
          <p:nvPr/>
        </p:nvSpPr>
        <p:spPr>
          <a:xfrm>
            <a:off x="1219201" y="5638800"/>
            <a:ext cx="9771353"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8"/>
            <a:ext cx="9659648" cy="401715"/>
          </a:xfrm>
        </p:spPr>
        <p:txBody>
          <a:bodyPr anchor="ctr">
            <a:normAutofit/>
          </a:bodyPr>
          <a:lstStyle>
            <a:lvl1pPr marL="0" indent="0" algn="ctr">
              <a:buNone/>
              <a:defRPr sz="1500" cap="all" spc="251" baseline="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2" name="Title 1"/>
          <p:cNvSpPr>
            <a:spLocks noGrp="1"/>
          </p:cNvSpPr>
          <p:nvPr>
            <p:ph type="title"/>
          </p:nvPr>
        </p:nvSpPr>
        <p:spPr>
          <a:xfrm>
            <a:off x="1219201" y="5105402"/>
            <a:ext cx="9771353" cy="523043"/>
          </a:xfrm>
        </p:spPr>
        <p:txBody>
          <a:bodyPr anchor="ctr" anchorCtr="0"/>
          <a:lstStyle>
            <a:lvl1pPr algn="ctr">
              <a:defRPr sz="2000" b="0">
                <a:solidFill>
                  <a:schemeClr val="accent1">
                    <a:lumMod val="75000"/>
                  </a:schemeClr>
                </a:solidFill>
              </a:defRPr>
            </a:lvl1pPr>
          </a:lstStyle>
          <a:p>
            <a:r>
              <a:rPr lang="fr-FR"/>
              <a:t>Cliquez et modifiez le titre</a:t>
            </a:r>
            <a:endParaRPr lang="en-US" dirty="0"/>
          </a:p>
        </p:txBody>
      </p:sp>
      <p:pic>
        <p:nvPicPr>
          <p:cNvPr id="14" name="Image 13" descr="BWG ASSOCIES RVB.a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6439" y="6356352"/>
            <a:ext cx="1805812" cy="365125"/>
          </a:xfrm>
          <a:prstGeom prst="rect">
            <a:avLst/>
          </a:prstGeom>
        </p:spPr>
      </p:pic>
    </p:spTree>
    <p:extLst>
      <p:ext uri="{BB962C8B-B14F-4D97-AF65-F5344CB8AC3E}">
        <p14:creationId xmlns:p14="http://schemas.microsoft.com/office/powerpoint/2010/main" val="117385838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Footer Placeholder 2"/>
          <p:cNvSpPr>
            <a:spLocks noGrp="1"/>
          </p:cNvSpPr>
          <p:nvPr>
            <p:ph type="ftr" sz="quarter" idx="11"/>
          </p:nvPr>
        </p:nvSpPr>
        <p:spPr/>
        <p:txBody>
          <a:bodyPr/>
          <a:lstStyle/>
          <a:p>
            <a:endParaRPr lang="fr-FR" dirty="0"/>
          </a:p>
        </p:txBody>
      </p:sp>
      <p:pic>
        <p:nvPicPr>
          <p:cNvPr id="6" name="Image 5" descr="BWG ASSOCIES RVB.a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6439" y="6356352"/>
            <a:ext cx="1805812" cy="365125"/>
          </a:xfrm>
          <a:prstGeom prst="rect">
            <a:avLst/>
          </a:prstGeom>
        </p:spPr>
      </p:pic>
    </p:spTree>
    <p:extLst>
      <p:ext uri="{BB962C8B-B14F-4D97-AF65-F5344CB8AC3E}">
        <p14:creationId xmlns:p14="http://schemas.microsoft.com/office/powerpoint/2010/main" val="326772238"/>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236205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70895" y="378909"/>
            <a:ext cx="11014229" cy="1039427"/>
          </a:xfrm>
        </p:spPr>
        <p:txBody>
          <a:bodyPr/>
          <a:lstStyle/>
          <a:p>
            <a:r>
              <a:rPr lang="fr-FR" dirty="0"/>
              <a:t>Cliquez et modifiez le titre</a:t>
            </a:r>
            <a:endParaRPr lang="en-US" dirty="0"/>
          </a:p>
        </p:txBody>
      </p:sp>
      <p:sp>
        <p:nvSpPr>
          <p:cNvPr id="3" name="Content Placeholder 2"/>
          <p:cNvSpPr>
            <a:spLocks noGrp="1"/>
          </p:cNvSpPr>
          <p:nvPr>
            <p:ph sz="half" idx="1"/>
          </p:nvPr>
        </p:nvSpPr>
        <p:spPr>
          <a:xfrm>
            <a:off x="568171" y="1772817"/>
            <a:ext cx="5384800" cy="4272385"/>
          </a:xfrm>
          <a:solidFill>
            <a:srgbClr val="FFFFFF">
              <a:alpha val="80000"/>
            </a:srgbClr>
          </a:solidFill>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197600" y="1772817"/>
            <a:ext cx="5384800" cy="4272385"/>
          </a:xfrm>
          <a:solidFill>
            <a:srgbClr val="FFFFFF">
              <a:alpha val="80000"/>
            </a:srgbClr>
          </a:solidFill>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Footer Placeholder 5"/>
          <p:cNvSpPr>
            <a:spLocks noGrp="1"/>
          </p:cNvSpPr>
          <p:nvPr>
            <p:ph type="ftr" sz="quarter" idx="11"/>
          </p:nvPr>
        </p:nvSpPr>
        <p:spPr/>
        <p:txBody>
          <a:bodyPr/>
          <a:lstStyle/>
          <a:p>
            <a:endParaRPr lang="fr-FR"/>
          </a:p>
        </p:txBody>
      </p:sp>
      <p:sp>
        <p:nvSpPr>
          <p:cNvPr id="5" name="ZoneTexte 4"/>
          <p:cNvSpPr txBox="1"/>
          <p:nvPr userDrawn="1"/>
        </p:nvSpPr>
        <p:spPr>
          <a:xfrm>
            <a:off x="890211" y="885371"/>
            <a:ext cx="184731" cy="369332"/>
          </a:xfrm>
          <a:prstGeom prst="rect">
            <a:avLst/>
          </a:prstGeom>
          <a:noFill/>
        </p:spPr>
        <p:txBody>
          <a:bodyPr wrap="none" rtlCol="0">
            <a:spAutoFit/>
          </a:bodyPr>
          <a:lstStyle/>
          <a:p>
            <a:endParaRPr lang="fr-FR" sz="1800" dirty="0"/>
          </a:p>
        </p:txBody>
      </p:sp>
    </p:spTree>
    <p:extLst>
      <p:ext uri="{BB962C8B-B14F-4D97-AF65-F5344CB8AC3E}">
        <p14:creationId xmlns:p14="http://schemas.microsoft.com/office/powerpoint/2010/main" val="563491804"/>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376941"/>
            <a:ext cx="11014229" cy="1039427"/>
          </a:xfrm>
        </p:spPr>
        <p:txBody>
          <a:bodyPr/>
          <a:lstStyle>
            <a:lvl1pPr>
              <a:defRPr/>
            </a:lvl1pPr>
          </a:lstStyle>
          <a:p>
            <a:r>
              <a:rPr lang="fr-FR" dirty="0"/>
              <a:t>Cliquez et modifiez le titre</a:t>
            </a:r>
            <a:endParaRPr lang="en-US" dirty="0"/>
          </a:p>
        </p:txBody>
      </p:sp>
      <p:sp>
        <p:nvSpPr>
          <p:cNvPr id="3" name="Text Placeholder 2"/>
          <p:cNvSpPr>
            <a:spLocks noGrp="1"/>
          </p:cNvSpPr>
          <p:nvPr>
            <p:ph type="body" idx="1"/>
          </p:nvPr>
        </p:nvSpPr>
        <p:spPr>
          <a:xfrm>
            <a:off x="568172" y="1874844"/>
            <a:ext cx="5386917" cy="639762"/>
          </a:xfrm>
          <a:solidFill>
            <a:srgbClr val="FFFFFF">
              <a:alpha val="80000"/>
            </a:srgbClr>
          </a:solidFill>
        </p:spPr>
        <p:txBody>
          <a:bodyPr anchor="b">
            <a:noAutofit/>
          </a:bodyPr>
          <a:lstStyle>
            <a:lvl1pPr marL="0" indent="0" algn="ctr">
              <a:buNone/>
              <a:defRPr sz="2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568172" y="2599265"/>
            <a:ext cx="5386917" cy="3445936"/>
          </a:xfrm>
          <a:solidFill>
            <a:srgbClr val="FFFFFF">
              <a:alpha val="80000"/>
            </a:srgbClr>
          </a:solidFill>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193369" y="1874844"/>
            <a:ext cx="5389033" cy="639762"/>
          </a:xfrm>
          <a:solidFill>
            <a:srgbClr val="FFFFFF">
              <a:alpha val="80000"/>
            </a:srgbClr>
          </a:solidFill>
        </p:spPr>
        <p:txBody>
          <a:bodyPr anchor="b">
            <a:noAutofit/>
          </a:bodyPr>
          <a:lstStyle>
            <a:lvl1pPr marL="0" indent="0" algn="ctr">
              <a:buNone/>
              <a:defRPr sz="2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6193369" y="2599265"/>
            <a:ext cx="5389033" cy="3445936"/>
          </a:xfrm>
          <a:solidFill>
            <a:srgbClr val="FFFFFF">
              <a:alpha val="80000"/>
            </a:srgbClr>
          </a:solidFill>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Footer Placeholder 7"/>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56002250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de sans logo">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Footer Placeholder 2"/>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133883049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244302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5324954-71A9-4953-B242-6F3A284F28C6}" type="datetimeFigureOut">
              <a:rPr lang="fr-FR" smtClean="0"/>
              <a:t>12/10/2023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13706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5324954-71A9-4953-B242-6F3A284F28C6}" type="datetimeFigureOut">
              <a:rPr lang="fr-FR" smtClean="0"/>
              <a:t>12/10/2023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147037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5324954-71A9-4953-B242-6F3A284F28C6}" type="datetimeFigureOut">
              <a:rPr lang="fr-FR" smtClean="0"/>
              <a:t>12/10/2023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236415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324954-71A9-4953-B242-6F3A284F28C6}" type="datetimeFigureOut">
              <a:rPr lang="fr-FR" smtClean="0"/>
              <a:t>12/10/2023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3604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5324954-71A9-4953-B242-6F3A284F28C6}" type="datetimeFigureOut">
              <a:rPr lang="fr-FR" smtClean="0"/>
              <a:t>12/10/2023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195054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5324954-71A9-4953-B242-6F3A284F28C6}" type="datetimeFigureOut">
              <a:rPr lang="fr-FR" smtClean="0"/>
              <a:t>12/10/2023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1733FB-7D1B-4973-9120-A7CA2B7E5805}" type="slidenum">
              <a:rPr lang="fr-FR" smtClean="0"/>
              <a:t>‹N°›</a:t>
            </a:fld>
            <a:endParaRPr lang="fr-FR"/>
          </a:p>
        </p:txBody>
      </p:sp>
    </p:spTree>
    <p:extLst>
      <p:ext uri="{BB962C8B-B14F-4D97-AF65-F5344CB8AC3E}">
        <p14:creationId xmlns:p14="http://schemas.microsoft.com/office/powerpoint/2010/main" val="162348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1DC"/>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24954-71A9-4953-B242-6F3A284F28C6}" type="datetimeFigureOut">
              <a:rPr lang="fr-FR" smtClean="0"/>
              <a:t>12/10/2023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733FB-7D1B-4973-9120-A7CA2B7E5805}" type="slidenum">
              <a:rPr lang="fr-FR" smtClean="0"/>
              <a:t>‹N°›</a:t>
            </a:fld>
            <a:endParaRPr lang="fr-FR"/>
          </a:p>
        </p:txBody>
      </p:sp>
    </p:spTree>
    <p:extLst>
      <p:ext uri="{BB962C8B-B14F-4D97-AF65-F5344CB8AC3E}">
        <p14:creationId xmlns:p14="http://schemas.microsoft.com/office/powerpoint/2010/main" val="98903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7E1DC"/>
        </a:solid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0" y="0"/>
            <a:ext cx="12192000" cy="175260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2"/>
            <a:ext cx="10972800" cy="43735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2"/>
                </a:solidFill>
                <a:latin typeface="Calibri"/>
                <a:cs typeface="Calibri"/>
              </a:defRPr>
            </a:lvl1pPr>
          </a:lstStyle>
          <a:p>
            <a:endParaRPr lang="fr-FR" dirty="0"/>
          </a:p>
        </p:txBody>
      </p:sp>
      <p:sp>
        <p:nvSpPr>
          <p:cNvPr id="10" name="Rectangle 9"/>
          <p:cNvSpPr/>
          <p:nvPr/>
        </p:nvSpPr>
        <p:spPr>
          <a:xfrm>
            <a:off x="545593" y="383208"/>
            <a:ext cx="11119028" cy="103942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45593" y="383208"/>
            <a:ext cx="11119028" cy="1039427"/>
          </a:xfrm>
          <a:prstGeom prst="rect">
            <a:avLst/>
          </a:prstGeom>
        </p:spPr>
        <p:txBody>
          <a:bodyPr vert="horz" lIns="91440" tIns="45720" rIns="91440" bIns="45720" rtlCol="0" anchor="ctr">
            <a:normAutofit/>
          </a:bodyPr>
          <a:lstStyle/>
          <a:p>
            <a:r>
              <a:rPr lang="fr-FR" dirty="0"/>
              <a:t>Cliquez et modifiez le titre</a:t>
            </a:r>
            <a:endParaRPr lang="en-US" dirty="0"/>
          </a:p>
        </p:txBody>
      </p:sp>
      <p:pic>
        <p:nvPicPr>
          <p:cNvPr id="4" name="Image 3" descr="BWG ASSOCIES RVB.ai"/>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2686" y="6356352"/>
            <a:ext cx="1805812" cy="365125"/>
          </a:xfrm>
          <a:prstGeom prst="rect">
            <a:avLst/>
          </a:prstGeom>
        </p:spPr>
      </p:pic>
    </p:spTree>
    <p:extLst>
      <p:ext uri="{BB962C8B-B14F-4D97-AF65-F5344CB8AC3E}">
        <p14:creationId xmlns:p14="http://schemas.microsoft.com/office/powerpoint/2010/main" val="1501240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xStyles>
    <p:titleStyle>
      <a:lvl1pPr algn="ctr" defTabSz="914377" rtl="0" eaLnBrk="1" latinLnBrk="0" hangingPunct="1">
        <a:spcBef>
          <a:spcPct val="0"/>
        </a:spcBef>
        <a:buNone/>
        <a:defRPr sz="2800" b="1" kern="1200" cap="all" baseline="0">
          <a:solidFill>
            <a:srgbClr val="000000"/>
          </a:solidFill>
          <a:latin typeface="Calibri"/>
          <a:ea typeface="+mj-ea"/>
          <a:cs typeface="Calibri"/>
        </a:defRPr>
      </a:lvl1pPr>
    </p:titleStyle>
    <p:bodyStyle>
      <a:lvl1pPr marL="114297" indent="0" algn="l" defTabSz="914377" rtl="0" eaLnBrk="1" latinLnBrk="0" hangingPunct="1">
        <a:spcBef>
          <a:spcPct val="20000"/>
        </a:spcBef>
        <a:buClr>
          <a:schemeClr val="accent1"/>
        </a:buClr>
        <a:buFont typeface="Arial" pitchFamily="34" charset="0"/>
        <a:buNone/>
        <a:defRPr sz="2000" kern="1200">
          <a:solidFill>
            <a:schemeClr val="tx2"/>
          </a:solidFill>
          <a:latin typeface="Calibri"/>
          <a:ea typeface="+mn-ea"/>
          <a:cs typeface="Calibri"/>
        </a:defRPr>
      </a:lvl1pPr>
      <a:lvl2pPr marL="640064" indent="-228594" algn="l" defTabSz="914377" rtl="0" eaLnBrk="1" latinLnBrk="0" hangingPunct="1">
        <a:spcBef>
          <a:spcPct val="20000"/>
        </a:spcBef>
        <a:buClr>
          <a:schemeClr val="accent2"/>
        </a:buClr>
        <a:buFont typeface="Arial" pitchFamily="34" charset="0"/>
        <a:buChar char="•"/>
        <a:defRPr sz="2000" kern="1200">
          <a:solidFill>
            <a:schemeClr val="tx2"/>
          </a:solidFill>
          <a:latin typeface="Calibri"/>
          <a:ea typeface="+mn-ea"/>
          <a:cs typeface="Calibri"/>
        </a:defRPr>
      </a:lvl2pPr>
      <a:lvl3pPr marL="914377" indent="-228594" algn="l" defTabSz="914377" rtl="0" eaLnBrk="1" latinLnBrk="0" hangingPunct="1">
        <a:spcBef>
          <a:spcPct val="20000"/>
        </a:spcBef>
        <a:buClr>
          <a:schemeClr val="accent3"/>
        </a:buClr>
        <a:buFont typeface="Arial" pitchFamily="34" charset="0"/>
        <a:buChar char="•"/>
        <a:defRPr sz="2000" kern="1200">
          <a:solidFill>
            <a:schemeClr val="tx2"/>
          </a:solidFill>
          <a:latin typeface="Calibri"/>
          <a:ea typeface="+mn-ea"/>
          <a:cs typeface="Calibri"/>
        </a:defRPr>
      </a:lvl3pPr>
      <a:lvl4pPr marL="1280128" indent="-228594" algn="l" defTabSz="914377" rtl="0" eaLnBrk="1" latinLnBrk="0" hangingPunct="1">
        <a:spcBef>
          <a:spcPct val="20000"/>
        </a:spcBef>
        <a:buClr>
          <a:srgbClr val="CFB1B4"/>
        </a:buClr>
        <a:buFont typeface="Arial" pitchFamily="34" charset="0"/>
        <a:buChar char="•"/>
        <a:defRPr sz="2000" kern="1200">
          <a:solidFill>
            <a:schemeClr val="tx2"/>
          </a:solidFill>
          <a:latin typeface="Calibri"/>
          <a:ea typeface="+mn-ea"/>
          <a:cs typeface="Calibri"/>
        </a:defRPr>
      </a:lvl4pPr>
      <a:lvl5pPr marL="1554441" indent="-228594" algn="l" defTabSz="914377" rtl="0" eaLnBrk="1" latinLnBrk="0" hangingPunct="1">
        <a:spcBef>
          <a:spcPct val="20000"/>
        </a:spcBef>
        <a:buClr>
          <a:schemeClr val="accent5"/>
        </a:buClr>
        <a:buFont typeface="Arial" pitchFamily="34" charset="0"/>
        <a:buChar char="•"/>
        <a:defRPr sz="2000" kern="1200" baseline="0">
          <a:solidFill>
            <a:schemeClr val="tx2"/>
          </a:solidFill>
          <a:latin typeface="Calibri"/>
          <a:ea typeface="+mn-ea"/>
          <a:cs typeface="Calibri"/>
        </a:defRPr>
      </a:lvl5pPr>
      <a:lvl6pPr marL="1737317" indent="-182875" algn="l" defTabSz="914377"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30" indent="-182875" algn="l" defTabSz="914377"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05" indent="-182875" algn="l" defTabSz="914377"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381" indent="-182875" algn="l" defTabSz="914377"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1414" y="976123"/>
            <a:ext cx="9294124" cy="3170099"/>
          </a:xfrm>
          <a:prstGeom prst="rect">
            <a:avLst/>
          </a:prstGeom>
        </p:spPr>
        <p:txBody>
          <a:bodyPr wrap="square">
            <a:spAutoFit/>
          </a:bodyPr>
          <a:lstStyle/>
          <a:p>
            <a:pPr algn="ctr"/>
            <a:r>
              <a:rPr lang="en-US" sz="2700" b="1" dirty="0">
                <a:effectLst>
                  <a:outerShdw blurRad="38100" dist="38100" dir="2700000" algn="tl">
                    <a:srgbClr val="000000">
                      <a:alpha val="43137"/>
                    </a:srgbClr>
                  </a:outerShdw>
                </a:effectLst>
              </a:rPr>
              <a:t>Ukrainian</a:t>
            </a:r>
            <a:r>
              <a:rPr lang="fr-FR" sz="2700" b="1" dirty="0">
                <a:effectLst>
                  <a:outerShdw blurRad="38100" dist="38100" dir="2700000" algn="tl">
                    <a:srgbClr val="000000">
                      <a:alpha val="43137"/>
                    </a:srgbClr>
                  </a:outerShdw>
                </a:effectLst>
              </a:rPr>
              <a:t> Bar Association</a:t>
            </a:r>
            <a:endParaRPr lang="en-GB" sz="2700" b="1" dirty="0">
              <a:effectLst>
                <a:outerShdw blurRad="38100" dist="38100" dir="2700000" algn="tl">
                  <a:srgbClr val="000000">
                    <a:alpha val="43137"/>
                  </a:srgbClr>
                </a:outerShdw>
              </a:effectLst>
            </a:endParaRPr>
          </a:p>
          <a:p>
            <a:pPr algn="ctr"/>
            <a:endParaRPr lang="en-US" sz="2700" b="1" dirty="0">
              <a:effectLst>
                <a:outerShdw blurRad="38100" dist="38100" dir="2700000" algn="tl">
                  <a:srgbClr val="000000">
                    <a:alpha val="43137"/>
                  </a:srgbClr>
                </a:outerShdw>
              </a:effectLst>
            </a:endParaRPr>
          </a:p>
          <a:p>
            <a:pPr algn="ctr"/>
            <a:r>
              <a:rPr lang="en-US" sz="2000" u="sng" kern="100" dirty="0">
                <a:effectLst/>
                <a:latin typeface="Arial" panose="020B0604020202020204" pitchFamily="34" charset="0"/>
                <a:ea typeface="Calibri" panose="020F0502020204030204" pitchFamily="34" charset="0"/>
                <a:cs typeface="Arial" panose="020B0604020202020204" pitchFamily="34" charset="0"/>
              </a:rPr>
              <a:t>Specifics of Applying the 1980 Convention on Civil Aspects of International Child Abduction During Times of War: </a:t>
            </a:r>
            <a:r>
              <a:rPr lang="en-US" sz="2000" b="1" u="sng" kern="100" dirty="0">
                <a:effectLst/>
                <a:latin typeface="Arial" panose="020B0604020202020204" pitchFamily="34" charset="0"/>
                <a:ea typeface="Calibri" panose="020F0502020204030204" pitchFamily="34" charset="0"/>
                <a:cs typeface="Arial" panose="020B0604020202020204" pitchFamily="34" charset="0"/>
              </a:rPr>
              <a:t>The French approach</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p>
            <a:pPr algn="ctr"/>
            <a:endParaRPr lang="fr-FR" sz="2400" dirty="0">
              <a:effectLst>
                <a:outerShdw blurRad="38100" dist="38100" dir="2700000" algn="tl">
                  <a:srgbClr val="000000">
                    <a:alpha val="43137"/>
                  </a:srgbClr>
                </a:outerShdw>
              </a:effectLst>
              <a:latin typeface="Calibri Light" panose="020F0302020204030204"/>
            </a:endParaRPr>
          </a:p>
          <a:p>
            <a:pPr algn="ctr"/>
            <a:endParaRPr lang="fr-FR" sz="1100" dirty="0">
              <a:effectLst>
                <a:outerShdw blurRad="38100" dist="38100" dir="2700000" algn="tl">
                  <a:srgbClr val="000000">
                    <a:alpha val="43137"/>
                  </a:srgbClr>
                </a:outerShdw>
              </a:effectLst>
              <a:latin typeface="Calibri Light" panose="020F0302020204030204"/>
            </a:endParaRPr>
          </a:p>
          <a:p>
            <a:pPr algn="ctr"/>
            <a:endParaRPr lang="fr-FR" sz="1100" dirty="0">
              <a:effectLst>
                <a:outerShdw blurRad="38100" dist="38100" dir="2700000" algn="tl">
                  <a:srgbClr val="000000">
                    <a:alpha val="43137"/>
                  </a:srgbClr>
                </a:outerShdw>
              </a:effectLst>
              <a:latin typeface="Calibri Light" panose="020F0302020204030204"/>
            </a:endParaRPr>
          </a:p>
          <a:p>
            <a:pPr algn="ctr"/>
            <a:r>
              <a:rPr lang="fr-FR" sz="2000" b="1" dirty="0">
                <a:latin typeface="Calibri Light" panose="020F0302020204030204"/>
              </a:rPr>
              <a:t>Rahima NATO-KALFANE </a:t>
            </a:r>
            <a:br>
              <a:rPr lang="fr-FR" sz="2000" b="1" dirty="0">
                <a:latin typeface="Calibri Light" panose="020F0302020204030204"/>
              </a:rPr>
            </a:br>
            <a:r>
              <a:rPr lang="fr-FR" sz="2000" b="1" dirty="0">
                <a:latin typeface="Calibri Light" panose="020F0302020204030204"/>
              </a:rPr>
              <a:t>   Partner /Cabinet BWG Associés</a:t>
            </a:r>
          </a:p>
          <a:p>
            <a:pPr algn="ctr"/>
            <a:r>
              <a:rPr lang="fr-FR" sz="2000" b="1" dirty="0">
                <a:latin typeface="Calibri Light" panose="020F0302020204030204"/>
              </a:rPr>
              <a:t>Paris, France</a:t>
            </a:r>
            <a:endParaRPr lang="en-US" sz="2000" b="1" dirty="0"/>
          </a:p>
        </p:txBody>
      </p:sp>
      <p:pic>
        <p:nvPicPr>
          <p:cNvPr id="4" name="Image 3"/>
          <p:cNvPicPr>
            <a:picLocks noChangeAspect="1"/>
          </p:cNvPicPr>
          <p:nvPr/>
        </p:nvPicPr>
        <p:blipFill>
          <a:blip r:embed="rId2"/>
          <a:stretch>
            <a:fillRect/>
          </a:stretch>
        </p:blipFill>
        <p:spPr>
          <a:xfrm>
            <a:off x="340401" y="4926587"/>
            <a:ext cx="2028045" cy="1510246"/>
          </a:xfrm>
          <a:prstGeom prst="rect">
            <a:avLst/>
          </a:prstGeom>
        </p:spPr>
      </p:pic>
    </p:spTree>
    <p:extLst>
      <p:ext uri="{BB962C8B-B14F-4D97-AF65-F5344CB8AC3E}">
        <p14:creationId xmlns:p14="http://schemas.microsoft.com/office/powerpoint/2010/main" val="1577528743"/>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099655"/>
            <a:ext cx="925677" cy="689334"/>
          </a:xfrm>
          <a:prstGeom prst="rect">
            <a:avLst/>
          </a:prstGeom>
        </p:spPr>
      </p:pic>
      <p:sp>
        <p:nvSpPr>
          <p:cNvPr id="7" name="ZoneTexte 6"/>
          <p:cNvSpPr txBox="1"/>
          <p:nvPr/>
        </p:nvSpPr>
        <p:spPr>
          <a:xfrm>
            <a:off x="715992" y="252874"/>
            <a:ext cx="11140727" cy="5697714"/>
          </a:xfrm>
          <a:prstGeom prst="rect">
            <a:avLst/>
          </a:prstGeom>
          <a:solidFill>
            <a:schemeClr val="bg1"/>
          </a:solidFill>
        </p:spPr>
        <p:txBody>
          <a:bodyPr wrap="square" rtlCol="0">
            <a:spAutoFit/>
          </a:bodyPr>
          <a:lstStyle/>
          <a:p>
            <a:pPr algn="ctr"/>
            <a:r>
              <a:rPr lang="en-US" sz="2800" dirty="0">
                <a:effectLst>
                  <a:outerShdw blurRad="38100" dist="38100" dir="2700000" algn="tl">
                    <a:srgbClr val="000000">
                      <a:alpha val="43137"/>
                    </a:srgbClr>
                  </a:outerShdw>
                </a:effectLst>
              </a:rPr>
              <a:t>Ongoing European exchanges</a:t>
            </a: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It is important to mention that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a:t>
            </a:r>
            <a:r>
              <a:rPr lang="en-US" sz="2000" kern="100" dirty="0">
                <a:effectLst/>
                <a:ea typeface="Calibri" panose="020F0502020204030204" pitchFamily="34" charset="0"/>
                <a:cs typeface="Times New Roman" panose="02020603050405020304" pitchFamily="18" charset="0"/>
              </a:rPr>
              <a:t>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Permanent European Bureau </a:t>
            </a:r>
            <a:r>
              <a:rPr lang="en-US" sz="2000" kern="100" dirty="0">
                <a:effectLst/>
                <a:ea typeface="Calibri" panose="020F0502020204030204" pitchFamily="34" charset="0"/>
                <a:cs typeface="Times New Roman" panose="02020603050405020304" pitchFamily="18" charset="0"/>
              </a:rPr>
              <a:t>and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 Central Authority of Ukraine</a:t>
            </a:r>
            <a:r>
              <a:rPr lang="en-US" sz="2000" kern="100" dirty="0">
                <a:effectLst/>
                <a:ea typeface="Calibri" panose="020F0502020204030204" pitchFamily="34" charset="0"/>
                <a:cs typeface="Times New Roman" panose="02020603050405020304" pitchFamily="18" charset="0"/>
              </a:rPr>
              <a:t>, competent in these matters per the 1980 Hague Convention, are currently invested in ongoing exchanges and roundtables regarding the current challenges the Central Authority of Ukraine is experiencing in processing return applications. The first roundtable occurred on </a:t>
            </a:r>
            <a:r>
              <a:rPr lang="en-US" sz="2000" u="sng" kern="100" dirty="0">
                <a:effectLst/>
                <a:ea typeface="Calibri" panose="020F0502020204030204" pitchFamily="34" charset="0"/>
                <a:cs typeface="Times New Roman" panose="02020603050405020304" pitchFamily="18" charset="0"/>
              </a:rPr>
              <a:t>January 18</a:t>
            </a:r>
            <a:r>
              <a:rPr lang="en-US" sz="2000" u="sng" kern="100" baseline="30000" dirty="0">
                <a:effectLst/>
                <a:ea typeface="Calibri" panose="020F0502020204030204" pitchFamily="34" charset="0"/>
                <a:cs typeface="Times New Roman" panose="02020603050405020304" pitchFamily="18" charset="0"/>
              </a:rPr>
              <a:t>th</a:t>
            </a:r>
            <a:r>
              <a:rPr lang="en-US" sz="2000" u="sng" kern="100" dirty="0">
                <a:effectLst/>
                <a:ea typeface="Calibri" panose="020F0502020204030204" pitchFamily="34" charset="0"/>
                <a:cs typeface="Times New Roman" panose="02020603050405020304" pitchFamily="18" charset="0"/>
              </a:rPr>
              <a:t>, 2023</a:t>
            </a:r>
            <a:r>
              <a:rPr lang="en-US" sz="2000" kern="100" dirty="0">
                <a:effectLst/>
                <a:ea typeface="Calibri" panose="020F0502020204030204" pitchFamily="34" charset="0"/>
                <a:cs typeface="Times New Roman" panose="02020603050405020304" pitchFamily="18" charset="0"/>
              </a:rPr>
              <a:t>, and another one is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soon to be scheduled</a:t>
            </a:r>
            <a:r>
              <a:rPr lang="en-US" sz="2000" kern="100" dirty="0">
                <a:effectLst/>
                <a:ea typeface="Calibri" panose="020F0502020204030204" pitchFamily="34" charset="0"/>
                <a:cs typeface="Times New Roman" panose="02020603050405020304" pitchFamily="18" charset="0"/>
              </a:rPr>
              <a:t>. </a:t>
            </a:r>
          </a:p>
          <a:p>
            <a:pPr algn="just">
              <a:lnSpc>
                <a:spcPct val="107000"/>
              </a:lnSpc>
              <a:spcAft>
                <a:spcPts val="800"/>
              </a:spcAft>
            </a:pP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We found it interesting to share with you some questions that the exchanges will revolve around</a:t>
            </a:r>
            <a:r>
              <a:rPr lang="en-US" sz="2000" kern="100" dirty="0">
                <a:effectLst/>
                <a:ea typeface="Calibri" panose="020F0502020204030204" pitchFamily="34" charset="0"/>
                <a:cs typeface="Times New Roman" panose="02020603050405020304" pitchFamily="18" charset="0"/>
              </a:rPr>
              <a:t>:</a:t>
            </a:r>
            <a:endParaRPr lang="fr-FR" sz="2000" kern="100" dirty="0">
              <a:effectLst/>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300"/>
              </a:spcAft>
              <a:buFont typeface="Calibri" panose="020F0502020204030204" pitchFamily="34" charset="0"/>
              <a:buChar char="-"/>
            </a:pP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What could be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considered a safe environment </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in Ukraine </a:t>
            </a:r>
            <a:r>
              <a:rPr lang="en-US" sz="2000" b="1" u="sng"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to which children can be returned</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endParaRPr lang="fr-FR"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300"/>
              </a:spcAft>
              <a:buFont typeface="Calibri" panose="020F0502020204030204" pitchFamily="34" charset="0"/>
              <a:buChar char="-"/>
            </a:pP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Can the CA of Ukraine or other bodies in Ukraine provide assistance in making that assessment?</a:t>
            </a:r>
          </a:p>
          <a:p>
            <a:pPr marL="342900" lvl="0" indent="-342900" algn="just">
              <a:lnSpc>
                <a:spcPct val="107000"/>
              </a:lnSpc>
              <a:spcBef>
                <a:spcPts val="150"/>
              </a:spcBef>
              <a:spcAft>
                <a:spcPts val="150"/>
              </a:spcAft>
              <a:buFont typeface="Calibri" panose="020F0502020204030204" pitchFamily="34" charset="0"/>
              <a:buChar char="-"/>
            </a:pPr>
            <a:r>
              <a:rPr lang="en-US" sz="2000" b="1" u="sng"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Can a return order be enforceable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on the condition that the environment in Ukraine is safe </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for the return of the child?</a:t>
            </a:r>
          </a:p>
          <a:p>
            <a:pPr marL="457200">
              <a:lnSpc>
                <a:spcPct val="107000"/>
              </a:lnSpc>
              <a:spcBef>
                <a:spcPts val="150"/>
              </a:spcBef>
              <a:spcAft>
                <a:spcPts val="150"/>
              </a:spcAft>
            </a:pPr>
            <a:r>
              <a:rPr lang="en-US" sz="2000" kern="100" dirty="0">
                <a:ea typeface="Calibri" panose="020F0502020204030204" pitchFamily="34" charset="0"/>
                <a:cs typeface="Times New Roman" panose="02020603050405020304" pitchFamily="18" charset="0"/>
              </a:rPr>
              <a:t>	</a:t>
            </a:r>
            <a:r>
              <a:rPr lang="en-US" sz="2000" kern="100" dirty="0">
                <a:effectLst/>
                <a:ea typeface="Calibri" panose="020F0502020204030204" pitchFamily="34" charset="0"/>
                <a:cs typeface="Times New Roman" panose="02020603050405020304" pitchFamily="18" charset="0"/>
              </a:rPr>
              <a:t>This last question could be a hint towards the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necessity for judgments to establish a list of 	</a:t>
            </a:r>
            <a:r>
              <a:rPr lang="en-US" sz="2000" u="sng"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adequate and effective measures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existing in Ukraine</a:t>
            </a:r>
            <a:r>
              <a:rPr lang="en-US" sz="2000" kern="100" dirty="0">
                <a:effectLst/>
                <a:ea typeface="Calibri" panose="020F0502020204030204" pitchFamily="34" charset="0"/>
                <a:cs typeface="Times New Roman" panose="02020603050405020304" pitchFamily="18" charset="0"/>
              </a:rPr>
              <a:t>. </a:t>
            </a:r>
            <a:endParaRPr lang="fr-FR" sz="20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454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585475" y="2129085"/>
            <a:ext cx="4858327"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SELARL BWG ASSOCIES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63 Avenue de Villiers - 75017 PARIS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Tel : 01.42.67.61.49 - Fax : 01.42.67.60.93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www.bwg.law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err="1">
                <a:ln>
                  <a:noFill/>
                </a:ln>
                <a:solidFill>
                  <a:prstClr val="black"/>
                </a:solidFill>
                <a:effectLst/>
                <a:uLnTx/>
                <a:uFillTx/>
                <a:latin typeface="Calibri" panose="020F0502020204030204"/>
                <a:ea typeface="+mn-ea"/>
                <a:cs typeface="+mn-cs"/>
              </a:rPr>
              <a:t>Rahima</a:t>
            </a: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 NATO-KALFANE</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Partner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err="1">
                <a:solidFill>
                  <a:prstClr val="black"/>
                </a:solidFill>
                <a:latin typeface="Calibri" panose="020F0502020204030204"/>
              </a:rPr>
              <a:t>rnk</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@bwg.law </a:t>
            </a:r>
          </a:p>
        </p:txBody>
      </p:sp>
      <p:pic>
        <p:nvPicPr>
          <p:cNvPr id="8" name="Image 7"/>
          <p:cNvPicPr>
            <a:picLocks noChangeAspect="1"/>
          </p:cNvPicPr>
          <p:nvPr/>
        </p:nvPicPr>
        <p:blipFill>
          <a:blip r:embed="rId2"/>
          <a:stretch>
            <a:fillRect/>
          </a:stretch>
        </p:blipFill>
        <p:spPr>
          <a:xfrm>
            <a:off x="353491" y="412186"/>
            <a:ext cx="3796092" cy="2826877"/>
          </a:xfrm>
          <a:prstGeom prst="rect">
            <a:avLst/>
          </a:prstGeom>
        </p:spPr>
      </p:pic>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7715" y="230862"/>
            <a:ext cx="2839446" cy="3796445"/>
          </a:xfrm>
          <a:prstGeom prst="rect">
            <a:avLst/>
          </a:prstGeom>
        </p:spPr>
      </p:pic>
      <mc:AlternateContent xmlns:mc="http://schemas.openxmlformats.org/markup-compatibility/2006" xmlns:pslz="http://schemas.microsoft.com/office/powerpoint/2016/slidezoom">
        <mc:Choice Requires="pslz">
          <p:graphicFrame>
            <p:nvGraphicFramePr>
              <p:cNvPr id="3" name="Zoom de diapositive 2">
                <a:extLst>
                  <a:ext uri="{FF2B5EF4-FFF2-40B4-BE49-F238E27FC236}">
                    <a16:creationId xmlns:a16="http://schemas.microsoft.com/office/drawing/2014/main" id="{BE692D8F-7FE1-9220-E1FE-E65AC1757554}"/>
                  </a:ext>
                </a:extLst>
              </p:cNvPr>
              <p:cNvGraphicFramePr>
                <a:graphicFrameLocks noChangeAspect="1"/>
              </p:cNvGraphicFramePr>
              <p:nvPr>
                <p:extLst>
                  <p:ext uri="{D42A27DB-BD31-4B8C-83A1-F6EECF244321}">
                    <p14:modId xmlns:p14="http://schemas.microsoft.com/office/powerpoint/2010/main" val="2879293046"/>
                  </p:ext>
                </p:extLst>
              </p:nvPr>
            </p:nvGraphicFramePr>
            <p:xfrm>
              <a:off x="-874643" y="-724856"/>
              <a:ext cx="3048000" cy="1714500"/>
            </p:xfrm>
            <a:graphic>
              <a:graphicData uri="http://schemas.microsoft.com/office/powerpoint/2016/slidezoom">
                <pslz:sldZm>
                  <pslz:sldZmObj sldId="451" cId="2256562882">
                    <pslz:zmPr id="{F5E8A175-8C3F-4544-9071-ED3EDBE5E486}" returnToParent="0" transitionDur="1000">
                      <p166:blipFill xmlns:p166="http://schemas.microsoft.com/office/powerpoint/2016/6/main">
                        <a:blip r:embed="rId4"/>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3" name="Zoom de diapositive 2">
                <a:extLst>
                  <a:ext uri="{FF2B5EF4-FFF2-40B4-BE49-F238E27FC236}">
                    <a16:creationId xmlns:a16="http://schemas.microsoft.com/office/drawing/2014/main" id="{BE692D8F-7FE1-9220-E1FE-E65AC1757554}"/>
                  </a:ext>
                </a:extLst>
              </p:cNvPr>
              <p:cNvPicPr>
                <a:picLocks noGrp="1" noRot="1" noChangeAspect="1" noMove="1" noResize="1" noEditPoints="1" noAdjustHandles="1" noChangeArrowheads="1" noChangeShapeType="1"/>
              </p:cNvPicPr>
              <p:nvPr/>
            </p:nvPicPr>
            <p:blipFill>
              <a:blip r:embed="rId5"/>
              <a:stretch>
                <a:fillRect/>
              </a:stretch>
            </p:blipFill>
            <p:spPr>
              <a:xfrm>
                <a:off x="-874643" y="-724856"/>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0113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361385" y="815370"/>
            <a:ext cx="9469229" cy="5216941"/>
          </a:xfrm>
          <a:prstGeom prst="rect">
            <a:avLst/>
          </a:prstGeom>
          <a:solidFill>
            <a:schemeClr val="bg1"/>
          </a:solidFill>
        </p:spPr>
        <p:txBody>
          <a:bodyPr wrap="square" rtlCol="0">
            <a:spAutoFit/>
          </a:bodyPr>
          <a:lstStyle/>
          <a:p>
            <a:pPr algn="ctr"/>
            <a:r>
              <a:rPr lang="en-US" sz="2400" b="1" dirty="0">
                <a:effectLst>
                  <a:outerShdw blurRad="38100" dist="38100" dir="2700000" algn="tl">
                    <a:srgbClr val="000000">
                      <a:alpha val="43137"/>
                    </a:srgbClr>
                  </a:outerShdw>
                </a:effectLst>
              </a:rPr>
              <a:t>Exception to the principle of the child’s return </a:t>
            </a:r>
          </a:p>
          <a:p>
            <a:pPr algn="just"/>
            <a:endParaRPr lang="fr-FR" sz="2400" b="1" u="sng" dirty="0"/>
          </a:p>
          <a:p>
            <a:pPr algn="just"/>
            <a:endParaRPr lang="fr-FR" sz="2400" b="1" u="sng" dirty="0"/>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This article 13, 1, b) states that the Court has to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refuse the child’s return </a:t>
            </a:r>
            <a:r>
              <a:rPr lang="en-US" sz="2000" kern="100" dirty="0">
                <a:effectLst/>
                <a:ea typeface="Calibri" panose="020F0502020204030204" pitchFamily="34" charset="0"/>
                <a:cs typeface="Times New Roman" panose="02020603050405020304" pitchFamily="18" charset="0"/>
              </a:rPr>
              <a:t>if there is a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serious risk of physical or psychological harm </a:t>
            </a:r>
            <a:r>
              <a:rPr lang="en-US" sz="2000" kern="100" dirty="0">
                <a:effectLst/>
                <a:ea typeface="Calibri" panose="020F0502020204030204" pitchFamily="34" charset="0"/>
                <a:cs typeface="Times New Roman" panose="02020603050405020304" pitchFamily="18" charset="0"/>
              </a:rPr>
              <a:t>to the child in his or her country of habitual residence before being illicitly transferred abroad by one parent without the consent of the other. </a:t>
            </a:r>
          </a:p>
          <a:p>
            <a:pPr algn="just">
              <a:lnSpc>
                <a:spcPct val="107000"/>
              </a:lnSpc>
              <a:spcAft>
                <a:spcPts val="800"/>
              </a:spcAft>
            </a:pP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Impediments to return are to be interpreted restrictively as an exception to the principle of return. They should therefore be limited to really serious dangers. The danger must be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substantial, specific and present. </a:t>
            </a:r>
            <a:endParaRPr lang="fr-FR"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 </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Therefore, in light of this interpretation, </a:t>
            </a:r>
            <a:r>
              <a:rPr lang="en-US" sz="2000" kern="0" dirty="0">
                <a:effectLst/>
                <a:ea typeface="Calibri" panose="020F0502020204030204" pitchFamily="34" charset="0"/>
                <a:cs typeface="Times New Roman" panose="02020603050405020304" pitchFamily="18" charset="0"/>
              </a:rPr>
              <a:t>it is obvious that a child is </a:t>
            </a:r>
            <a:r>
              <a:rPr lang="en-US" sz="2000" b="1" kern="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not to be returned to war zones</a:t>
            </a:r>
            <a:r>
              <a:rPr lang="en-US" sz="2000" kern="0" dirty="0">
                <a:effectLst/>
                <a:ea typeface="Calibri" panose="020F0502020204030204" pitchFamily="34" charset="0"/>
                <a:cs typeface="Times New Roman" panose="02020603050405020304" pitchFamily="18" charset="0"/>
              </a:rPr>
              <a:t>. </a:t>
            </a:r>
            <a:endParaRPr lang="fr-FR" sz="2000" kern="100" dirty="0">
              <a:effectLst/>
              <a:ea typeface="Calibri" panose="020F0502020204030204" pitchFamily="34" charset="0"/>
              <a:cs typeface="Times New Roman" panose="02020603050405020304" pitchFamily="18" charset="0"/>
            </a:endParaRPr>
          </a:p>
        </p:txBody>
      </p:sp>
      <p:pic>
        <p:nvPicPr>
          <p:cNvPr id="9" name="Image 8"/>
          <p:cNvPicPr>
            <a:picLocks noChangeAspect="1"/>
          </p:cNvPicPr>
          <p:nvPr/>
        </p:nvPicPr>
        <p:blipFill>
          <a:blip r:embed="rId2"/>
          <a:stretch>
            <a:fillRect/>
          </a:stretch>
        </p:blipFill>
        <p:spPr>
          <a:xfrm>
            <a:off x="190499" y="6032311"/>
            <a:ext cx="925677" cy="689334"/>
          </a:xfrm>
          <a:prstGeom prst="rect">
            <a:avLst/>
          </a:prstGeom>
        </p:spPr>
      </p:pic>
    </p:spTree>
    <p:extLst>
      <p:ext uri="{BB962C8B-B14F-4D97-AF65-F5344CB8AC3E}">
        <p14:creationId xmlns:p14="http://schemas.microsoft.com/office/powerpoint/2010/main" val="16579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126747" y="6023684"/>
            <a:ext cx="925677" cy="689334"/>
          </a:xfrm>
          <a:prstGeom prst="rect">
            <a:avLst/>
          </a:prstGeom>
        </p:spPr>
      </p:pic>
      <p:sp>
        <p:nvSpPr>
          <p:cNvPr id="2" name="ZoneTexte 1">
            <a:extLst>
              <a:ext uri="{FF2B5EF4-FFF2-40B4-BE49-F238E27FC236}">
                <a16:creationId xmlns:a16="http://schemas.microsoft.com/office/drawing/2014/main" id="{E19AE97A-24D9-8BFF-B3C6-888F7D29C729}"/>
              </a:ext>
            </a:extLst>
          </p:cNvPr>
          <p:cNvSpPr txBox="1"/>
          <p:nvPr/>
        </p:nvSpPr>
        <p:spPr>
          <a:xfrm>
            <a:off x="1361385" y="2127041"/>
            <a:ext cx="9469229" cy="2603918"/>
          </a:xfrm>
          <a:prstGeom prst="rect">
            <a:avLst/>
          </a:prstGeom>
          <a:solidFill>
            <a:schemeClr val="bg1"/>
          </a:solidFill>
        </p:spPr>
        <p:txBody>
          <a:bodyPr wrap="square" rtlCol="0">
            <a:spAutoFit/>
          </a:bodyPr>
          <a:lstStyle/>
          <a:p>
            <a:pPr algn="ctr"/>
            <a:r>
              <a:rPr lang="en-US" sz="2400" b="1" dirty="0">
                <a:effectLst>
                  <a:outerShdw blurRad="38100" dist="38100" dir="2700000" algn="tl">
                    <a:srgbClr val="000000">
                      <a:alpha val="43137"/>
                    </a:srgbClr>
                  </a:outerShdw>
                </a:effectLst>
              </a:rPr>
              <a:t>In such, are there any guidelines as to what is considered a war zone? </a:t>
            </a:r>
          </a:p>
          <a:p>
            <a:pPr algn="ctr"/>
            <a:endParaRPr lang="en-US" sz="2400" b="1" u="sng" dirty="0">
              <a:effectLst>
                <a:outerShdw blurRad="38100" dist="38100" dir="2700000" algn="tl">
                  <a:srgbClr val="000000">
                    <a:alpha val="43137"/>
                  </a:srgbClr>
                </a:outerShdw>
              </a:effectLst>
            </a:endParaRPr>
          </a:p>
          <a:p>
            <a:pPr algn="ctr"/>
            <a:endParaRPr lang="fr-FR" sz="2400" b="1" u="sng" dirty="0"/>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International law states specific circumstances in which a state of war is to be recognized. On the one hand, there must be an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armed conflict between states or groups of states</a:t>
            </a:r>
            <a:r>
              <a:rPr lang="en-US" sz="2000" kern="100" dirty="0">
                <a:effectLst/>
                <a:ea typeface="Calibri" panose="020F0502020204030204" pitchFamily="34" charset="0"/>
                <a:cs typeface="Times New Roman" panose="02020603050405020304" pitchFamily="18" charset="0"/>
              </a:rPr>
              <a:t>, and on the other hand,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 declaration of war or the issuing of an ultimatum must be made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946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168666"/>
            <a:ext cx="925677" cy="689334"/>
          </a:xfrm>
          <a:prstGeom prst="rect">
            <a:avLst/>
          </a:prstGeom>
        </p:spPr>
      </p:pic>
      <p:sp>
        <p:nvSpPr>
          <p:cNvPr id="7" name="ZoneTexte 6"/>
          <p:cNvSpPr txBox="1"/>
          <p:nvPr/>
        </p:nvSpPr>
        <p:spPr>
          <a:xfrm>
            <a:off x="777815" y="1399213"/>
            <a:ext cx="10636370" cy="4059573"/>
          </a:xfrm>
          <a:prstGeom prst="rect">
            <a:avLst/>
          </a:prstGeom>
          <a:solidFill>
            <a:schemeClr val="bg1"/>
          </a:solidFill>
        </p:spPr>
        <p:txBody>
          <a:bodyPr wrap="square" rtlCol="0">
            <a:spAutoFit/>
          </a:bodyPr>
          <a:lstStyle/>
          <a:p>
            <a:pPr algn="ctr"/>
            <a:r>
              <a:rPr lang="en-US" sz="2400" dirty="0">
                <a:effectLst>
                  <a:outerShdw blurRad="38100" dist="38100" dir="2700000" algn="tl">
                    <a:srgbClr val="000000">
                      <a:alpha val="43137"/>
                    </a:srgbClr>
                  </a:outerShdw>
                </a:effectLst>
              </a:rPr>
              <a:t>The Ukraine situation</a:t>
            </a:r>
          </a:p>
          <a:p>
            <a:pPr algn="ctr"/>
            <a:endParaRPr lang="en-US" sz="2400" dirty="0">
              <a:effectLst>
                <a:outerShdw blurRad="38100" dist="38100" dir="2700000" algn="tl">
                  <a:srgbClr val="000000">
                    <a:alpha val="43137"/>
                  </a:srgbClr>
                </a:outerShdw>
              </a:effectLst>
            </a:endParaRPr>
          </a:p>
          <a:p>
            <a:pPr algn="ctr"/>
            <a:r>
              <a:rPr lang="en-US" sz="2000" dirty="0">
                <a:effectLst>
                  <a:outerShdw blurRad="38100" dist="38100" dir="2700000" algn="tl">
                    <a:srgbClr val="000000">
                      <a:alpha val="43137"/>
                    </a:srgbClr>
                  </a:outerShdw>
                </a:effectLst>
              </a:rPr>
              <a:t>	</a:t>
            </a:r>
          </a:p>
          <a:p>
            <a:pPr algn="just">
              <a:lnSpc>
                <a:spcPct val="107000"/>
              </a:lnSpc>
              <a:spcAft>
                <a:spcPts val="800"/>
              </a:spcAft>
            </a:pPr>
            <a:r>
              <a:rPr lang="en-US" sz="2000" kern="0" dirty="0">
                <a:effectLst/>
                <a:ea typeface="Calibri" panose="020F0502020204030204" pitchFamily="34" charset="0"/>
                <a:cs typeface="Times New Roman" panose="02020603050405020304" pitchFamily="18" charset="0"/>
              </a:rPr>
              <a:t>As we already know, </a:t>
            </a:r>
            <a:r>
              <a:rPr lang="en-US" sz="2000" kern="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 state of Ukraine falls today under the definition of an ongoing state of war</a:t>
            </a:r>
            <a:r>
              <a:rPr lang="en-US" sz="2000" kern="0" dirty="0">
                <a:effectLst/>
                <a:ea typeface="Calibri" panose="020F0502020204030204" pitchFamily="34" charset="0"/>
                <a:cs typeface="Times New Roman" panose="02020603050405020304" pitchFamily="18" charset="0"/>
              </a:rPr>
              <a:t>, ever since the Russian declaration and invasion of the country, on February 24</a:t>
            </a:r>
            <a:r>
              <a:rPr lang="en-US" sz="2000" kern="0" baseline="30000" dirty="0">
                <a:effectLst/>
                <a:ea typeface="Calibri" panose="020F0502020204030204" pitchFamily="34" charset="0"/>
                <a:cs typeface="Times New Roman" panose="02020603050405020304" pitchFamily="18" charset="0"/>
              </a:rPr>
              <a:t>th</a:t>
            </a:r>
            <a:r>
              <a:rPr lang="en-US" sz="2000" kern="0" dirty="0">
                <a:effectLst/>
                <a:ea typeface="Calibri" panose="020F0502020204030204" pitchFamily="34" charset="0"/>
                <a:cs typeface="Times New Roman" panose="02020603050405020304" pitchFamily="18" charset="0"/>
              </a:rPr>
              <a:t>, 2022, and the following armed conflicts between both national armies. </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0" dirty="0">
                <a:effectLst/>
                <a:ea typeface="Calibri" panose="020F0502020204030204" pitchFamily="34" charset="0"/>
                <a:cs typeface="Times New Roman" panose="02020603050405020304" pitchFamily="18" charset="0"/>
              </a:rPr>
              <a:t> </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0" dirty="0">
                <a:effectLst/>
                <a:ea typeface="Calibri" panose="020F0502020204030204" pitchFamily="34" charset="0"/>
                <a:cs typeface="Times New Roman" panose="02020603050405020304" pitchFamily="18" charset="0"/>
              </a:rPr>
              <a:t>Therefore, </a:t>
            </a:r>
            <a:r>
              <a:rPr lang="en-US" sz="2000" kern="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 question at hand befalls under this interpretation of article 13, 1, b): is Ukraine considered a war zone under the 1980 Hague Convention, </a:t>
            </a:r>
            <a:r>
              <a:rPr lang="en-US" sz="2000" b="1" kern="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impeding the return of any child to Ukraine in case of displacement of the child abroad by a parent? </a:t>
            </a:r>
            <a:endParaRPr lang="fr-FR" sz="2000" b="1"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algn="just"/>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7700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099655"/>
            <a:ext cx="925677" cy="689334"/>
          </a:xfrm>
          <a:prstGeom prst="rect">
            <a:avLst/>
          </a:prstGeom>
        </p:spPr>
      </p:pic>
      <p:sp>
        <p:nvSpPr>
          <p:cNvPr id="7" name="ZoneTexte 6"/>
          <p:cNvSpPr txBox="1"/>
          <p:nvPr/>
        </p:nvSpPr>
        <p:spPr>
          <a:xfrm>
            <a:off x="715993" y="214474"/>
            <a:ext cx="10912414" cy="6041397"/>
          </a:xfrm>
          <a:prstGeom prst="rect">
            <a:avLst/>
          </a:prstGeom>
          <a:solidFill>
            <a:schemeClr val="bg1"/>
          </a:solidFill>
        </p:spPr>
        <p:txBody>
          <a:bodyPr wrap="square" rtlCol="0">
            <a:spAutoFit/>
          </a:bodyPr>
          <a:lstStyle/>
          <a:p>
            <a:pPr algn="ctr"/>
            <a:r>
              <a:rPr lang="en-US" sz="2800" dirty="0">
                <a:effectLst>
                  <a:outerShdw blurRad="38100" dist="38100" dir="2700000" algn="tl">
                    <a:srgbClr val="000000">
                      <a:alpha val="43137"/>
                    </a:srgbClr>
                  </a:outerShdw>
                </a:effectLst>
              </a:rPr>
              <a:t>The Ukraine situation in France</a:t>
            </a: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As far as France is concerned,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there has not yet been any cases </a:t>
            </a:r>
            <a:r>
              <a:rPr lang="en-US" sz="2000" kern="100" dirty="0">
                <a:effectLst/>
                <a:ea typeface="Calibri" panose="020F0502020204030204" pitchFamily="34" charset="0"/>
                <a:cs typeface="Times New Roman" panose="02020603050405020304" pitchFamily="18" charset="0"/>
              </a:rPr>
              <a:t>related to a Ukrainian child’s abduction by a parent in France and to his return to his habitual residence in Ukraine today,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ever since the war started. </a:t>
            </a:r>
            <a:endParaRPr lang="fr-FR"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 </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Per a </a:t>
            </a:r>
            <a:r>
              <a:rPr lang="en-US" sz="2000"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note from the French Ministry of Justice, issued on April 12, 2022,</a:t>
            </a:r>
            <a:r>
              <a:rPr lang="en-US" sz="2000" kern="100" dirty="0">
                <a:effectLst/>
                <a:ea typeface="Calibri" panose="020F0502020204030204" pitchFamily="34" charset="0"/>
                <a:cs typeface="Times New Roman" panose="02020603050405020304" pitchFamily="18" charset="0"/>
              </a:rPr>
              <a:t> the departmental council and police, will need to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contact the Ukrainian consular authority</a:t>
            </a:r>
            <a:r>
              <a:rPr lang="en-US" sz="2000" kern="100" dirty="0">
                <a:effectLst/>
                <a:ea typeface="Calibri" panose="020F0502020204030204" pitchFamily="34" charset="0"/>
                <a:cs typeface="Times New Roman" panose="02020603050405020304" pitchFamily="18" charset="0"/>
              </a:rPr>
              <a:t>,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in every case of a Ukrainian child arrival</a:t>
            </a:r>
            <a:r>
              <a:rPr lang="en-US" sz="2000" kern="100" dirty="0">
                <a:effectLst/>
                <a:ea typeface="Calibri" panose="020F0502020204030204" pitchFamily="34" charset="0"/>
                <a:cs typeface="Times New Roman" panose="02020603050405020304" pitchFamily="18" charset="0"/>
              </a:rPr>
              <a:t>, to ascertain the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legal situation of the children </a:t>
            </a:r>
            <a:r>
              <a:rPr lang="en-US" sz="2000" kern="100" dirty="0">
                <a:effectLst/>
                <a:ea typeface="Calibri" panose="020F0502020204030204" pitchFamily="34" charset="0"/>
                <a:cs typeface="Times New Roman" panose="02020603050405020304" pitchFamily="18" charset="0"/>
              </a:rPr>
              <a:t>and the authority's wishes for these children. It will also be necessary to check the identity of these minors (civil status), as well as their needs.</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This note also gives out guidelines in case the minor arrived in France in the absence of a legal representative and with an accompanying adult who does not have parental authorization. </a:t>
            </a: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Yet, the French Ministry of Justice has not yet issued any note regarding the case where the child arrives with a </a:t>
            </a:r>
            <a:r>
              <a:rPr lang="en-US" sz="2000" b="1"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parent without the consent of the other legal representative</a:t>
            </a:r>
            <a:r>
              <a:rPr lang="en-US" sz="2000" b="1" kern="100" dirty="0">
                <a:effectLst/>
                <a:ea typeface="Calibri" panose="020F0502020204030204" pitchFamily="34" charset="0"/>
                <a:cs typeface="Times New Roman" panose="02020603050405020304" pitchFamily="18" charset="0"/>
              </a:rPr>
              <a:t>.</a:t>
            </a:r>
            <a:endParaRPr lang="fr-FR" sz="1000" b="1" kern="100" dirty="0">
              <a:ea typeface="Calibri" panose="020F0502020204030204" pitchFamily="34" charset="0"/>
              <a:cs typeface="Times New Roman" panose="02020603050405020304" pitchFamily="18" charset="0"/>
            </a:endParaRPr>
          </a:p>
          <a:p>
            <a:pPr algn="just">
              <a:lnSpc>
                <a:spcPct val="107000"/>
              </a:lnSpc>
              <a:spcAft>
                <a:spcPts val="800"/>
              </a:spcAft>
            </a:pPr>
            <a:endParaRPr lang="en-US" sz="105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64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099655"/>
            <a:ext cx="925677" cy="689334"/>
          </a:xfrm>
          <a:prstGeom prst="rect">
            <a:avLst/>
          </a:prstGeom>
        </p:spPr>
      </p:pic>
      <p:sp>
        <p:nvSpPr>
          <p:cNvPr id="7" name="ZoneTexte 6"/>
          <p:cNvSpPr txBox="1"/>
          <p:nvPr/>
        </p:nvSpPr>
        <p:spPr>
          <a:xfrm>
            <a:off x="715992" y="252874"/>
            <a:ext cx="11140727" cy="6352252"/>
          </a:xfrm>
          <a:prstGeom prst="rect">
            <a:avLst/>
          </a:prstGeom>
          <a:solidFill>
            <a:schemeClr val="bg1"/>
          </a:solidFill>
        </p:spPr>
        <p:txBody>
          <a:bodyPr wrap="square" rtlCol="0">
            <a:spAutoFit/>
          </a:bodyPr>
          <a:lstStyle/>
          <a:p>
            <a:pPr algn="ctr"/>
            <a:r>
              <a:rPr lang="en-US" sz="2800" dirty="0">
                <a:effectLst>
                  <a:outerShdw blurRad="38100" dist="38100" dir="2700000" algn="tl">
                    <a:srgbClr val="000000">
                      <a:alpha val="43137"/>
                    </a:srgbClr>
                  </a:outerShdw>
                </a:effectLst>
              </a:rPr>
              <a:t>The Ukraine situation in France</a:t>
            </a: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However, we found one ongoing case where the French Court will have to evaluate the situation in lights of the 1980 Hague Convention, specifically its article 13, 1, b).</a:t>
            </a: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On November 23rd, 2021, hence before the start of the war, a French Court of Appeal ordered the immediate return of the child to Ukraine, after being displaced by the mother in France. However, this decision was not yet executed by the mother when Russia’s invasion of Ukraine started on February 24th, 2022.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With that, the mother asked the French Supreme Court, </a:t>
            </a:r>
            <a:r>
              <a:rPr lang="en-US" sz="2000"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on April 20</a:t>
            </a:r>
            <a:r>
              <a:rPr lang="en-US" sz="2000" u="sng" kern="100" baseline="300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a:t>
            </a:r>
            <a:r>
              <a:rPr lang="en-US" sz="2000"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2023</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to quash the Court of Appeal’s decision,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claiming the state of war in which the country was now in should provide bases for the judges to refuse the child’s return to Ukraine</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p>
          <a:p>
            <a:pPr algn="just">
              <a:lnSpc>
                <a:spcPct val="107000"/>
              </a:lnSpc>
              <a:spcAft>
                <a:spcPts val="800"/>
              </a:spcAft>
            </a:pP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Unfortunately, the French Supreme Court was not able to give its decision on the basis of article 13, 1, b) of the 1980 Hague Convention</a:t>
            </a:r>
            <a:r>
              <a:rPr lang="en-US" sz="2000" kern="100" dirty="0">
                <a:effectLst/>
                <a:ea typeface="Calibri" panose="020F0502020204030204" pitchFamily="34" charset="0"/>
                <a:cs typeface="Times New Roman" panose="02020603050405020304" pitchFamily="18" charset="0"/>
              </a:rPr>
              <a:t>. According to French law, the General Prosecutor must be party to any trial related to child abduction and the question of his or her return. As the General Prosecutor was not present in this case, the French Supreme Court merely stated the parties must go back in front of the Court of Appeal, in the presence of the General Prosecutor. The Supreme Court did not take the opportunity of this case to give out guidelines regarding how to interpret Ukraine’s situation according to the 1980 Hague Convention. Therefore, the Court of Appeal will have to decide if Ukraine is considered a war zone under the article 13, 1, b).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We are still waiting for the ruling in this particular case. </a:t>
            </a:r>
            <a:endParaRPr lang="en-US" sz="105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08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099655"/>
            <a:ext cx="925677" cy="689334"/>
          </a:xfrm>
          <a:prstGeom prst="rect">
            <a:avLst/>
          </a:prstGeom>
        </p:spPr>
      </p:pic>
      <p:sp>
        <p:nvSpPr>
          <p:cNvPr id="7" name="ZoneTexte 6"/>
          <p:cNvSpPr txBox="1"/>
          <p:nvPr/>
        </p:nvSpPr>
        <p:spPr>
          <a:xfrm>
            <a:off x="715992" y="252874"/>
            <a:ext cx="11140727" cy="5784148"/>
          </a:xfrm>
          <a:prstGeom prst="rect">
            <a:avLst/>
          </a:prstGeom>
          <a:solidFill>
            <a:schemeClr val="bg1"/>
          </a:solidFill>
        </p:spPr>
        <p:txBody>
          <a:bodyPr wrap="square" rtlCol="0">
            <a:spAutoFit/>
          </a:bodyPr>
          <a:lstStyle/>
          <a:p>
            <a:pPr algn="ctr"/>
            <a:r>
              <a:rPr lang="en-US" sz="2800" dirty="0">
                <a:effectLst>
                  <a:outerShdw blurRad="38100" dist="38100" dir="2700000" algn="tl">
                    <a:srgbClr val="000000">
                      <a:alpha val="43137"/>
                    </a:srgbClr>
                  </a:outerShdw>
                </a:effectLst>
              </a:rPr>
              <a:t>The Ukraine situation in Europe</a:t>
            </a: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just">
              <a:lnSpc>
                <a:spcPct val="107000"/>
              </a:lnSpc>
              <a:spcAft>
                <a:spcPts val="800"/>
              </a:spcAft>
            </a:pPr>
            <a:r>
              <a:rPr lang="en-US" sz="2000" kern="100" dirty="0">
                <a:effectLst/>
                <a:ea typeface="Calibri" panose="020F0502020204030204" pitchFamily="34" charset="0"/>
                <a:cs typeface="Times New Roman" panose="02020603050405020304" pitchFamily="18" charset="0"/>
              </a:rPr>
              <a:t>Other European judicial systems have had to answer this question recently, which gives us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guidelines</a:t>
            </a:r>
            <a:r>
              <a:rPr lang="en-US" sz="2000" kern="100" dirty="0">
                <a:effectLst/>
                <a:ea typeface="Calibri" panose="020F0502020204030204" pitchFamily="34" charset="0"/>
                <a:cs typeface="Times New Roman" panose="02020603050405020304" pitchFamily="18" charset="0"/>
              </a:rPr>
              <a:t> </a:t>
            </a:r>
            <a:r>
              <a:rPr lang="en-US" sz="2000"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as to how the French judicial system would react in the same circumstances. </a:t>
            </a:r>
          </a:p>
          <a:p>
            <a:pPr algn="just">
              <a:lnSpc>
                <a:spcPct val="107000"/>
              </a:lnSpc>
              <a:spcAft>
                <a:spcPts val="800"/>
              </a:spcAft>
            </a:pP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b="1"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Germany</a:t>
            </a:r>
            <a:r>
              <a:rPr lang="en-US" sz="2000" kern="100" dirty="0">
                <a:effectLst/>
                <a:ea typeface="Calibri" panose="020F0502020204030204" pitchFamily="34" charset="0"/>
                <a:cs typeface="Times New Roman" panose="02020603050405020304" pitchFamily="18" charset="0"/>
              </a:rPr>
              <a:t>, more specifically Stuttgart’s Higher Regional Court, recognized a </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serious risk of physical or psychological harm</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r>
              <a:rPr lang="en-US" sz="2000" kern="100" dirty="0">
                <a:effectLst/>
                <a:ea typeface="Calibri" panose="020F0502020204030204" pitchFamily="34" charset="0"/>
                <a:cs typeface="Times New Roman" panose="02020603050405020304" pitchFamily="18" charset="0"/>
              </a:rPr>
              <a:t>to a child within the meaning of said Article 13, 1, b),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currently exists throughout the territory of Ukraine.</a:t>
            </a:r>
            <a:r>
              <a:rPr lang="en-US" sz="2000" kern="100" dirty="0">
                <a:effectLst/>
                <a:ea typeface="Calibri" panose="020F0502020204030204" pitchFamily="34" charset="0"/>
                <a:cs typeface="Times New Roman" panose="02020603050405020304" pitchFamily="18" charset="0"/>
              </a:rPr>
              <a:t> Therefore, </a:t>
            </a:r>
            <a:r>
              <a:rPr lang="en-US" sz="2000"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Germany refused to order the return of the child to Ukraine</a:t>
            </a:r>
            <a:r>
              <a:rPr lang="en-US" sz="2000" kern="100" dirty="0">
                <a:effectLst/>
                <a:ea typeface="Calibri" panose="020F0502020204030204" pitchFamily="34" charset="0"/>
                <a:cs typeface="Times New Roman" panose="02020603050405020304" pitchFamily="18" charset="0"/>
              </a:rPr>
              <a:t>, by decision of </a:t>
            </a:r>
            <a:r>
              <a:rPr lang="en-US" sz="2000"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October 13</a:t>
            </a:r>
            <a:r>
              <a:rPr lang="en-US" sz="2000" u="sng" kern="100" baseline="300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a:t>
            </a:r>
            <a:r>
              <a:rPr lang="en-US" sz="2000" u="sng"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2022</a:t>
            </a:r>
            <a:r>
              <a:rPr lang="en-US" sz="2000" kern="100" dirty="0">
                <a:effectLst/>
                <a:ea typeface="Calibri" panose="020F0502020204030204" pitchFamily="34" charset="0"/>
                <a:cs typeface="Times New Roman" panose="02020603050405020304" pitchFamily="18" charset="0"/>
              </a:rPr>
              <a:t>. </a:t>
            </a:r>
          </a:p>
          <a:p>
            <a:pPr algn="just">
              <a:lnSpc>
                <a:spcPct val="107000"/>
              </a:lnSpc>
              <a:spcAft>
                <a:spcPts val="800"/>
              </a:spcAft>
            </a:pPr>
            <a:endParaRPr lang="fr-FR" sz="2000" kern="100" dirty="0">
              <a:effectLst/>
              <a:ea typeface="Calibri" panose="020F0502020204030204" pitchFamily="34" charset="0"/>
              <a:cs typeface="Times New Roman" panose="02020603050405020304" pitchFamily="18" charset="0"/>
            </a:endParaRPr>
          </a:p>
          <a:p>
            <a:r>
              <a:rPr lang="en-US" sz="2000" dirty="0">
                <a:effectLst/>
                <a:ea typeface="Calibri" panose="020F0502020204030204" pitchFamily="34" charset="0"/>
              </a:rPr>
              <a:t>Moreover, even before Russia’s invasion of Ukraine but as </a:t>
            </a:r>
            <a:r>
              <a:rPr lang="en-US" sz="2000" dirty="0">
                <a:effectLst>
                  <a:outerShdw blurRad="38100" dist="38100" dir="2700000" algn="tl">
                    <a:srgbClr val="000000">
                      <a:alpha val="43137"/>
                    </a:srgbClr>
                  </a:outerShdw>
                </a:effectLst>
                <a:ea typeface="Calibri" panose="020F0502020204030204" pitchFamily="34" charset="0"/>
              </a:rPr>
              <a:t>bombings</a:t>
            </a:r>
            <a:r>
              <a:rPr lang="en-US" sz="2000" dirty="0">
                <a:effectLst/>
                <a:ea typeface="Calibri" panose="020F0502020204030204" pitchFamily="34" charset="0"/>
              </a:rPr>
              <a:t> were happening in Ukraine, the </a:t>
            </a:r>
            <a:r>
              <a:rPr lang="en-US" sz="2000" b="1" u="sng" dirty="0">
                <a:effectLst>
                  <a:outerShdw blurRad="38100" dist="38100" dir="2700000" algn="tl">
                    <a:srgbClr val="000000">
                      <a:alpha val="43137"/>
                    </a:srgbClr>
                  </a:outerShdw>
                </a:effectLst>
                <a:ea typeface="Calibri" panose="020F0502020204030204" pitchFamily="34" charset="0"/>
              </a:rPr>
              <a:t>European Court of Human Rights </a:t>
            </a:r>
            <a:r>
              <a:rPr lang="en-US" sz="2000" dirty="0">
                <a:effectLst/>
                <a:ea typeface="Calibri" panose="020F0502020204030204" pitchFamily="34" charset="0"/>
              </a:rPr>
              <a:t>sanctioned the Russian District Court for ordering the child’s return to Ukraine. The ECHR stated, on </a:t>
            </a:r>
            <a:r>
              <a:rPr lang="en-US" sz="2000" u="sng" dirty="0">
                <a:effectLst>
                  <a:outerShdw blurRad="38100" dist="38100" dir="2700000" algn="tl">
                    <a:srgbClr val="000000">
                      <a:alpha val="43137"/>
                    </a:srgbClr>
                  </a:outerShdw>
                </a:effectLst>
                <a:ea typeface="Calibri" panose="020F0502020204030204" pitchFamily="34" charset="0"/>
              </a:rPr>
              <a:t>June 15th, 2021</a:t>
            </a:r>
            <a:r>
              <a:rPr lang="en-US" sz="2000" dirty="0">
                <a:effectLst/>
                <a:ea typeface="Calibri" panose="020F0502020204030204" pitchFamily="34" charset="0"/>
              </a:rPr>
              <a:t>, that  </a:t>
            </a:r>
            <a:r>
              <a:rPr lang="en-US" sz="2000" dirty="0">
                <a:effectLst>
                  <a:outerShdw blurRad="38100" dist="38100" dir="2700000" algn="tl">
                    <a:srgbClr val="000000">
                      <a:alpha val="43137"/>
                    </a:srgbClr>
                  </a:outerShdw>
                </a:effectLst>
                <a:ea typeface="Calibri" panose="020F0502020204030204" pitchFamily="34" charset="0"/>
              </a:rPr>
              <a:t>the District Court failed to take into account the fear expressed by the child due to shelling and exploding bombs, and that </a:t>
            </a:r>
            <a:r>
              <a:rPr lang="en-US" sz="2000" b="1" dirty="0">
                <a:solidFill>
                  <a:srgbClr val="FF0000"/>
                </a:solidFill>
                <a:effectLst>
                  <a:outerShdw blurRad="38100" dist="38100" dir="2700000" algn="tl">
                    <a:srgbClr val="000000">
                      <a:alpha val="43137"/>
                    </a:srgbClr>
                  </a:outerShdw>
                </a:effectLst>
                <a:ea typeface="Calibri" panose="020F0502020204030204" pitchFamily="34" charset="0"/>
              </a:rPr>
              <a:t>the judgment was silent on the availability of adequate and effective measures in Ukraine to prevent or mitigate the alleged 'serious risk' in the event of the child's return. </a:t>
            </a:r>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9293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099655"/>
            <a:ext cx="925677" cy="689334"/>
          </a:xfrm>
          <a:prstGeom prst="rect">
            <a:avLst/>
          </a:prstGeom>
        </p:spPr>
      </p:pic>
      <p:sp>
        <p:nvSpPr>
          <p:cNvPr id="7" name="ZoneTexte 6"/>
          <p:cNvSpPr txBox="1"/>
          <p:nvPr/>
        </p:nvSpPr>
        <p:spPr>
          <a:xfrm>
            <a:off x="715992" y="252874"/>
            <a:ext cx="11140727" cy="4893647"/>
          </a:xfrm>
          <a:prstGeom prst="rect">
            <a:avLst/>
          </a:prstGeom>
          <a:solidFill>
            <a:schemeClr val="bg1"/>
          </a:solidFill>
        </p:spPr>
        <p:txBody>
          <a:bodyPr wrap="square" rtlCol="0">
            <a:spAutoFit/>
          </a:bodyPr>
          <a:lstStyle/>
          <a:p>
            <a:pPr algn="ctr"/>
            <a:r>
              <a:rPr lang="en-US" sz="2800" dirty="0">
                <a:effectLst>
                  <a:outerShdw blurRad="38100" dist="38100" dir="2700000" algn="tl">
                    <a:srgbClr val="000000">
                      <a:alpha val="43137"/>
                    </a:srgbClr>
                  </a:outerShdw>
                </a:effectLst>
              </a:rPr>
              <a:t>The Ukraine situation in Europe</a:t>
            </a:r>
            <a:endParaRPr lang="en-US" sz="2400" dirty="0">
              <a:effectLst>
                <a:outerShdw blurRad="38100" dist="38100" dir="2700000" algn="tl">
                  <a:srgbClr val="000000">
                    <a:alpha val="43137"/>
                  </a:srgbClr>
                </a:outerShdw>
              </a:effectLst>
            </a:endParaRPr>
          </a:p>
          <a:p>
            <a:pPr algn="ctr"/>
            <a:endParaRPr lang="en-US" sz="2400" dirty="0">
              <a:effectLst>
                <a:outerShdw blurRad="38100" dist="38100" dir="2700000" algn="tl">
                  <a:srgbClr val="000000">
                    <a:alpha val="43137"/>
                  </a:srgbClr>
                </a:outerShdw>
              </a:effectLst>
            </a:endParaRPr>
          </a:p>
          <a:p>
            <a:pPr algn="ctr"/>
            <a:endParaRPr lang="en-US" sz="2000" dirty="0"/>
          </a:p>
          <a:p>
            <a:pPr algn="just"/>
            <a:r>
              <a:rPr lang="en-US" sz="2000" dirty="0"/>
              <a:t>The Vienna Regional Court had to establish, </a:t>
            </a:r>
            <a:r>
              <a:rPr lang="en-US" sz="2000" u="sng" dirty="0">
                <a:effectLst>
                  <a:outerShdw blurRad="38100" dist="38100" dir="2700000" algn="tl">
                    <a:srgbClr val="000000">
                      <a:alpha val="43137"/>
                    </a:srgbClr>
                  </a:outerShdw>
                </a:effectLst>
              </a:rPr>
              <a:t>on June 26, 2023</a:t>
            </a:r>
            <a:r>
              <a:rPr lang="en-US" sz="2000" dirty="0"/>
              <a:t>, whether or not Israel was in a state of war. At the time, since May 10th, 2023, some rockets had reached the south of Tel Aviv. The opening of the public air raid shelters in Tel Aviv had therefore been ordered, and a further escalation could not be ruled out.</a:t>
            </a:r>
          </a:p>
          <a:p>
            <a:pPr algn="just"/>
            <a:endParaRPr lang="en-US" sz="2000" dirty="0"/>
          </a:p>
          <a:p>
            <a:pPr algn="just"/>
            <a:r>
              <a:rPr lang="en-US" sz="2000" dirty="0">
                <a:effectLst>
                  <a:outerShdw blurRad="38100" dist="38100" dir="2700000" algn="tl">
                    <a:srgbClr val="000000">
                      <a:alpha val="43137"/>
                    </a:srgbClr>
                  </a:outerShdw>
                </a:effectLst>
              </a:rPr>
              <a:t>Nonetheless, the Court found that </a:t>
            </a:r>
            <a:r>
              <a:rPr lang="en-US" sz="2000" b="1" dirty="0">
                <a:solidFill>
                  <a:srgbClr val="FF0000"/>
                </a:solidFill>
                <a:effectLst>
                  <a:outerShdw blurRad="38100" dist="38100" dir="2700000" algn="tl">
                    <a:srgbClr val="000000">
                      <a:alpha val="43137"/>
                    </a:srgbClr>
                  </a:outerShdw>
                </a:effectLst>
              </a:rPr>
              <a:t>neither</a:t>
            </a:r>
            <a:r>
              <a:rPr lang="en-US" sz="2000" dirty="0">
                <a:solidFill>
                  <a:srgbClr val="FF0000"/>
                </a:solidFill>
                <a:effectLst>
                  <a:outerShdw blurRad="38100" dist="38100" dir="2700000" algn="tl">
                    <a:srgbClr val="000000">
                      <a:alpha val="43137"/>
                    </a:srgbClr>
                  </a:outerShdw>
                </a:effectLst>
              </a:rPr>
              <a:t> this nor a partial travel warning from the German Foreign Ministry result in an immediate and specific grave danger for the children, </a:t>
            </a:r>
            <a:r>
              <a:rPr lang="en-US" sz="2000" b="1" dirty="0">
                <a:solidFill>
                  <a:srgbClr val="FF0000"/>
                </a:solidFill>
                <a:effectLst>
                  <a:outerShdw blurRad="38100" dist="38100" dir="2700000" algn="tl">
                    <a:srgbClr val="000000">
                      <a:alpha val="43137"/>
                    </a:srgbClr>
                  </a:outerShdw>
                </a:effectLst>
              </a:rPr>
              <a:t>as Israel was considered a "politically unsettled country" for many years, even before the parties moved there</a:t>
            </a:r>
            <a:r>
              <a:rPr lang="en-US" sz="2000" dirty="0">
                <a:effectLst>
                  <a:outerShdw blurRad="38100" dist="38100" dir="2700000" algn="tl">
                    <a:srgbClr val="000000">
                      <a:alpha val="43137"/>
                    </a:srgbClr>
                  </a:outerShdw>
                </a:effectLst>
              </a:rPr>
              <a:t>. </a:t>
            </a:r>
          </a:p>
          <a:p>
            <a:pPr algn="just"/>
            <a:endParaRPr lang="en-US" sz="2000" dirty="0"/>
          </a:p>
          <a:p>
            <a:pPr algn="just"/>
            <a:r>
              <a:rPr lang="en-US" sz="2000" dirty="0"/>
              <a:t>Although, if Israel was not considered in a state of war at the time, nor in 1996 as per the US Court of Appeals, </a:t>
            </a:r>
            <a:r>
              <a:rPr lang="en-US" sz="2000" dirty="0">
                <a:effectLst>
                  <a:outerShdw blurRad="38100" dist="38100" dir="2700000" algn="tl">
                    <a:srgbClr val="000000">
                      <a:alpha val="43137"/>
                    </a:srgbClr>
                  </a:outerShdw>
                </a:effectLst>
              </a:rPr>
              <a:t>the question could be asked today in light of the recent events</a:t>
            </a:r>
            <a:r>
              <a:rPr lang="en-US" sz="2000" dirty="0"/>
              <a:t>. </a:t>
            </a:r>
          </a:p>
          <a:p>
            <a:pPr algn="just"/>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490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0" y="6168666"/>
            <a:ext cx="925677" cy="689334"/>
          </a:xfrm>
          <a:prstGeom prst="rect">
            <a:avLst/>
          </a:prstGeom>
        </p:spPr>
      </p:pic>
      <p:sp>
        <p:nvSpPr>
          <p:cNvPr id="7" name="ZoneTexte 6"/>
          <p:cNvSpPr txBox="1"/>
          <p:nvPr/>
        </p:nvSpPr>
        <p:spPr>
          <a:xfrm>
            <a:off x="777815" y="1214547"/>
            <a:ext cx="10636370" cy="4428905"/>
          </a:xfrm>
          <a:prstGeom prst="rect">
            <a:avLst/>
          </a:prstGeom>
          <a:solidFill>
            <a:schemeClr val="bg1"/>
          </a:solidFill>
        </p:spPr>
        <p:txBody>
          <a:bodyPr wrap="square" rtlCol="0">
            <a:spAutoFit/>
          </a:bodyPr>
          <a:lstStyle/>
          <a:p>
            <a:pPr algn="ctr"/>
            <a:r>
              <a:rPr lang="en-US" sz="2400" dirty="0">
                <a:effectLst>
                  <a:outerShdw blurRad="38100" dist="38100" dir="2700000" algn="tl">
                    <a:srgbClr val="000000">
                      <a:alpha val="43137"/>
                    </a:srgbClr>
                  </a:outerShdw>
                </a:effectLst>
              </a:rPr>
              <a:t>The Ukraine situation in France </a:t>
            </a:r>
            <a:br>
              <a:rPr lang="en-US" sz="2400" dirty="0">
                <a:effectLst>
                  <a:outerShdw blurRad="38100" dist="38100" dir="2700000" algn="tl">
                    <a:srgbClr val="000000">
                      <a:alpha val="43137"/>
                    </a:srgbClr>
                  </a:outerShdw>
                </a:effectLst>
              </a:rPr>
            </a:br>
            <a:r>
              <a:rPr lang="en-US" sz="2400" b="1" dirty="0">
                <a:effectLst>
                  <a:outerShdw blurRad="38100" dist="38100" dir="2700000" algn="tl">
                    <a:srgbClr val="000000">
                      <a:alpha val="43137"/>
                    </a:srgbClr>
                  </a:outerShdw>
                </a:effectLst>
              </a:rPr>
              <a:t>In conclusion</a:t>
            </a:r>
          </a:p>
          <a:p>
            <a:pPr algn="ctr"/>
            <a:endParaRPr lang="en-US" sz="2400" dirty="0">
              <a:effectLst>
                <a:outerShdw blurRad="38100" dist="38100" dir="2700000" algn="tl">
                  <a:srgbClr val="000000">
                    <a:alpha val="43137"/>
                  </a:srgbClr>
                </a:outerShdw>
              </a:effectLst>
            </a:endParaRPr>
          </a:p>
          <a:p>
            <a:pPr algn="ctr"/>
            <a:r>
              <a:rPr lang="en-US" sz="2000" dirty="0">
                <a:effectLst>
                  <a:outerShdw blurRad="38100" dist="38100" dir="2700000" algn="tl">
                    <a:srgbClr val="000000">
                      <a:alpha val="43137"/>
                    </a:srgbClr>
                  </a:outerShdw>
                </a:effectLst>
              </a:rPr>
              <a:t>	</a:t>
            </a:r>
          </a:p>
          <a:p>
            <a:pPr algn="just">
              <a:lnSpc>
                <a:spcPct val="107000"/>
              </a:lnSpc>
              <a:spcAft>
                <a:spcPts val="800"/>
              </a:spcAft>
            </a:pPr>
            <a:r>
              <a:rPr lang="en-US" sz="2000" kern="100" dirty="0">
                <a:ea typeface="Calibri" panose="020F0502020204030204" pitchFamily="34" charset="0"/>
                <a:cs typeface="Times New Roman" panose="02020603050405020304" pitchFamily="18" charset="0"/>
              </a:rPr>
              <a:t>W</a:t>
            </a:r>
            <a:r>
              <a:rPr lang="en-US" sz="2000" kern="100" dirty="0">
                <a:effectLst/>
                <a:ea typeface="Calibri" panose="020F0502020204030204" pitchFamily="34" charset="0"/>
                <a:cs typeface="Times New Roman" panose="02020603050405020304" pitchFamily="18" charset="0"/>
              </a:rPr>
              <a:t>e think </a:t>
            </a:r>
            <a:r>
              <a:rPr lang="en-US" sz="2000" b="1"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there is very little probability for the French judicial system not to recognize Ukraine as a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war zone throughout its territory, under the article 13, 1, b) of the 1980 Hague Convention. </a:t>
            </a:r>
          </a:p>
          <a:p>
            <a:pPr algn="just">
              <a:lnSpc>
                <a:spcPct val="107000"/>
              </a:lnSpc>
              <a:spcAft>
                <a:spcPts val="800"/>
              </a:spcAft>
            </a:pPr>
            <a:endParaRPr lang="fr-FR" sz="20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US" sz="2000" b="1"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However, pursuant to the latest trend of recent legal precedents</a:t>
            </a:r>
            <a:r>
              <a:rPr lang="en-US" sz="2000" kern="100" dirty="0">
                <a:effectLst/>
                <a:ea typeface="Calibri" panose="020F0502020204030204" pitchFamily="34" charset="0"/>
                <a:cs typeface="Times New Roman" panose="02020603050405020304" pitchFamily="18" charset="0"/>
              </a:rPr>
              <a:t>,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if it so happens that Ukraine is able to provide for </a:t>
            </a:r>
            <a:r>
              <a:rPr lang="en-US" sz="2000" b="1" u="sng"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adequate and effective measures </a:t>
            </a:r>
            <a:r>
              <a:rPr lang="en-US"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on its territory to protect the child in the event of his or her return, a French judge will have to take it into consideration and motivate the decision if it is decided not to return the child nonetheless. </a:t>
            </a:r>
            <a:endParaRPr lang="fr-FR" sz="2000" b="1" kern="100"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algn="just"/>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628872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pothicaire">
  <a:themeElements>
    <a:clrScheme name="Personnalisée 8">
      <a:dk1>
        <a:sysClr val="windowText" lastClr="000000"/>
      </a:dk1>
      <a:lt1>
        <a:sysClr val="window" lastClr="FFFFFF"/>
      </a:lt1>
      <a:dk2>
        <a:srgbClr val="47617A"/>
      </a:dk2>
      <a:lt2>
        <a:srgbClr val="CFB1B4"/>
      </a:lt2>
      <a:accent1>
        <a:srgbClr val="787289"/>
      </a:accent1>
      <a:accent2>
        <a:srgbClr val="F0875C"/>
      </a:accent2>
      <a:accent3>
        <a:srgbClr val="A3B474"/>
      </a:accent3>
      <a:accent4>
        <a:srgbClr val="BCAF7C"/>
      </a:accent4>
      <a:accent5>
        <a:srgbClr val="F2CB68"/>
      </a:accent5>
      <a:accent6>
        <a:srgbClr val="6F8D62"/>
      </a:accent6>
      <a:hlink>
        <a:srgbClr val="A3B474"/>
      </a:hlink>
      <a:folHlink>
        <a:srgbClr val="B2B2B2"/>
      </a:folHlink>
    </a:clrScheme>
    <a:fontScheme name="Apothicaire">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3929</TotalTime>
  <Words>1523</Words>
  <Application>Microsoft Office PowerPoint</Application>
  <PresentationFormat>Grand écran</PresentationFormat>
  <Paragraphs>79</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11</vt:i4>
      </vt:variant>
    </vt:vector>
  </HeadingPairs>
  <TitlesOfParts>
    <vt:vector size="18" baseType="lpstr">
      <vt:lpstr>Arial</vt:lpstr>
      <vt:lpstr>Calibri</vt:lpstr>
      <vt:lpstr>Calibri Light</vt:lpstr>
      <vt:lpstr>Century Gothic</vt:lpstr>
      <vt:lpstr>Times New Roman</vt:lpstr>
      <vt:lpstr>Thème Office</vt:lpstr>
      <vt:lpstr>Apothicaire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DIVORCE ET LIQUIDATION DES REGIMES MATRIMONIAUX</dc:title>
  <dc:creator>Flora CASSOUDESALLE</dc:creator>
  <cp:lastModifiedBy>Rahima NATO-KALFANE</cp:lastModifiedBy>
  <cp:revision>449</cp:revision>
  <dcterms:created xsi:type="dcterms:W3CDTF">2021-06-09T18:44:54Z</dcterms:created>
  <dcterms:modified xsi:type="dcterms:W3CDTF">2023-10-12T16:57:02Z</dcterms:modified>
</cp:coreProperties>
</file>