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77" r:id="rId3"/>
    <p:sldId id="286" r:id="rId4"/>
    <p:sldId id="288" r:id="rId5"/>
    <p:sldId id="289" r:id="rId6"/>
    <p:sldId id="290" r:id="rId7"/>
    <p:sldId id="278" r:id="rId8"/>
    <p:sldId id="291" r:id="rId9"/>
    <p:sldId id="293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i Vlada" initials="SV" lastIdx="1" clrIdx="0">
    <p:extLst>
      <p:ext uri="{19B8F6BF-5375-455C-9EA6-DF929625EA0E}">
        <p15:presenceInfo xmlns:p15="http://schemas.microsoft.com/office/powerpoint/2012/main" xmlns="" userId="0b54d081e3d30d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20C9E0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143" autoAdjust="0"/>
  </p:normalViewPr>
  <p:slideViewPr>
    <p:cSldViewPr snapToGrid="0">
      <p:cViewPr varScale="1">
        <p:scale>
          <a:sx n="83" d="100"/>
          <a:sy n="83" d="100"/>
        </p:scale>
        <p:origin x="-78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08" y="4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5"/>
  <c:chart>
    <c:autoTitleDeleted val="1"/>
    <c:plotArea>
      <c:layout>
        <c:manualLayout>
          <c:layoutTarget val="inner"/>
          <c:xMode val="edge"/>
          <c:yMode val="edge"/>
          <c:x val="0.10384841993005285"/>
          <c:y val="3.5195599301338074E-2"/>
          <c:w val="0.88332100465353647"/>
          <c:h val="0.74383069156442438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dLbl>
              <c:idx val="1"/>
              <c:layout>
                <c:manualLayout>
                  <c:x val="0"/>
                  <c:y val="-9.6618375864121146E-3"/>
                </c:manualLayout>
              </c:layout>
              <c:dLblPos val="outEnd"/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571-4238-A377-86A227A89520}"/>
                </c:ext>
              </c:extLst>
            </c:dLbl>
            <c:dLbl>
              <c:idx val="4"/>
              <c:layout>
                <c:manualLayout>
                  <c:x val="-4.6662130029425453E-3"/>
                  <c:y val="-7.2463781898090439E-3"/>
                </c:manualLayout>
              </c:layout>
              <c:dLblPos val="outEnd"/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71-4238-A377-86A227A8952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Аркуш1!$A$2:$A$6</c:f>
              <c:strCache>
                <c:ptCount val="5"/>
                <c:pt idx="0">
                  <c:v>Incoming Return</c:v>
                </c:pt>
                <c:pt idx="1">
                  <c:v>Outgoing Return</c:v>
                </c:pt>
                <c:pt idx="2">
                  <c:v>Incoming Access</c:v>
                </c:pt>
                <c:pt idx="3">
                  <c:v>Outgoing Access</c:v>
                </c:pt>
                <c:pt idx="4">
                  <c:v>Totally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0">
                  <c:v>38</c:v>
                </c:pt>
                <c:pt idx="1">
                  <c:v>44</c:v>
                </c:pt>
                <c:pt idx="2">
                  <c:v>7</c:v>
                </c:pt>
                <c:pt idx="3">
                  <c:v>7</c:v>
                </c:pt>
                <c:pt idx="4">
                  <c:v>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79-4EBE-9E3A-16C005EF5721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20C9E0"/>
            </a:solidFill>
          </c:spPr>
          <c:dLbls>
            <c:dLbl>
              <c:idx val="0"/>
              <c:layout>
                <c:manualLayout>
                  <c:x val="1.2577927440808492E-3"/>
                  <c:y val="9.6618375864120261E-3"/>
                </c:manualLayout>
              </c:layout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571-4238-A377-86A227A89520}"/>
                </c:ext>
              </c:extLst>
            </c:dLbl>
            <c:dLbl>
              <c:idx val="2"/>
              <c:layout>
                <c:manualLayout>
                  <c:x val="-9.2237069035438404E-17"/>
                  <c:y val="-8.4541078881106083E-2"/>
                </c:manualLayout>
              </c:layout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71-4238-A377-86A227A89520}"/>
                </c:ext>
              </c:extLst>
            </c:dLbl>
            <c:dLbl>
              <c:idx val="3"/>
              <c:layout>
                <c:manualLayout>
                  <c:x val="0"/>
                  <c:y val="4.8309187932059679E-3"/>
                </c:manualLayout>
              </c:layout>
              <c:showSer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6323959079941442E-2"/>
                      <c:h val="3.68479281920058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571-4238-A377-86A227A89520}"/>
                </c:ext>
              </c:extLst>
            </c:dLbl>
            <c:dLbl>
              <c:idx val="4"/>
              <c:layout>
                <c:manualLayout>
                  <c:x val="1.2577927440808724E-3"/>
                  <c:y val="-7.2463781898091106E-3"/>
                </c:manualLayout>
              </c:layout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71-4238-A377-86A227A89520}"/>
                </c:ext>
              </c:extLst>
            </c:dLbl>
            <c:spPr>
              <a:noFill/>
              <a:ln>
                <a:noFill/>
              </a:ln>
              <a:effectLst/>
            </c:spPr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Аркуш1!$A$2:$A$6</c:f>
              <c:strCache>
                <c:ptCount val="5"/>
                <c:pt idx="0">
                  <c:v>Incoming Return</c:v>
                </c:pt>
                <c:pt idx="1">
                  <c:v>Outgoing Return</c:v>
                </c:pt>
                <c:pt idx="2">
                  <c:v>Incoming Access</c:v>
                </c:pt>
                <c:pt idx="3">
                  <c:v>Outgoing Access</c:v>
                </c:pt>
                <c:pt idx="4">
                  <c:v>Totally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5"/>
                <c:pt idx="0">
                  <c:v>29</c:v>
                </c:pt>
                <c:pt idx="1">
                  <c:v>92</c:v>
                </c:pt>
                <c:pt idx="2">
                  <c:v>3</c:v>
                </c:pt>
                <c:pt idx="3">
                  <c:v>11</c:v>
                </c:pt>
                <c:pt idx="4">
                  <c:v>135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79-4EBE-9E3A-16C005EF5721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01.01.2023-30.09.2023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257792744080872E-2"/>
                  <c:y val="0"/>
                </c:manualLayout>
              </c:layout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571-4238-A377-86A227A89520}"/>
                </c:ext>
              </c:extLst>
            </c:dLbl>
            <c:dLbl>
              <c:idx val="1"/>
              <c:layout>
                <c:manualLayout>
                  <c:x val="1.7609098417132176E-2"/>
                  <c:y val="-2.4154593966030273E-3"/>
                </c:manualLayout>
              </c:layout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71-4238-A377-86A227A89520}"/>
                </c:ext>
              </c:extLst>
            </c:dLbl>
            <c:dLbl>
              <c:idx val="2"/>
              <c:layout>
                <c:manualLayout>
                  <c:x val="6.2026018878973922E-3"/>
                  <c:y val="-4.1062809742251564E-2"/>
                </c:manualLayout>
              </c:layout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71-4238-A377-86A227A89520}"/>
                </c:ext>
              </c:extLst>
            </c:dLbl>
            <c:dLbl>
              <c:idx val="3"/>
              <c:layout>
                <c:manualLayout>
                  <c:x val="2.5155854881618372E-3"/>
                  <c:y val="7.2463781898089103E-3"/>
                </c:manualLayout>
              </c:layout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71-4238-A377-86A227A89520}"/>
                </c:ext>
              </c:extLst>
            </c:dLbl>
            <c:dLbl>
              <c:idx val="4"/>
              <c:layout>
                <c:manualLayout>
                  <c:x val="8.8621897894365885E-3"/>
                  <c:y val="0"/>
                </c:manualLayout>
              </c:layout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71-4238-A377-86A227A89520}"/>
                </c:ext>
              </c:extLst>
            </c:dLbl>
            <c:spPr>
              <a:noFill/>
              <a:ln>
                <a:noFill/>
              </a:ln>
              <a:effectLst/>
            </c:spPr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Аркуш1!$A$2:$A$6</c:f>
              <c:strCache>
                <c:ptCount val="5"/>
                <c:pt idx="0">
                  <c:v>Incoming Return</c:v>
                </c:pt>
                <c:pt idx="1">
                  <c:v>Outgoing Return</c:v>
                </c:pt>
                <c:pt idx="2">
                  <c:v>Incoming Access</c:v>
                </c:pt>
                <c:pt idx="3">
                  <c:v>Outgoing Access</c:v>
                </c:pt>
                <c:pt idx="4">
                  <c:v>Totally</c:v>
                </c:pt>
              </c:strCache>
            </c:strRef>
          </c:cat>
          <c:val>
            <c:numRef>
              <c:f>Аркуш1!$D$2:$D$6</c:f>
              <c:numCache>
                <c:formatCode>General</c:formatCode>
                <c:ptCount val="5"/>
                <c:pt idx="0">
                  <c:v>20</c:v>
                </c:pt>
                <c:pt idx="1">
                  <c:v>106</c:v>
                </c:pt>
                <c:pt idx="2">
                  <c:v>3</c:v>
                </c:pt>
                <c:pt idx="3">
                  <c:v>64</c:v>
                </c:pt>
                <c:pt idx="4">
                  <c:v>193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71-4238-A377-86A227A89520}"/>
            </c:ext>
          </c:extLst>
        </c:ser>
        <c:dLbls>
          <c:showVal val="1"/>
        </c:dLbls>
        <c:gapWidth val="79"/>
        <c:axId val="129693184"/>
        <c:axId val="129694720"/>
      </c:barChart>
      <c:catAx>
        <c:axId val="1296931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one"/>
        <c:crossAx val="129694720"/>
        <c:crosses val="autoZero"/>
        <c:auto val="1"/>
        <c:lblAlgn val="ctr"/>
        <c:lblOffset val="100"/>
      </c:catAx>
      <c:valAx>
        <c:axId val="129694720"/>
        <c:scaling>
          <c:orientation val="minMax"/>
        </c:scaling>
        <c:delete val="1"/>
        <c:axPos val="l"/>
        <c:numFmt formatCode="General" sourceLinked="1"/>
        <c:tickLblPos val="none"/>
        <c:crossAx val="1296931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dTable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227334748069566"/>
          <c:y val="0"/>
          <c:w val="0.7818122773050713"/>
          <c:h val="7.6747775145071903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90F82-9558-4B27-AE31-B475D72150CF}" type="datetimeFigureOut">
              <a:rPr lang="uk-UA" smtClean="0"/>
              <a:pPr/>
              <a:t>12.10.2023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dirty="0"/>
              <a:t>Клацніть, щоб відредагувати стилі зразків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37B0B-6AE3-44EE-897A-86472DAB5A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92745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37B0B-6AE3-44EE-897A-86472DAB5A12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65640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37B0B-6AE3-44EE-897A-86472DAB5A12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14289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A12BB-D309-47E8-ABDA-EEB726647E8B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37B0B-6AE3-44EE-897A-86472DAB5A12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20812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37B0B-6AE3-44EE-897A-86472DAB5A12}" type="slidenum">
              <a:rPr lang="uk-UA" smtClean="0"/>
              <a:pPr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0809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D619-1ED1-4291-9993-B061395AD5D9}" type="datetimeFigureOut">
              <a:rPr lang="uk-UA" smtClean="0"/>
              <a:pPr/>
              <a:t>12.10.2023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2293-9487-4177-B4E0-E7ECA6D436AA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7408298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D619-1ED1-4291-9993-B061395AD5D9}" type="datetimeFigureOut">
              <a:rPr lang="uk-UA" smtClean="0"/>
              <a:pPr/>
              <a:t>12.10.2023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2293-9487-4177-B4E0-E7ECA6D436A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3477683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D619-1ED1-4291-9993-B061395AD5D9}" type="datetimeFigureOut">
              <a:rPr lang="uk-UA" smtClean="0"/>
              <a:pPr/>
              <a:t>12.10.2023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2293-9487-4177-B4E0-E7ECA6D436A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289666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D619-1ED1-4291-9993-B061395AD5D9}" type="datetimeFigureOut">
              <a:rPr lang="uk-UA" smtClean="0"/>
              <a:pPr/>
              <a:t>12.10.2023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2293-9487-4177-B4E0-E7ECA6D436A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270456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D619-1ED1-4291-9993-B061395AD5D9}" type="datetimeFigureOut">
              <a:rPr lang="uk-UA" smtClean="0"/>
              <a:pPr/>
              <a:t>12.10.2023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2293-9487-4177-B4E0-E7ECA6D436AA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6407217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D619-1ED1-4291-9993-B061395AD5D9}" type="datetimeFigureOut">
              <a:rPr lang="uk-UA" smtClean="0"/>
              <a:pPr/>
              <a:t>12.10.2023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2293-9487-4177-B4E0-E7ECA6D436A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7735095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D619-1ED1-4291-9993-B061395AD5D9}" type="datetimeFigureOut">
              <a:rPr lang="uk-UA" smtClean="0"/>
              <a:pPr/>
              <a:t>12.10.2023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2293-9487-4177-B4E0-E7ECA6D436A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2051838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D619-1ED1-4291-9993-B061395AD5D9}" type="datetimeFigureOut">
              <a:rPr lang="uk-UA" smtClean="0"/>
              <a:pPr/>
              <a:t>12.10.2023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2293-9487-4177-B4E0-E7ECA6D436A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50075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D619-1ED1-4291-9993-B061395AD5D9}" type="datetimeFigureOut">
              <a:rPr lang="uk-UA" smtClean="0"/>
              <a:pPr/>
              <a:t>12.10.2023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2293-9487-4177-B4E0-E7ECA6D436A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3922694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098D619-1ED1-4291-9993-B061395AD5D9}" type="datetimeFigureOut">
              <a:rPr lang="uk-UA" smtClean="0"/>
              <a:pPr/>
              <a:t>12.10.2023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E42293-9487-4177-B4E0-E7ECA6D436A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6076292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D619-1ED1-4291-9993-B061395AD5D9}" type="datetimeFigureOut">
              <a:rPr lang="uk-UA" smtClean="0"/>
              <a:pPr/>
              <a:t>12.10.2023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42293-9487-4177-B4E0-E7ECA6D436A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474687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098D619-1ED1-4291-9993-B061395AD5D9}" type="datetimeFigureOut">
              <a:rPr lang="uk-UA" smtClean="0"/>
              <a:pPr/>
              <a:t>12.10.2023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1E42293-9487-4177-B4E0-E7ECA6D436AA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1144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F90EFE-29DB-97FC-4D28-B93199B4B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230828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tx1"/>
                </a:solidFill>
                <a:latin typeface="+mn-lt"/>
              </a:rPr>
              <a:t>Головні виклики для Міністерства юстиції України як центрального органу з виконання Конвенції про цивільно-правові аспекти міжнародного викрадення </a:t>
            </a:r>
            <a:r>
              <a:rPr lang="uk-UA" sz="4000" b="1" dirty="0" smtClean="0">
                <a:solidFill>
                  <a:schemeClr val="tx1"/>
                </a:solidFill>
                <a:latin typeface="+mn-lt"/>
              </a:rPr>
              <a:t>дітей</a:t>
            </a:r>
            <a:endParaRPr lang="uk-UA" sz="4000" dirty="0">
              <a:solidFill>
                <a:schemeClr val="tx1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F510CE42-BC75-DE79-92DB-997BE50E07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000" dirty="0" smtClean="0">
                <a:solidFill>
                  <a:schemeClr val="tx1"/>
                </a:solidFill>
              </a:rPr>
              <a:t>Катерина Шевченко</a:t>
            </a:r>
            <a:r>
              <a:rPr lang="en-GB" sz="2000" dirty="0" smtClean="0">
                <a:solidFill>
                  <a:schemeClr val="tx1"/>
                </a:solidFill>
              </a:rPr>
              <a:t>, </a:t>
            </a:r>
            <a:r>
              <a:rPr lang="uk-UA" sz="2000" dirty="0" smtClean="0">
                <a:solidFill>
                  <a:schemeClr val="tx1"/>
                </a:solidFill>
              </a:rPr>
              <a:t>жовтень </a:t>
            </a:r>
            <a:r>
              <a:rPr lang="en-GB" sz="2000" dirty="0" smtClean="0">
                <a:solidFill>
                  <a:schemeClr val="tx1"/>
                </a:solidFill>
              </a:rPr>
              <a:t>2023</a:t>
            </a:r>
            <a:r>
              <a:rPr lang="uk-UA" sz="2000" dirty="0" smtClean="0">
                <a:solidFill>
                  <a:schemeClr val="tx1"/>
                </a:solidFill>
              </a:rPr>
              <a:t> р.</a:t>
            </a:r>
            <a:endParaRPr lang="uk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189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A11343-4201-2EE4-9B69-A16BDD1B6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4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Дякую за увагу!</a:t>
            </a:r>
            <a:endParaRPr lang="uk-UA" sz="4400" dirty="0"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6" name="Місце для зображення 5">
            <a:extLst>
              <a:ext uri="{FF2B5EF4-FFF2-40B4-BE49-F238E27FC236}">
                <a16:creationId xmlns:a16="http://schemas.microsoft.com/office/drawing/2014/main" xmlns="" id="{179CAA30-3027-7873-5BB5-F00BE5EAF5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688" b="9688"/>
          <a:stretch>
            <a:fillRect/>
          </a:stretch>
        </p:blipFill>
        <p:spPr/>
      </p:pic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xmlns="" id="{BFB5C941-CA2C-015C-DCF8-5DBBC5534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19793595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0E9540-C654-B68C-11C2-69F0E8C09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Заява України, передана депозитарію гаазьких конвенцій 09.03.2022 </a:t>
            </a:r>
            <a:endParaRPr lang="uk-UA" sz="2800" b="1" dirty="0">
              <a:solidFill>
                <a:schemeClr val="tx1"/>
              </a:solidFill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9A93E48D-1CD1-886A-002D-169166D17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i="0" dirty="0">
              <a:solidFill>
                <a:srgbClr val="4A4A4A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uk-UA" b="0" i="0" dirty="0" smtClean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“У зв’язку з триваючою агресією російської федерації проти України Україна інформує </a:t>
            </a:r>
            <a:r>
              <a:rPr lang="uk-UA" b="0" i="0" dirty="0" err="1" smtClean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Депозитарія</a:t>
            </a:r>
            <a:r>
              <a:rPr lang="uk-UA" b="0" i="0" dirty="0" smtClean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smtClean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[…] </a:t>
            </a:r>
            <a:r>
              <a:rPr lang="uk-UA" b="0" i="0" dirty="0" smtClean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про неможливість гарантувати </a:t>
            </a:r>
            <a:r>
              <a:rPr lang="uk-UA" dirty="0" smtClean="0">
                <a:solidFill>
                  <a:schemeClr val="tx1"/>
                </a:solidFill>
                <a:latin typeface="open sans" panose="020B0606030504020204" pitchFamily="34" charset="0"/>
              </a:rPr>
              <a:t>виконання Українською стороною у </a:t>
            </a:r>
            <a:r>
              <a:rPr lang="uk-UA" b="0" i="0" dirty="0" smtClean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повному обсязі зобов’язань за 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</a:rPr>
              <a:t>[</a:t>
            </a:r>
            <a:r>
              <a:rPr lang="uk-UA" b="0" i="0" dirty="0" smtClean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відповідною Конвенцією</a:t>
            </a:r>
            <a:r>
              <a:rPr lang="en-US" b="0" i="0" dirty="0" smtClean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] </a:t>
            </a:r>
            <a:r>
              <a:rPr lang="uk-UA" b="0" i="0" dirty="0" smtClean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на період збройної агресії російської федерації та оголошеного Воєнного стану на території України до повного припинення посягання на суверенітет, територіальну цілісність та недоторканість </a:t>
            </a:r>
            <a:r>
              <a:rPr lang="uk-UA" b="0" i="0" dirty="0" err="1" smtClean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України”</a:t>
            </a:r>
            <a:r>
              <a:rPr lang="en-US" b="0" i="0" dirty="0" smtClean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35324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387" y="71920"/>
            <a:ext cx="12027613" cy="863028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Зростання кількості заяв на підставі Конвенції</a:t>
            </a: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uk-UA" sz="2800" dirty="0">
                <a:solidFill>
                  <a:schemeClr val="tx1"/>
                </a:solidFill>
              </a:rPr>
              <a:t>2021, 2022, </a:t>
            </a:r>
            <a:r>
              <a:rPr lang="en-GB" sz="2800" dirty="0">
                <a:solidFill>
                  <a:schemeClr val="tx1"/>
                </a:solidFill>
              </a:rPr>
              <a:t>01.01.</a:t>
            </a:r>
            <a:r>
              <a:rPr lang="uk-UA" sz="2800" dirty="0">
                <a:solidFill>
                  <a:schemeClr val="tx1"/>
                </a:solidFill>
              </a:rPr>
              <a:t>2023</a:t>
            </a:r>
            <a:r>
              <a:rPr lang="en-GB" sz="2800" dirty="0">
                <a:solidFill>
                  <a:schemeClr val="tx1"/>
                </a:solidFill>
              </a:rPr>
              <a:t> – 30.09.2023</a:t>
            </a:r>
            <a:endParaRPr lang="uk-UA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Місце для вмісту 5">
            <a:extLst>
              <a:ext uri="{FF2B5EF4-FFF2-40B4-BE49-F238E27FC236}">
                <a16:creationId xmlns:a16="http://schemas.microsoft.com/office/drawing/2014/main" xmlns="" id="{CBBDC7B7-0A5D-B26E-FB34-750E045B0341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705825575"/>
              </p:ext>
            </p:extLst>
          </p:nvPr>
        </p:nvGraphicFramePr>
        <p:xfrm>
          <a:off x="164387" y="934948"/>
          <a:ext cx="11712539" cy="54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3180" y="769434"/>
            <a:ext cx="1033718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/>
              <a:t>СТАТИСТИКА ЗАЯВ НА ПІДСТАВІ КОНВЕНЦІЇ , ОТРИМАНИХ </a:t>
            </a:r>
            <a:r>
              <a:rPr lang="uk-UA" sz="2000" b="1" dirty="0" err="1" smtClean="0"/>
              <a:t>МІН’ЮСТОМ</a:t>
            </a:r>
            <a:r>
              <a:rPr lang="uk-UA" sz="2000" b="1" dirty="0" smtClean="0"/>
              <a:t> УКРАЇНИ </a:t>
            </a:r>
          </a:p>
          <a:p>
            <a:r>
              <a:rPr lang="uk-UA" sz="2000" b="1" dirty="0" smtClean="0"/>
              <a:t> </a:t>
            </a:r>
            <a:endParaRPr lang="uk-UA" sz="2000" dirty="0" smtClean="0"/>
          </a:p>
          <a:p>
            <a:r>
              <a:rPr lang="uk-UA" sz="2000" b="1" dirty="0" smtClean="0"/>
              <a:t>У 2021 році</a:t>
            </a:r>
            <a:r>
              <a:rPr lang="uk-UA" sz="2000" dirty="0" smtClean="0"/>
              <a:t> </a:t>
            </a:r>
            <a:r>
              <a:rPr lang="uk-UA" sz="2000" dirty="0" smtClean="0"/>
              <a:t> надійшло </a:t>
            </a:r>
            <a:r>
              <a:rPr lang="uk-UA" sz="2000" b="1" dirty="0" smtClean="0"/>
              <a:t>96 </a:t>
            </a:r>
            <a:r>
              <a:rPr lang="uk-UA" sz="2000" b="1" dirty="0" smtClean="0"/>
              <a:t>заяв</a:t>
            </a:r>
            <a:r>
              <a:rPr lang="uk-UA" sz="2000" dirty="0" smtClean="0"/>
              <a:t>, з яких:</a:t>
            </a:r>
          </a:p>
          <a:p>
            <a:r>
              <a:rPr lang="uk-UA" sz="2000" b="1" dirty="0" smtClean="0"/>
              <a:t>44</a:t>
            </a:r>
            <a:r>
              <a:rPr lang="uk-UA" sz="2000" dirty="0" smtClean="0"/>
              <a:t> заяви – про сприяння поверненню дитини з іноземної держави в Україну, </a:t>
            </a:r>
            <a:r>
              <a:rPr lang="uk-UA" sz="2000" b="1" dirty="0" smtClean="0"/>
              <a:t>38</a:t>
            </a:r>
            <a:r>
              <a:rPr lang="uk-UA" sz="2000" dirty="0" smtClean="0"/>
              <a:t> – про повернення з України в іншу державу, </a:t>
            </a:r>
            <a:r>
              <a:rPr lang="uk-UA" sz="2000" b="1" dirty="0" smtClean="0"/>
              <a:t>7</a:t>
            </a:r>
            <a:r>
              <a:rPr lang="uk-UA" sz="2000" dirty="0" smtClean="0"/>
              <a:t> – про доступ до дитини, яка постійно проживає за кордоном, і </a:t>
            </a:r>
            <a:r>
              <a:rPr lang="uk-UA" sz="2000" b="1" dirty="0" smtClean="0"/>
              <a:t>7</a:t>
            </a:r>
            <a:r>
              <a:rPr lang="uk-UA" sz="2000" dirty="0" smtClean="0"/>
              <a:t> – щодо доступу до дитини, яка постійно проживає в Україні.</a:t>
            </a:r>
          </a:p>
          <a:p>
            <a:r>
              <a:rPr lang="uk-UA" sz="2000" b="1" dirty="0" smtClean="0"/>
              <a:t> </a:t>
            </a:r>
            <a:endParaRPr lang="uk-UA" sz="2000" dirty="0" smtClean="0"/>
          </a:p>
          <a:p>
            <a:r>
              <a:rPr lang="uk-UA" sz="2000" b="1" dirty="0" smtClean="0"/>
              <a:t>У 2022 році</a:t>
            </a:r>
            <a:r>
              <a:rPr lang="uk-UA" sz="2000" dirty="0" smtClean="0"/>
              <a:t> </a:t>
            </a:r>
            <a:r>
              <a:rPr lang="uk-UA" sz="2000" dirty="0" smtClean="0"/>
              <a:t>надійшло </a:t>
            </a:r>
            <a:r>
              <a:rPr lang="uk-UA" sz="2000" b="1" dirty="0" smtClean="0"/>
              <a:t>135 </a:t>
            </a:r>
            <a:r>
              <a:rPr lang="uk-UA" sz="2000" b="1" dirty="0" smtClean="0"/>
              <a:t>заяв</a:t>
            </a:r>
            <a:r>
              <a:rPr lang="uk-UA" sz="2000" dirty="0" smtClean="0"/>
              <a:t>, з яких:</a:t>
            </a:r>
          </a:p>
          <a:p>
            <a:r>
              <a:rPr lang="uk-UA" sz="2000" b="1" dirty="0" smtClean="0"/>
              <a:t>92</a:t>
            </a:r>
            <a:r>
              <a:rPr lang="uk-UA" sz="2000" dirty="0" smtClean="0"/>
              <a:t> заяви – про сприяння поверненню дитини з іноземної держави в Україну, </a:t>
            </a:r>
            <a:r>
              <a:rPr lang="uk-UA" sz="2000" b="1" dirty="0" smtClean="0"/>
              <a:t>29</a:t>
            </a:r>
            <a:r>
              <a:rPr lang="uk-UA" sz="2000" dirty="0" smtClean="0"/>
              <a:t> – про повернення з України в іншу державу, </a:t>
            </a:r>
            <a:r>
              <a:rPr lang="uk-UA" sz="2000" b="1" dirty="0" smtClean="0"/>
              <a:t>11</a:t>
            </a:r>
            <a:r>
              <a:rPr lang="uk-UA" sz="2000" dirty="0" smtClean="0"/>
              <a:t> – про доступ до дитини, яка постійно проживає за кордоном, і </a:t>
            </a:r>
            <a:r>
              <a:rPr lang="uk-UA" sz="2000" b="1" dirty="0" smtClean="0"/>
              <a:t>3</a:t>
            </a:r>
            <a:r>
              <a:rPr lang="uk-UA" sz="2000" dirty="0" smtClean="0"/>
              <a:t> – щодо доступу до дитини, яка постійно проживає в Україні.</a:t>
            </a:r>
          </a:p>
          <a:p>
            <a:r>
              <a:rPr lang="uk-UA" sz="2000" dirty="0" smtClean="0"/>
              <a:t> </a:t>
            </a:r>
          </a:p>
          <a:p>
            <a:r>
              <a:rPr lang="uk-UA" sz="2000" b="1" dirty="0" smtClean="0"/>
              <a:t>Січень - вересень </a:t>
            </a:r>
            <a:r>
              <a:rPr lang="uk-UA" sz="2000" b="1" dirty="0" smtClean="0"/>
              <a:t>2023 року </a:t>
            </a:r>
            <a:r>
              <a:rPr lang="uk-UA" sz="2000" dirty="0" smtClean="0"/>
              <a:t> - надійшло </a:t>
            </a:r>
            <a:r>
              <a:rPr lang="uk-UA" sz="2000" b="1" dirty="0" smtClean="0"/>
              <a:t>193 заяви</a:t>
            </a:r>
            <a:r>
              <a:rPr lang="uk-UA" sz="2000" dirty="0" smtClean="0"/>
              <a:t>, з яких:</a:t>
            </a:r>
          </a:p>
          <a:p>
            <a:r>
              <a:rPr lang="uk-UA" sz="2000" b="1" dirty="0" smtClean="0"/>
              <a:t>106</a:t>
            </a:r>
            <a:r>
              <a:rPr lang="uk-UA" sz="2000" dirty="0" smtClean="0"/>
              <a:t> заяв – про сприяння поверненню дитини з іноземної держави в Україну, 20 – про повернення з України в іншу державу, </a:t>
            </a:r>
            <a:r>
              <a:rPr lang="uk-UA" sz="2000" b="1" dirty="0" smtClean="0"/>
              <a:t>64</a:t>
            </a:r>
            <a:r>
              <a:rPr lang="uk-UA" sz="2000" dirty="0" smtClean="0"/>
              <a:t> – про доступ до дитини, яка постійно проживає за кордоном, і 3 – щодо доступу до дитини, яка постійно проживає в Україні.</a:t>
            </a:r>
          </a:p>
          <a:p>
            <a:endParaRPr lang="uk-UA" dirty="0"/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3610" y="825190"/>
            <a:ext cx="1024797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2800" b="1" dirty="0" smtClean="0"/>
              <a:t>Справи, порушені до 24.02.2022 в судах, які опинилися на </a:t>
            </a:r>
            <a:r>
              <a:rPr lang="uk-UA" sz="2800" b="1" dirty="0" err="1" smtClean="0"/>
              <a:t>ТОТ</a:t>
            </a:r>
            <a:endParaRPr lang="uk-UA" sz="2800" b="1" dirty="0" smtClean="0"/>
          </a:p>
          <a:p>
            <a:pPr lvl="0"/>
            <a:r>
              <a:rPr lang="uk-UA" sz="2800" dirty="0" smtClean="0"/>
              <a:t>(передача підсудності)</a:t>
            </a:r>
            <a:endParaRPr lang="uk-UA" sz="2800" b="1" dirty="0" smtClean="0"/>
          </a:p>
          <a:p>
            <a:pPr lvl="0"/>
            <a:endParaRPr lang="uk-UA" sz="2800" b="1" dirty="0" smtClean="0"/>
          </a:p>
          <a:p>
            <a:pPr lvl="0"/>
            <a:endParaRPr lang="uk-UA" sz="2800" b="1" dirty="0" smtClean="0"/>
          </a:p>
          <a:p>
            <a:pPr lvl="0"/>
            <a:r>
              <a:rPr lang="uk-UA" sz="2800" b="1" dirty="0" smtClean="0"/>
              <a:t>Встановлення місцезнаходження дитини не завжди можливо	</a:t>
            </a:r>
          </a:p>
          <a:p>
            <a:pPr lvl="0"/>
            <a:r>
              <a:rPr lang="uk-UA" sz="2800" dirty="0" smtClean="0"/>
              <a:t>за </a:t>
            </a:r>
            <a:r>
              <a:rPr lang="uk-UA" sz="2800" dirty="0" smtClean="0"/>
              <a:t>кордоном </a:t>
            </a:r>
            <a:r>
              <a:rPr lang="uk-UA" sz="2800" dirty="0" smtClean="0"/>
              <a:t> (держава невідома, постійні переїзди)</a:t>
            </a:r>
          </a:p>
          <a:p>
            <a:pPr lvl="0"/>
            <a:r>
              <a:rPr lang="uk-UA" sz="2800" dirty="0" smtClean="0"/>
              <a:t>в </a:t>
            </a:r>
            <a:r>
              <a:rPr lang="uk-UA" sz="2800" dirty="0" smtClean="0"/>
              <a:t>Україні </a:t>
            </a:r>
            <a:r>
              <a:rPr lang="uk-UA" sz="2800" dirty="0" smtClean="0"/>
              <a:t>(внутрішньо переміщені особи, </a:t>
            </a:r>
            <a:r>
              <a:rPr lang="uk-UA" sz="2800" dirty="0" err="1" smtClean="0"/>
              <a:t>ТОТ</a:t>
            </a:r>
            <a:r>
              <a:rPr lang="uk-UA" sz="2800" dirty="0" smtClean="0"/>
              <a:t>)</a:t>
            </a:r>
          </a:p>
          <a:p>
            <a:pPr lvl="0"/>
            <a:endParaRPr lang="ru-RU" sz="2800" dirty="0" smtClean="0"/>
          </a:p>
          <a:p>
            <a:pPr lvl="0"/>
            <a:endParaRPr lang="uk-UA" sz="2800" dirty="0" smtClean="0"/>
          </a:p>
          <a:p>
            <a:pPr lvl="0"/>
            <a:r>
              <a:rPr lang="uk-UA" sz="2800" b="1" dirty="0" smtClean="0"/>
              <a:t>Відсутність співробітництва щодо повернення </a:t>
            </a:r>
            <a:r>
              <a:rPr lang="uk-UA" sz="2800" b="1" dirty="0" smtClean="0"/>
              <a:t>дітей з </a:t>
            </a:r>
            <a:r>
              <a:rPr lang="uk-UA" sz="2800" b="1" dirty="0" err="1" smtClean="0"/>
              <a:t>росії</a:t>
            </a:r>
            <a:r>
              <a:rPr lang="uk-UA" sz="2800" b="1" dirty="0" smtClean="0"/>
              <a:t> </a:t>
            </a:r>
            <a:r>
              <a:rPr lang="uk-UA" sz="2800" b="1" dirty="0" smtClean="0"/>
              <a:t>або </a:t>
            </a:r>
            <a:r>
              <a:rPr lang="uk-UA" sz="2800" b="1" dirty="0" smtClean="0"/>
              <a:t>білорусі  </a:t>
            </a:r>
            <a:r>
              <a:rPr lang="uk-UA" sz="2800" dirty="0" smtClean="0"/>
              <a:t>(припинений поштовий зв’язок, відсутні посольства і консульства, комунікація відсутня)</a:t>
            </a:r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dirty="0"/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5914" y="751114"/>
            <a:ext cx="103958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2400" b="1" dirty="0" smtClean="0"/>
              <a:t>Зростання кількості </a:t>
            </a:r>
            <a:r>
              <a:rPr lang="uk-UA" sz="2400" b="1" dirty="0" smtClean="0"/>
              <a:t>заяв про </a:t>
            </a:r>
            <a:r>
              <a:rPr lang="uk-UA" sz="2400" b="1" dirty="0" smtClean="0"/>
              <a:t>забезпечення права доступу до </a:t>
            </a:r>
            <a:r>
              <a:rPr lang="uk-UA" sz="2400" b="1" dirty="0" smtClean="0"/>
              <a:t>дитини за кордоном. </a:t>
            </a:r>
            <a:endParaRPr lang="uk-UA" sz="2400" dirty="0" smtClean="0"/>
          </a:p>
          <a:p>
            <a:r>
              <a:rPr lang="uk-UA" sz="2400" b="1" dirty="0" smtClean="0"/>
              <a:t> </a:t>
            </a:r>
            <a:r>
              <a:rPr lang="uk-UA" sz="2400" dirty="0" smtClean="0"/>
              <a:t>Практика </a:t>
            </a:r>
            <a:r>
              <a:rPr lang="uk-UA" sz="2400" dirty="0" smtClean="0"/>
              <a:t>держав </a:t>
            </a:r>
            <a:r>
              <a:rPr lang="uk-UA" sz="2400" dirty="0" smtClean="0"/>
              <a:t>різна:</a:t>
            </a:r>
          </a:p>
          <a:p>
            <a:pPr>
              <a:buFontTx/>
              <a:buChar char="-"/>
            </a:pPr>
            <a:r>
              <a:rPr lang="uk-UA" sz="2400" dirty="0" smtClean="0"/>
              <a:t> не </a:t>
            </a:r>
            <a:r>
              <a:rPr lang="uk-UA" sz="2400" dirty="0" smtClean="0"/>
              <a:t>приймають </a:t>
            </a:r>
            <a:r>
              <a:rPr lang="uk-UA" sz="2400" dirty="0" smtClean="0"/>
              <a:t>заяви про доступ</a:t>
            </a:r>
          </a:p>
          <a:p>
            <a:pPr>
              <a:buFontTx/>
              <a:buChar char="-"/>
            </a:pPr>
            <a:r>
              <a:rPr lang="uk-UA" sz="2400" dirty="0" smtClean="0"/>
              <a:t> проводять лише </a:t>
            </a:r>
            <a:r>
              <a:rPr lang="uk-UA" sz="2400" dirty="0" smtClean="0"/>
              <a:t>заходи, спрямовані на мирне вирішення </a:t>
            </a:r>
            <a:r>
              <a:rPr lang="uk-UA" sz="2400" dirty="0" smtClean="0"/>
              <a:t>питання</a:t>
            </a:r>
            <a:endParaRPr lang="uk-UA" sz="2400" dirty="0" smtClean="0"/>
          </a:p>
          <a:p>
            <a:pPr>
              <a:buFontTx/>
              <a:buChar char="-"/>
            </a:pPr>
            <a:r>
              <a:rPr lang="uk-UA" sz="2400" dirty="0" smtClean="0"/>
              <a:t> забезпечують також звернення до суду</a:t>
            </a:r>
          </a:p>
          <a:p>
            <a:endParaRPr lang="uk-UA" sz="2400" dirty="0" smtClean="0"/>
          </a:p>
          <a:p>
            <a:pPr lvl="0"/>
            <a:r>
              <a:rPr lang="uk-UA" sz="2400" b="1" dirty="0" smtClean="0"/>
              <a:t>Нові категорії заяв стосовно українських дітей:</a:t>
            </a:r>
          </a:p>
          <a:p>
            <a:pPr lvl="0"/>
            <a:r>
              <a:rPr lang="uk-UA" sz="2400" dirty="0" smtClean="0"/>
              <a:t>- про повернення в іноземну держави дитини, яка була вивезена за кордон через війну, а згодом повернулася з одним з батьків в Україну;</a:t>
            </a:r>
          </a:p>
          <a:p>
            <a:pPr lvl="0">
              <a:buFontTx/>
              <a:buChar char="-"/>
            </a:pPr>
            <a:r>
              <a:rPr lang="uk-UA" sz="2400" dirty="0" smtClean="0"/>
              <a:t>про повернення дитини, яка постійно проживала в Україні, коли обидва  з батьків проживають за кордоном</a:t>
            </a:r>
          </a:p>
          <a:p>
            <a:pPr lvl="0"/>
            <a:endParaRPr lang="uk-UA" sz="2400" dirty="0" smtClean="0"/>
          </a:p>
          <a:p>
            <a:pPr lvl="0"/>
            <a:r>
              <a:rPr lang="uk-UA" sz="2400" b="1" dirty="0" smtClean="0"/>
              <a:t>Іспанія</a:t>
            </a:r>
            <a:r>
              <a:rPr lang="uk-UA" sz="2400" dirty="0" smtClean="0"/>
              <a:t> </a:t>
            </a:r>
            <a:r>
              <a:rPr lang="uk-UA" sz="2400" dirty="0" smtClean="0"/>
              <a:t>припинила всі наявні справи і не приймає нові заяви на підставі Конвенції</a:t>
            </a:r>
            <a:endParaRPr lang="uk-UA" sz="2400" b="1" dirty="0" smtClean="0"/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D6D616-FF1B-258D-E8A5-3D8EE5611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914" y="286604"/>
            <a:ext cx="10480766" cy="70230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Судові рішення про відмову у поверненні дитини в Україну після </a:t>
            </a:r>
            <a:r>
              <a:rPr lang="en-GB" sz="2400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24</a:t>
            </a:r>
            <a:r>
              <a:rPr lang="uk-UA" sz="2400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.02.</a:t>
            </a:r>
            <a:r>
              <a:rPr lang="en-GB" sz="2400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2022</a:t>
            </a:r>
            <a:endParaRPr lang="uk-UA" sz="2400" b="1" dirty="0">
              <a:solidFill>
                <a:schemeClr val="tx1"/>
              </a:solidFill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xmlns="" id="{E65A8947-7E6D-5E79-0AE5-9A89A98FA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596" y="1263721"/>
            <a:ext cx="5675443" cy="460537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Рішення</a:t>
            </a:r>
            <a:endParaRPr lang="en-GB" b="1" dirty="0">
              <a:solidFill>
                <a:schemeClr val="tx1"/>
              </a:solidFill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  <a:p>
            <a:pPr algn="ctr"/>
            <a:r>
              <a:rPr lang="uk-UA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Відмова у поверненні</a:t>
            </a:r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: </a:t>
            </a:r>
            <a:r>
              <a:rPr lang="en-GB" b="1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35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Австрія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3,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Бельгія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2,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Болгарія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Сполучене Королівство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2,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Данія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Естонія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Ізраїль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Італія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2,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Мексика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Німеччина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5,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Норвегія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Польща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13,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Португалія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Фінляндія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Франція - прокурор відмовився ініціювати справу у суді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</a:t>
            </a:r>
            <a:endParaRPr lang="en-GB" dirty="0">
              <a:solidFill>
                <a:schemeClr val="tx1"/>
              </a:solidFill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  <a:p>
            <a:pPr algn="ctr"/>
            <a:r>
              <a:rPr lang="uk-UA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Наказ про повернення</a:t>
            </a:r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: </a:t>
            </a:r>
            <a:r>
              <a:rPr lang="en-GB" b="1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7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Сполучене Королівство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(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до Польщі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),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Ірландія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Німеччина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2,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Польща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Угорщина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Швеція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-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xmlns="" id="{D7D8582C-6A2D-0BF4-DE70-47D1546ED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263721"/>
            <a:ext cx="5432974" cy="460537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Інше</a:t>
            </a:r>
            <a:endParaRPr lang="en-GB" b="1" dirty="0">
              <a:solidFill>
                <a:schemeClr val="tx1"/>
              </a:solidFill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  <a:p>
            <a:pPr algn="just"/>
            <a:endParaRPr lang="en-US" b="1" dirty="0">
              <a:solidFill>
                <a:schemeClr val="tx1"/>
              </a:solidFill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Італія: суд закрив справу про повернення, коли заявник у судовому засіданні повідомив, що бажає повернення дитини в Україну після закінчення Воєнного стану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,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 при цьому суд підтвердив право заявника звернутися про повернення після завершення ВС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  <a:p>
            <a:pPr algn="just"/>
            <a:r>
              <a:rPr lang="en-US" b="1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9 </a:t>
            </a:r>
            <a:r>
              <a:rPr lang="uk-UA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мирових угод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, </a:t>
            </a:r>
            <a:r>
              <a:rPr lang="uk-UA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затверджено судом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:</a:t>
            </a:r>
            <a:endParaRPr lang="en-US" b="1" dirty="0">
              <a:solidFill>
                <a:schemeClr val="tx1"/>
              </a:solidFill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Швейцарія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2,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Латвія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Німеччина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5,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Польща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Угорщина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угода за результатами медіації</a:t>
            </a:r>
            <a:endParaRPr lang="en-US" dirty="0">
              <a:solidFill>
                <a:schemeClr val="tx1"/>
              </a:solidFill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  <a:p>
            <a:pPr algn="just"/>
            <a:r>
              <a:rPr lang="uk-UA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Сполучене </a:t>
            </a:r>
            <a:r>
              <a:rPr lang="uk-UA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Королівство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–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1  </a:t>
            </a:r>
            <a:r>
              <a:rPr lang="uk-UA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угода між батьками без затвердження судом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  <a:latin typeface="Calibri" pitchFamily="34" charset="0"/>
                <a:ea typeface="Cambria" panose="02040503050406030204" pitchFamily="18" charset="0"/>
                <a:cs typeface="Calibri" pitchFamily="34" charset="0"/>
              </a:rPr>
              <a:t>5 дітей повернули в Україну ще до суду</a:t>
            </a:r>
            <a:endParaRPr lang="en-GB" b="1" dirty="0">
              <a:solidFill>
                <a:schemeClr val="tx1"/>
              </a:solidFill>
              <a:latin typeface="Calibri" pitchFamily="34" charset="0"/>
              <a:ea typeface="Cambria" panose="02040503050406030204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13792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3610" y="825190"/>
            <a:ext cx="1024797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Сплив </a:t>
            </a:r>
            <a:r>
              <a:rPr lang="uk-UA" sz="2400" b="1" dirty="0" smtClean="0"/>
              <a:t>однорічного </a:t>
            </a:r>
            <a:r>
              <a:rPr lang="uk-UA" sz="2400" b="1" dirty="0" smtClean="0"/>
              <a:t>терміну</a:t>
            </a:r>
            <a:r>
              <a:rPr lang="uk-UA" sz="2400" dirty="0" smtClean="0"/>
              <a:t>. </a:t>
            </a:r>
            <a:endParaRPr lang="uk-UA" sz="2400" dirty="0" smtClean="0"/>
          </a:p>
          <a:p>
            <a:pPr algn="just"/>
            <a:r>
              <a:rPr lang="uk-UA" sz="2000" dirty="0" smtClean="0"/>
              <a:t> </a:t>
            </a:r>
            <a:endParaRPr lang="uk-UA" sz="2000" dirty="0" smtClean="0"/>
          </a:p>
          <a:p>
            <a:pPr algn="just"/>
            <a:r>
              <a:rPr lang="uk-UA" sz="2000" i="1" dirty="0" smtClean="0"/>
              <a:t>Стаття </a:t>
            </a:r>
            <a:r>
              <a:rPr lang="uk-UA" sz="2000" i="1" dirty="0" smtClean="0"/>
              <a:t>12 Конвенції: </a:t>
            </a:r>
            <a:r>
              <a:rPr lang="uk-UA" sz="2000" dirty="0" smtClean="0"/>
              <a:t>якщо дитина  незаконно переміщена або утримується так, як це передбачено статтею 3, і на дату початку процедур у судовому або адміністративному органі тієї Договірної держави, де знаходиться дитина, минуло менше одного року з дати незаконного переміщення або утримування, відповідний орган видає розпорядження про негайне повернення дитини. Судовий і адміністративний орган, навіть у тих випадках, коли процедури розпочаті після сплину річного терміну, про який йдеться в попередньому пункті,  також видає розпорядження  про  повернення дитини,  якщо тільки немає даних про те, що дитина вже прижилася у своєму новому середовищі.</a:t>
            </a:r>
            <a:endParaRPr lang="uk-UA" sz="2000" dirty="0" smtClean="0"/>
          </a:p>
          <a:p>
            <a:endParaRPr lang="uk-UA" sz="2000" dirty="0" smtClean="0"/>
          </a:p>
          <a:p>
            <a:endParaRPr lang="uk-UA" dirty="0"/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8314" y="718457"/>
            <a:ext cx="100801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п</a:t>
            </a:r>
            <a:r>
              <a:rPr lang="ru-RU" sz="2400" b="1" dirty="0" err="1" smtClean="0"/>
              <a:t>роєкт</a:t>
            </a:r>
            <a:r>
              <a:rPr lang="ru-RU" sz="2400" b="1" dirty="0" smtClean="0"/>
              <a:t> </a:t>
            </a:r>
            <a:r>
              <a:rPr lang="ru-RU" sz="2400" b="1" dirty="0" smtClean="0"/>
              <a:t>Закону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 «Про </a:t>
            </a:r>
            <a:r>
              <a:rPr lang="ru-RU" sz="2400" b="1" dirty="0" err="1" smtClean="0"/>
              <a:t>внесення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змін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деяких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законодавчих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актів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щодо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забезпечення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виконання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Україною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Конвенції</a:t>
            </a:r>
            <a:r>
              <a:rPr lang="ru-RU" sz="2400" b="1" dirty="0" smtClean="0"/>
              <a:t> про </a:t>
            </a:r>
            <a:r>
              <a:rPr lang="ru-RU" sz="2400" b="1" dirty="0" err="1" smtClean="0"/>
              <a:t>цивільно-правові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аспекти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міжнародного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викрадення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дітей</a:t>
            </a:r>
            <a:r>
              <a:rPr lang="ru-RU" sz="2400" b="1" dirty="0" smtClean="0"/>
              <a:t>»</a:t>
            </a:r>
            <a:endParaRPr lang="uk-UA" sz="2400" dirty="0" smtClean="0"/>
          </a:p>
          <a:p>
            <a:r>
              <a:rPr lang="uk-UA" sz="2400" dirty="0" smtClean="0"/>
              <a:t> </a:t>
            </a:r>
            <a:endParaRPr lang="uk-UA" sz="2400" dirty="0" smtClean="0"/>
          </a:p>
          <a:p>
            <a:r>
              <a:rPr lang="uk-UA" sz="2400" i="1" dirty="0" smtClean="0"/>
              <a:t>Не стосується викликів, що постали після 24.02.2022 р.</a:t>
            </a:r>
            <a:endParaRPr lang="uk-UA" sz="2400" i="1" dirty="0" smtClean="0"/>
          </a:p>
          <a:p>
            <a:endParaRPr lang="uk-UA" sz="2400" dirty="0" smtClean="0"/>
          </a:p>
          <a:p>
            <a:r>
              <a:rPr lang="ru-RU" sz="2400" b="1" dirty="0" err="1" smtClean="0"/>
              <a:t>Рішення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Європейського</a:t>
            </a:r>
            <a:r>
              <a:rPr lang="ru-RU" sz="2400" b="1" dirty="0" smtClean="0"/>
              <a:t> суду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прав </a:t>
            </a:r>
            <a:r>
              <a:rPr lang="ru-RU" sz="2400" b="1" dirty="0" err="1" smtClean="0"/>
              <a:t>людини</a:t>
            </a:r>
            <a:r>
              <a:rPr lang="ru-RU" sz="2400" b="1" dirty="0" smtClean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справи</a:t>
            </a:r>
            <a:r>
              <a:rPr lang="ru-RU" sz="2400" dirty="0" smtClean="0"/>
              <a:t> «М.Р. та Д.Р. </a:t>
            </a:r>
            <a:r>
              <a:rPr lang="ru-RU" sz="2400" dirty="0" err="1" smtClean="0"/>
              <a:t>проти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», «</a:t>
            </a:r>
            <a:r>
              <a:rPr lang="ru-RU" sz="2400" dirty="0" err="1" smtClean="0"/>
              <a:t>Хабровські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», «</a:t>
            </a:r>
            <a:r>
              <a:rPr lang="ru-RU" sz="2400" dirty="0" err="1" smtClean="0"/>
              <a:t>Віленчик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», «Лях </a:t>
            </a:r>
            <a:r>
              <a:rPr lang="ru-RU" sz="2400" dirty="0" err="1" smtClean="0"/>
              <a:t>проти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», «</a:t>
            </a:r>
            <a:r>
              <a:rPr lang="ru-RU" sz="2400" dirty="0" err="1" smtClean="0"/>
              <a:t>Бахаров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»)</a:t>
            </a:r>
          </a:p>
          <a:p>
            <a:endParaRPr lang="uk-UA" sz="2400" dirty="0" smtClean="0"/>
          </a:p>
          <a:p>
            <a:r>
              <a:rPr lang="uk-UA" sz="2400" i="1" dirty="0" err="1" smtClean="0"/>
              <a:t>Законопроєкт</a:t>
            </a:r>
            <a:r>
              <a:rPr lang="uk-UA" sz="2400" i="1" dirty="0" smtClean="0"/>
              <a:t> </a:t>
            </a:r>
            <a:r>
              <a:rPr lang="uk-UA" sz="2400" i="1" dirty="0" smtClean="0"/>
              <a:t>27 вересня ц.р. направлено на розгляд </a:t>
            </a:r>
            <a:r>
              <a:rPr lang="uk-UA" sz="2400" i="1" dirty="0" smtClean="0"/>
              <a:t>КМУ.</a:t>
            </a:r>
            <a:endParaRPr lang="uk-UA" sz="2400" i="1" dirty="0" smtClean="0"/>
          </a:p>
          <a:p>
            <a:endParaRPr lang="uk-UA" sz="2400" dirty="0"/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Ретроспектива">
  <a:themeElements>
    <a:clrScheme name="Теплий сині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спектива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1704</TotalTime>
  <Words>389</Words>
  <Application>Microsoft Office PowerPoint</Application>
  <PresentationFormat>Произвольный</PresentationFormat>
  <Paragraphs>83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Ретроспектива</vt:lpstr>
      <vt:lpstr>Головні виклики для Міністерства юстиції України як центрального органу з виконання Конвенції про цивільно-правові аспекти міжнародного викрадення дітей</vt:lpstr>
      <vt:lpstr>Заява України, передана депозитарію гаазьких конвенцій 09.03.2022 </vt:lpstr>
      <vt:lpstr>Зростання кількості заяв на підставі Конвенції 2021, 2022, 01.01.2023 – 30.09.2023</vt:lpstr>
      <vt:lpstr>Слайд 4</vt:lpstr>
      <vt:lpstr>Слайд 5</vt:lpstr>
      <vt:lpstr>Слайд 6</vt:lpstr>
      <vt:lpstr>Судові рішення про відмову у поверненні дитини в Україну після 24.02.2022</vt:lpstr>
      <vt:lpstr>Слайд 8</vt:lpstr>
      <vt:lpstr>Слайд 9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with the 1980 Hague Child Abduction Convention and the 1996 Hague Child Protection Convention. Current situation in Ukraine.</dc:title>
  <dc:creator>Sani Vlada</dc:creator>
  <cp:lastModifiedBy>k.shevchenko</cp:lastModifiedBy>
  <cp:revision>50</cp:revision>
  <dcterms:created xsi:type="dcterms:W3CDTF">2022-05-16T13:37:31Z</dcterms:created>
  <dcterms:modified xsi:type="dcterms:W3CDTF">2023-10-12T13:04:20Z</dcterms:modified>
</cp:coreProperties>
</file>