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5" r:id="rId3"/>
    <p:sldId id="274" r:id="rId4"/>
    <p:sldId id="278" r:id="rId5"/>
    <p:sldId id="276" r:id="rId6"/>
    <p:sldId id="277" r:id="rId7"/>
    <p:sldId id="279" r:id="rId8"/>
    <p:sldId id="284" r:id="rId9"/>
    <p:sldId id="271" r:id="rId1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70" userDrawn="1">
          <p15:clr>
            <a:srgbClr val="A4A3A4"/>
          </p15:clr>
        </p15:guide>
        <p15:guide id="2" orient="horz" pos="3929" userDrawn="1">
          <p15:clr>
            <a:srgbClr val="A4A3A4"/>
          </p15:clr>
        </p15:guide>
        <p15:guide id="3" orient="horz" pos="368" userDrawn="1">
          <p15:clr>
            <a:srgbClr val="A4A3A4"/>
          </p15:clr>
        </p15:guide>
        <p15:guide id="4" pos="731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Вершняк Ангеліна Геннадіївна" initials="ВАГ" lastIdx="2" clrIdx="0">
    <p:extLst>
      <p:ext uri="{19B8F6BF-5375-455C-9EA6-DF929625EA0E}">
        <p15:presenceInfo xmlns:p15="http://schemas.microsoft.com/office/powerpoint/2012/main" userId="S-1-5-21-1338016715-1461542558-604650771-51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4E"/>
    <a:srgbClr val="002949"/>
    <a:srgbClr val="008FD5"/>
    <a:srgbClr val="0086CD"/>
    <a:srgbClr val="00CCCD"/>
    <a:srgbClr val="5B9BD5"/>
    <a:srgbClr val="0059AA"/>
    <a:srgbClr val="32BCAD"/>
    <a:srgbClr val="F0E8E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Без стилю та сі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із теми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guide pos="370"/>
        <p:guide orient="horz" pos="3929"/>
        <p:guide orient="horz" pos="368"/>
        <p:guide pos="7310"/>
      </p:guideLst>
    </p:cSldViewPr>
  </p:slideViewPr>
  <p:notesTextViewPr>
    <p:cViewPr>
      <p:scale>
        <a:sx n="1" d="1"/>
        <a:sy n="1" d="1"/>
      </p:scale>
      <p:origin x="0" y="0"/>
    </p:cViewPr>
  </p:notesTextViewPr>
  <p:notesViewPr>
    <p:cSldViewPr snapToGrid="0" showGuides="1">
      <p:cViewPr varScale="1">
        <p:scale>
          <a:sx n="84" d="100"/>
          <a:sy n="84" d="100"/>
        </p:scale>
        <p:origin x="382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06CAF4C-4C14-4B39-AE2C-CE3174191875}" type="datetimeFigureOut">
              <a:rPr lang="uk-UA" smtClean="0"/>
              <a:t>12.10.2023</a:t>
            </a:fld>
            <a:endParaRPr lang="uk-UA"/>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B2ABB27-3B0C-4872-B850-1CD37297D886}" type="slidenum">
              <a:rPr lang="uk-UA" smtClean="0"/>
              <a:t>‹№›</a:t>
            </a:fld>
            <a:endParaRPr lang="uk-UA"/>
          </a:p>
        </p:txBody>
      </p:sp>
    </p:spTree>
    <p:extLst>
      <p:ext uri="{BB962C8B-B14F-4D97-AF65-F5344CB8AC3E}">
        <p14:creationId xmlns:p14="http://schemas.microsoft.com/office/powerpoint/2010/main" val="3165660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DB2ABB27-3B0C-4872-B850-1CD37297D886}" type="slidenum">
              <a:rPr lang="uk-UA" smtClean="0"/>
              <a:t>1</a:t>
            </a:fld>
            <a:endParaRPr lang="uk-UA"/>
          </a:p>
        </p:txBody>
      </p:sp>
    </p:spTree>
    <p:extLst>
      <p:ext uri="{BB962C8B-B14F-4D97-AF65-F5344CB8AC3E}">
        <p14:creationId xmlns:p14="http://schemas.microsoft.com/office/powerpoint/2010/main" val="646812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a:p>
        </p:txBody>
      </p:sp>
      <p:sp>
        <p:nvSpPr>
          <p:cNvPr id="4" name="Місце для номера слайда 3"/>
          <p:cNvSpPr>
            <a:spLocks noGrp="1"/>
          </p:cNvSpPr>
          <p:nvPr>
            <p:ph type="sldNum" sz="quarter" idx="10"/>
          </p:nvPr>
        </p:nvSpPr>
        <p:spPr/>
        <p:txBody>
          <a:bodyPr/>
          <a:lstStyle/>
          <a:p>
            <a:fld id="{DB2ABB27-3B0C-4872-B850-1CD37297D886}" type="slidenum">
              <a:rPr lang="uk-UA" smtClean="0"/>
              <a:t>3</a:t>
            </a:fld>
            <a:endParaRPr lang="uk-UA"/>
          </a:p>
        </p:txBody>
      </p:sp>
    </p:spTree>
    <p:extLst>
      <p:ext uri="{BB962C8B-B14F-4D97-AF65-F5344CB8AC3E}">
        <p14:creationId xmlns:p14="http://schemas.microsoft.com/office/powerpoint/2010/main" val="3583247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994536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197293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3811435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Слайд з текстом">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518735" y="1170312"/>
            <a:ext cx="9144001" cy="3270578"/>
          </a:xfrm>
        </p:spPr>
        <p:txBody>
          <a:bodyPr>
            <a:noAutofit/>
          </a:bodyPr>
          <a:lstStyle>
            <a:lvl1pPr marL="0" indent="0" algn="l">
              <a:lnSpc>
                <a:spcPct val="114000"/>
              </a:lnSpc>
              <a:spcBef>
                <a:spcPts val="0"/>
              </a:spcBef>
              <a:buNone/>
              <a:defRPr sz="1632" b="0" i="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p>
          <a:p>
            <a:r>
              <a:rPr lang="uk-UA" dirty="0"/>
              <a:t> </a:t>
            </a:r>
          </a:p>
          <a:p>
            <a:r>
              <a:rPr lang="uk-UA" dirty="0"/>
              <a:t>Так само як немає нікого, хто полюбивши, вважав і зажадав би саме страждання тільки за те, що це страждання, а не тому, що інший раз виникають такі обставини, коли страждання і біль приносять якесь і чималу насолоду. </a:t>
            </a:r>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Tree>
    <p:extLst>
      <p:ext uri="{BB962C8B-B14F-4D97-AF65-F5344CB8AC3E}">
        <p14:creationId xmlns:p14="http://schemas.microsoft.com/office/powerpoint/2010/main" val="3885429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5. Слайд з фотографією">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519357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518736" y="1170312"/>
            <a:ext cx="5193569" cy="3270578"/>
          </a:xfrm>
        </p:spPr>
        <p:txBody>
          <a:bodyPr>
            <a:noAutofit/>
          </a:bodyPr>
          <a:lstStyle>
            <a:lvl1pPr marL="0" indent="0" algn="l">
              <a:lnSpc>
                <a:spcPct val="114000"/>
              </a:lnSpc>
              <a:spcBef>
                <a:spcPts val="0"/>
              </a:spcBef>
              <a:buNone/>
              <a:defRPr sz="1632" b="0" i="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11" name="Picture Placeholder 5"/>
          <p:cNvSpPr>
            <a:spLocks noGrp="1"/>
          </p:cNvSpPr>
          <p:nvPr>
            <p:ph type="pic" sz="quarter" idx="14" hasCustomPrompt="1"/>
          </p:nvPr>
        </p:nvSpPr>
        <p:spPr>
          <a:xfrm>
            <a:off x="6183824" y="424667"/>
            <a:ext cx="5450456" cy="5963461"/>
          </a:xfrm>
        </p:spPr>
        <p:txBody>
          <a:bodyPr>
            <a:normAutofit/>
          </a:bodyPr>
          <a:lstStyle>
            <a:lvl1pPr>
              <a:defRPr sz="1632" b="0" i="0">
                <a:solidFill>
                  <a:srgbClr val="00274E"/>
                </a:solidFill>
                <a:latin typeface="Roboto Condensed Light" charset="0"/>
                <a:ea typeface="Roboto Condensed Light" charset="0"/>
                <a:cs typeface="Roboto Condensed Light" charset="0"/>
              </a:defRPr>
            </a:lvl1pPr>
          </a:lstStyle>
          <a:p>
            <a:r>
              <a:rPr lang="uk-UA" dirty="0"/>
              <a:t>Картинка</a:t>
            </a:r>
            <a:endParaRPr lang="en-US" dirty="0"/>
          </a:p>
        </p:txBody>
      </p:sp>
    </p:spTree>
    <p:extLst>
      <p:ext uri="{BB962C8B-B14F-4D97-AF65-F5344CB8AC3E}">
        <p14:creationId xmlns:p14="http://schemas.microsoft.com/office/powerpoint/2010/main" val="356871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392430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56265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8413F1AB-D55F-4FA8-8DCE-B4BF109E5ABB}" type="datetimeFigureOut">
              <a:rPr lang="en-US" smtClean="0"/>
              <a:t>10/12/2023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4105161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8413F1AB-D55F-4FA8-8DCE-B4BF109E5ABB}" type="datetimeFigureOut">
              <a:rPr lang="en-US" smtClean="0"/>
              <a:t>10/12/2023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48354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8413F1AB-D55F-4FA8-8DCE-B4BF109E5ABB}" type="datetimeFigureOut">
              <a:rPr lang="en-US" smtClean="0"/>
              <a:t>10/12/2023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93874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13F1AB-D55F-4FA8-8DCE-B4BF109E5ABB}" type="datetimeFigureOut">
              <a:rPr lang="en-US" smtClean="0"/>
              <a:t>10/12/2023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144317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413F1AB-D55F-4FA8-8DCE-B4BF109E5ABB}" type="datetimeFigureOut">
              <a:rPr lang="en-US" smtClean="0"/>
              <a:t>10/12/2023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784691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413F1AB-D55F-4FA8-8DCE-B4BF109E5ABB}" type="datetimeFigureOut">
              <a:rPr lang="en-US" smtClean="0"/>
              <a:t>10/12/2023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190833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E8E3"/>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676C-3C3F-4D0F-96E9-C9CBD3B5703D}" type="slidenum">
              <a:rPr lang="en-US" smtClean="0"/>
              <a:t>‹№›</a:t>
            </a:fld>
            <a:endParaRPr lang="en-US"/>
          </a:p>
        </p:txBody>
      </p:sp>
    </p:spTree>
    <p:extLst>
      <p:ext uri="{BB962C8B-B14F-4D97-AF65-F5344CB8AC3E}">
        <p14:creationId xmlns:p14="http://schemas.microsoft.com/office/powerpoint/2010/main" val="4097763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supreme.court.gov.ua/userfiles/media/new_folder_for_uploads/supreme/rizne/Konven_25_10_1980_vykr_ditei_1.pdf"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91363" y="5471299"/>
            <a:ext cx="4787292" cy="909218"/>
          </a:xfrm>
        </p:spPr>
        <p:txBody>
          <a:bodyPr>
            <a:normAutofit fontScale="92500"/>
          </a:bodyPr>
          <a:lstStyle/>
          <a:p>
            <a:pPr algn="l"/>
            <a:r>
              <a:rPr lang="uk-UA" sz="2800" dirty="0">
                <a:solidFill>
                  <a:schemeClr val="bg1"/>
                </a:solidFill>
                <a:latin typeface="Roboto Condensed Light" panose="02000000000000000000" pitchFamily="2" charset="0"/>
                <a:ea typeface="Roboto Condensed Light" panose="02000000000000000000" pitchFamily="2" charset="0"/>
              </a:rPr>
              <a:t>Ольга СТУПАК</a:t>
            </a:r>
          </a:p>
          <a:p>
            <a:pPr algn="l"/>
            <a:r>
              <a:rPr lang="ru-RU" sz="1500" dirty="0" err="1">
                <a:solidFill>
                  <a:schemeClr val="bg1"/>
                </a:solidFill>
                <a:latin typeface="Roboto Condensed Light" panose="02000000000000000000" pitchFamily="2" charset="0"/>
                <a:ea typeface="Roboto Condensed Light" panose="02000000000000000000" pitchFamily="2" charset="0"/>
              </a:rPr>
              <a:t>суддя</a:t>
            </a:r>
            <a:r>
              <a:rPr lang="ru-RU" sz="1500" dirty="0">
                <a:solidFill>
                  <a:schemeClr val="bg1"/>
                </a:solidFill>
                <a:latin typeface="Roboto Condensed Light" panose="02000000000000000000" pitchFamily="2" charset="0"/>
                <a:ea typeface="Roboto Condensed Light" panose="02000000000000000000" pitchFamily="2" charset="0"/>
              </a:rPr>
              <a:t> </a:t>
            </a:r>
            <a:r>
              <a:rPr lang="ru-RU" sz="1500" dirty="0" err="1">
                <a:solidFill>
                  <a:schemeClr val="bg1"/>
                </a:solidFill>
                <a:latin typeface="Roboto Condensed Light" panose="02000000000000000000" pitchFamily="2" charset="0"/>
                <a:ea typeface="Roboto Condensed Light" panose="02000000000000000000" pitchFamily="2" charset="0"/>
              </a:rPr>
              <a:t>Касаційного</a:t>
            </a:r>
            <a:r>
              <a:rPr lang="ru-RU" sz="1500" dirty="0">
                <a:solidFill>
                  <a:schemeClr val="bg1"/>
                </a:solidFill>
                <a:latin typeface="Roboto Condensed Light" panose="02000000000000000000" pitchFamily="2" charset="0"/>
                <a:ea typeface="Roboto Condensed Light" panose="02000000000000000000" pitchFamily="2" charset="0"/>
              </a:rPr>
              <a:t> </a:t>
            </a:r>
            <a:r>
              <a:rPr lang="ru-RU" sz="1500" dirty="0" err="1">
                <a:solidFill>
                  <a:schemeClr val="bg1"/>
                </a:solidFill>
                <a:latin typeface="Roboto Condensed Light" panose="02000000000000000000" pitchFamily="2" charset="0"/>
                <a:ea typeface="Roboto Condensed Light" panose="02000000000000000000" pitchFamily="2" charset="0"/>
              </a:rPr>
              <a:t>цивільного</a:t>
            </a:r>
            <a:r>
              <a:rPr lang="ru-RU" sz="1500" dirty="0">
                <a:solidFill>
                  <a:schemeClr val="bg1"/>
                </a:solidFill>
                <a:latin typeface="Roboto Condensed Light" panose="02000000000000000000" pitchFamily="2" charset="0"/>
                <a:ea typeface="Roboto Condensed Light" panose="02000000000000000000" pitchFamily="2" charset="0"/>
              </a:rPr>
              <a:t> суду у </a:t>
            </a:r>
            <a:r>
              <a:rPr lang="ru-RU" sz="1500" dirty="0" err="1">
                <a:solidFill>
                  <a:schemeClr val="bg1"/>
                </a:solidFill>
                <a:latin typeface="Roboto Condensed Light" panose="02000000000000000000" pitchFamily="2" charset="0"/>
                <a:ea typeface="Roboto Condensed Light" panose="02000000000000000000" pitchFamily="2" charset="0"/>
              </a:rPr>
              <a:t>складі</a:t>
            </a:r>
            <a:r>
              <a:rPr lang="ru-RU" sz="1500" dirty="0">
                <a:solidFill>
                  <a:schemeClr val="bg1"/>
                </a:solidFill>
                <a:latin typeface="Roboto Condensed Light" panose="02000000000000000000" pitchFamily="2" charset="0"/>
                <a:ea typeface="Roboto Condensed Light" panose="02000000000000000000" pitchFamily="2" charset="0"/>
              </a:rPr>
              <a:t> Верховного Суду</a:t>
            </a:r>
            <a:endParaRPr lang="uk-UA" sz="1500"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a:extLst>
              <a:ext uri="{FF2B5EF4-FFF2-40B4-BE49-F238E27FC236}">
                <a16:creationId xmlns:a16="http://schemas.microsoft.com/office/drawing/2014/main" id="{C325D63E-727F-49EA-8DBD-E66F61A96F68}"/>
              </a:ext>
            </a:extLst>
          </p:cNvPr>
          <p:cNvSpPr txBox="1"/>
          <p:nvPr/>
        </p:nvSpPr>
        <p:spPr>
          <a:xfrm>
            <a:off x="491363" y="2661686"/>
            <a:ext cx="10868615" cy="1077218"/>
          </a:xfrm>
          <a:prstGeom prst="rect">
            <a:avLst/>
          </a:prstGeom>
          <a:noFill/>
        </p:spPr>
        <p:txBody>
          <a:bodyPr wrap="square" rtlCol="0">
            <a:spAutoFit/>
          </a:bodyPr>
          <a:lstStyle/>
          <a:p>
            <a:pPr algn="just"/>
            <a:r>
              <a:rPr lang="ru-RU" sz="3200" dirty="0" err="1">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Повернення</a:t>
            </a:r>
            <a:r>
              <a:rPr lang="ru-RU" sz="3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a:t>
            </a:r>
            <a:r>
              <a:rPr lang="ru-RU" sz="3200" dirty="0" err="1">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дітей</a:t>
            </a:r>
            <a:r>
              <a:rPr lang="ru-RU" sz="3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в </a:t>
            </a:r>
            <a:r>
              <a:rPr lang="ru-RU" sz="3200" dirty="0" err="1">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Україну</a:t>
            </a:r>
            <a:r>
              <a:rPr lang="ru-RU" sz="3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a:t>
            </a:r>
            <a:r>
              <a:rPr lang="ru-RU" sz="3200" dirty="0" err="1">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Іноземна</a:t>
            </a:r>
            <a:r>
              <a:rPr lang="ru-RU" sz="3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a:t>
            </a:r>
            <a:r>
              <a:rPr lang="ru-RU" sz="3200" dirty="0" err="1">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судова</a:t>
            </a:r>
            <a:r>
              <a:rPr lang="ru-RU" sz="3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практика </a:t>
            </a:r>
            <a:r>
              <a:rPr lang="ru-RU" sz="3200" dirty="0" err="1">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щодо</a:t>
            </a:r>
            <a:r>
              <a:rPr lang="ru-RU" sz="3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a:t>
            </a:r>
            <a:r>
              <a:rPr lang="ru-RU" sz="3200" dirty="0" err="1">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застосування</a:t>
            </a:r>
            <a:r>
              <a:rPr lang="ru-RU" sz="3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a:t>
            </a:r>
            <a:r>
              <a:rPr lang="ru-RU" sz="3200" dirty="0" err="1">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Конвенції</a:t>
            </a:r>
            <a:r>
              <a:rPr lang="ru-RU" sz="3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1980 року. </a:t>
            </a:r>
          </a:p>
        </p:txBody>
      </p:sp>
      <p:pic>
        <p:nvPicPr>
          <p:cNvPr id="14" name="Графіка 13">
            <a:extLst>
              <a:ext uri="{FF2B5EF4-FFF2-40B4-BE49-F238E27FC236}">
                <a16:creationId xmlns:a16="http://schemas.microsoft.com/office/drawing/2014/main" id="{807C6EA5-01E7-4961-906B-E8F780987E9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7375" y="588417"/>
            <a:ext cx="1232064" cy="1510617"/>
          </a:xfrm>
          <a:prstGeom prst="rect">
            <a:avLst/>
          </a:prstGeom>
        </p:spPr>
      </p:pic>
      <p:sp>
        <p:nvSpPr>
          <p:cNvPr id="2" name="Подзаголовок 2">
            <a:extLst>
              <a:ext uri="{FF2B5EF4-FFF2-40B4-BE49-F238E27FC236}">
                <a16:creationId xmlns:a16="http://schemas.microsoft.com/office/drawing/2014/main" id="{0C8D586D-45EB-4C6E-B076-0A3217E1877E}"/>
              </a:ext>
            </a:extLst>
          </p:cNvPr>
          <p:cNvSpPr txBox="1">
            <a:spLocks/>
          </p:cNvSpPr>
          <p:nvPr/>
        </p:nvSpPr>
        <p:spPr>
          <a:xfrm>
            <a:off x="7651632" y="5437115"/>
            <a:ext cx="3955001" cy="9092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uk-UA" sz="30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21120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521472" y="918124"/>
            <a:ext cx="10896171" cy="4601832"/>
          </a:xfrm>
        </p:spPr>
        <p:txBody>
          <a:bodyPr/>
          <a:lstStyle/>
          <a:p>
            <a:pPr algn="just"/>
            <a:endParaRPr lang="uk-UA" sz="2000" dirty="0">
              <a:solidFill>
                <a:srgbClr val="00274E"/>
              </a:solidFill>
            </a:endParaRPr>
          </a:p>
          <a:p>
            <a:pPr algn="just"/>
            <a:r>
              <a:rPr lang="uk-UA" sz="2000" dirty="0">
                <a:solidFill>
                  <a:srgbClr val="00274E"/>
                </a:solidFill>
              </a:rPr>
              <a:t>Суди країн Європейського Союзу вирішували низку спорів щодо повернення дітей, які знайшли притулок на чужих територіях: </a:t>
            </a:r>
          </a:p>
          <a:p>
            <a:pPr algn="just"/>
            <a:endParaRPr lang="uk-UA" sz="2000" dirty="0">
              <a:solidFill>
                <a:srgbClr val="00274E"/>
              </a:solidFill>
            </a:endParaRPr>
          </a:p>
          <a:p>
            <a:pPr algn="just"/>
            <a:r>
              <a:rPr lang="uk-UA" sz="2000" dirty="0">
                <a:solidFill>
                  <a:srgbClr val="00274E"/>
                </a:solidFill>
              </a:rPr>
              <a:t>	4 судові рішення передбачали повернення дітей, зокрема з Польщі та Німеччини, в Україну (м. Вишневе, Ужгород);</a:t>
            </a:r>
          </a:p>
          <a:p>
            <a:pPr algn="just"/>
            <a:endParaRPr lang="uk-UA" sz="2000" dirty="0">
              <a:solidFill>
                <a:srgbClr val="00274E"/>
              </a:solidFill>
            </a:endParaRPr>
          </a:p>
          <a:p>
            <a:pPr algn="just"/>
            <a:r>
              <a:rPr lang="uk-UA" sz="2000" dirty="0">
                <a:solidFill>
                  <a:srgbClr val="00274E"/>
                </a:solidFill>
              </a:rPr>
              <a:t>	у 11 випадках у поверненні дитини було відмовлено, переважно з міркувань безпеки. </a:t>
            </a:r>
          </a:p>
          <a:p>
            <a:pPr algn="just"/>
            <a:endParaRPr lang="uk-UA" sz="2000" dirty="0">
              <a:solidFill>
                <a:srgbClr val="00274E"/>
              </a:solidFill>
            </a:endParaRPr>
          </a:p>
          <a:p>
            <a:pPr algn="just"/>
            <a:r>
              <a:rPr lang="uk-UA" sz="2000" dirty="0">
                <a:solidFill>
                  <a:srgbClr val="00274E"/>
                </a:solidFill>
              </a:rPr>
              <a:t>	у 5 випадках суди затверджують (Німеччина, Швейцарія, Польща) угоди, які, зокрема, передбачають, що дитина перебуватиме з матір’ю за кордоном до закінчення воєнного стану в Україні, після чого мати з дитиною повертаються в Україну.</a:t>
            </a:r>
          </a:p>
          <a:p>
            <a:pPr algn="just"/>
            <a:endParaRPr lang="uk-UA" sz="1800" dirty="0">
              <a:solidFill>
                <a:srgbClr val="00274E"/>
              </a:solidFill>
            </a:endParaRPr>
          </a:p>
        </p:txBody>
      </p:sp>
      <p:sp>
        <p:nvSpPr>
          <p:cNvPr id="2" name="Стрілка: вправо 1">
            <a:extLst>
              <a:ext uri="{FF2B5EF4-FFF2-40B4-BE49-F238E27FC236}">
                <a16:creationId xmlns:a16="http://schemas.microsoft.com/office/drawing/2014/main" id="{0C663C28-3062-6F37-C7F0-5C07871ACC82}"/>
              </a:ext>
            </a:extLst>
          </p:cNvPr>
          <p:cNvSpPr/>
          <p:nvPr/>
        </p:nvSpPr>
        <p:spPr>
          <a:xfrm>
            <a:off x="665300" y="2248249"/>
            <a:ext cx="76339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4" name="Рисунок 3">
            <a:extLst>
              <a:ext uri="{FF2B5EF4-FFF2-40B4-BE49-F238E27FC236}">
                <a16:creationId xmlns:a16="http://schemas.microsoft.com/office/drawing/2014/main" id="{850201BD-2594-ABD1-816E-D6DDE0C19735}"/>
              </a:ext>
            </a:extLst>
          </p:cNvPr>
          <p:cNvPicPr>
            <a:picLocks noChangeAspect="1"/>
          </p:cNvPicPr>
          <p:nvPr/>
        </p:nvPicPr>
        <p:blipFill>
          <a:blip r:embed="rId2"/>
          <a:stretch>
            <a:fillRect/>
          </a:stretch>
        </p:blipFill>
        <p:spPr>
          <a:xfrm>
            <a:off x="665300" y="3349111"/>
            <a:ext cx="780356" cy="518205"/>
          </a:xfrm>
          <a:prstGeom prst="rect">
            <a:avLst/>
          </a:prstGeom>
        </p:spPr>
      </p:pic>
      <p:pic>
        <p:nvPicPr>
          <p:cNvPr id="5" name="Рисунок 4">
            <a:extLst>
              <a:ext uri="{FF2B5EF4-FFF2-40B4-BE49-F238E27FC236}">
                <a16:creationId xmlns:a16="http://schemas.microsoft.com/office/drawing/2014/main" id="{AEC691CE-DA73-0F44-E073-6260D7196C00}"/>
              </a:ext>
            </a:extLst>
          </p:cNvPr>
          <p:cNvPicPr>
            <a:picLocks noChangeAspect="1"/>
          </p:cNvPicPr>
          <p:nvPr/>
        </p:nvPicPr>
        <p:blipFill>
          <a:blip r:embed="rId2"/>
          <a:stretch>
            <a:fillRect/>
          </a:stretch>
        </p:blipFill>
        <p:spPr>
          <a:xfrm>
            <a:off x="665300" y="4063006"/>
            <a:ext cx="780356" cy="518205"/>
          </a:xfrm>
          <a:prstGeom prst="rect">
            <a:avLst/>
          </a:prstGeom>
        </p:spPr>
      </p:pic>
    </p:spTree>
    <p:extLst>
      <p:ext uri="{BB962C8B-B14F-4D97-AF65-F5344CB8AC3E}">
        <p14:creationId xmlns:p14="http://schemas.microsoft.com/office/powerpoint/2010/main" val="1848879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9646EFF-9926-B4E2-C6CC-2FD6BC1A899F}"/>
              </a:ext>
            </a:extLst>
          </p:cNvPr>
          <p:cNvSpPr txBox="1"/>
          <p:nvPr/>
        </p:nvSpPr>
        <p:spPr>
          <a:xfrm>
            <a:off x="474618" y="211726"/>
            <a:ext cx="10953835" cy="2062103"/>
          </a:xfrm>
          <a:prstGeom prst="rect">
            <a:avLst/>
          </a:prstGeom>
          <a:noFill/>
        </p:spPr>
        <p:txBody>
          <a:bodyPr wrap="square">
            <a:spAutoFit/>
          </a:bodyPr>
          <a:lstStyle/>
          <a:p>
            <a:pPr algn="just"/>
            <a:endParaRPr lang="uk-UA" sz="2000" dirty="0">
              <a:latin typeface="Roboto Condensed" panose="02000000000000000000" pitchFamily="2" charset="0"/>
              <a:ea typeface="Roboto Condensed" panose="02000000000000000000" pitchFamily="2" charset="0"/>
            </a:endParaRPr>
          </a:p>
          <a:p>
            <a:pPr algn="ctr"/>
            <a:r>
              <a:rPr lang="uk-UA" sz="2400" dirty="0">
                <a:latin typeface="Roboto Condensed" panose="02000000000000000000" pitchFamily="2" charset="0"/>
                <a:ea typeface="Roboto Condensed" panose="02000000000000000000" pitchFamily="2" charset="0"/>
              </a:rPr>
              <a:t>Заявник може звернутись</a:t>
            </a:r>
          </a:p>
          <a:p>
            <a:pPr algn="ctr"/>
            <a:endParaRPr lang="uk-UA" sz="2000" dirty="0">
              <a:latin typeface="Roboto Condensed" panose="02000000000000000000" pitchFamily="2" charset="0"/>
              <a:ea typeface="Roboto Condensed" panose="02000000000000000000" pitchFamily="2" charset="0"/>
            </a:endParaRPr>
          </a:p>
          <a:p>
            <a:pPr algn="ctr"/>
            <a:endParaRPr lang="uk-UA" sz="2000" dirty="0">
              <a:latin typeface="Roboto Condensed" panose="02000000000000000000" pitchFamily="2" charset="0"/>
              <a:ea typeface="Roboto Condensed" panose="02000000000000000000" pitchFamily="2" charset="0"/>
            </a:endParaRPr>
          </a:p>
          <a:p>
            <a:pPr algn="ctr"/>
            <a:r>
              <a:rPr lang="uk-UA" sz="2400" dirty="0">
                <a:latin typeface="Roboto Condensed" panose="02000000000000000000" pitchFamily="2" charset="0"/>
                <a:ea typeface="Roboto Condensed" panose="02000000000000000000" pitchFamily="2" charset="0"/>
              </a:rPr>
              <a:t>або</a:t>
            </a:r>
          </a:p>
          <a:p>
            <a:pPr algn="ctr"/>
            <a:endParaRPr lang="uk-UA" sz="2000" dirty="0">
              <a:latin typeface="Roboto Condensed" panose="02000000000000000000" pitchFamily="2" charset="0"/>
              <a:ea typeface="Roboto Condensed" panose="02000000000000000000" pitchFamily="2" charset="0"/>
            </a:endParaRPr>
          </a:p>
        </p:txBody>
      </p:sp>
      <p:sp>
        <p:nvSpPr>
          <p:cNvPr id="11" name="Text Placeholder 2"/>
          <p:cNvSpPr txBox="1">
            <a:spLocks/>
          </p:cNvSpPr>
          <p:nvPr/>
        </p:nvSpPr>
        <p:spPr>
          <a:xfrm>
            <a:off x="1812325" y="6033854"/>
            <a:ext cx="9020432"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r>
              <a:rPr lang="uk-UA" sz="1100" dirty="0">
                <a:solidFill>
                  <a:srgbClr val="002949"/>
                </a:solidFill>
              </a:rPr>
              <a:t>Повернення дітей в Україну. Аналіз іноземної судової практики щодо застосування  Конвенції 1980 року. Виконання рішень по конвенції 1980 року. </a:t>
            </a:r>
          </a:p>
        </p:txBody>
      </p:sp>
      <p:graphicFrame>
        <p:nvGraphicFramePr>
          <p:cNvPr id="2" name="Таблиця 1"/>
          <p:cNvGraphicFramePr>
            <a:graphicFrameLocks noGrp="1"/>
          </p:cNvGraphicFramePr>
          <p:nvPr/>
        </p:nvGraphicFramePr>
        <p:xfrm>
          <a:off x="7429857" y="1399915"/>
          <a:ext cx="2645019" cy="1359761"/>
        </p:xfrm>
        <a:graphic>
          <a:graphicData uri="http://schemas.openxmlformats.org/drawingml/2006/table">
            <a:tbl>
              <a:tblPr>
                <a:tableStyleId>{2D5ABB26-0587-4C30-8999-92F81FD0307C}</a:tableStyleId>
              </a:tblPr>
              <a:tblGrid>
                <a:gridCol w="2645019">
                  <a:extLst>
                    <a:ext uri="{9D8B030D-6E8A-4147-A177-3AD203B41FA5}">
                      <a16:colId xmlns:a16="http://schemas.microsoft.com/office/drawing/2014/main" val="20000"/>
                    </a:ext>
                  </a:extLst>
                </a:gridCol>
              </a:tblGrid>
              <a:tr h="1359761">
                <a:tc>
                  <a:txBody>
                    <a:bodyPr/>
                    <a:lstStyle/>
                    <a:p>
                      <a:pPr algn="ctr"/>
                      <a:r>
                        <a:rPr lang="uk-UA" dirty="0">
                          <a:latin typeface="Roboto Condensed Light" panose="02000000000000000000" pitchFamily="2" charset="0"/>
                          <a:ea typeface="Roboto Condensed Light" panose="02000000000000000000" pitchFamily="2" charset="0"/>
                        </a:rPr>
                        <a:t>Країна фактичного перебування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 name="Таблиця 2"/>
          <p:cNvGraphicFramePr>
            <a:graphicFrameLocks noGrp="1"/>
          </p:cNvGraphicFramePr>
          <p:nvPr/>
        </p:nvGraphicFramePr>
        <p:xfrm>
          <a:off x="2034745" y="1432527"/>
          <a:ext cx="2603157" cy="1339754"/>
        </p:xfrm>
        <a:graphic>
          <a:graphicData uri="http://schemas.openxmlformats.org/drawingml/2006/table">
            <a:tbl>
              <a:tblPr>
                <a:tableStyleId>{2D5ABB26-0587-4C30-8999-92F81FD0307C}</a:tableStyleId>
              </a:tblPr>
              <a:tblGrid>
                <a:gridCol w="2603157">
                  <a:extLst>
                    <a:ext uri="{9D8B030D-6E8A-4147-A177-3AD203B41FA5}">
                      <a16:colId xmlns:a16="http://schemas.microsoft.com/office/drawing/2014/main" val="20000"/>
                    </a:ext>
                  </a:extLst>
                </a:gridCol>
              </a:tblGrid>
              <a:tr h="1339754">
                <a:tc>
                  <a:txBody>
                    <a:bodyPr/>
                    <a:lstStyle/>
                    <a:p>
                      <a:pPr algn="ctr"/>
                      <a:r>
                        <a:rPr lang="uk-UA" dirty="0">
                          <a:latin typeface="Roboto Condensed Light" panose="02000000000000000000" pitchFamily="2" charset="0"/>
                          <a:ea typeface="Roboto Condensed Light" panose="02000000000000000000" pitchFamily="2" charset="0"/>
                        </a:rPr>
                        <a:t>Країна</a:t>
                      </a:r>
                      <a:r>
                        <a:rPr lang="uk-UA" baseline="0" dirty="0">
                          <a:latin typeface="Roboto Condensed Light" panose="02000000000000000000" pitchFamily="2" charset="0"/>
                          <a:ea typeface="Roboto Condensed Light" panose="02000000000000000000" pitchFamily="2" charset="0"/>
                        </a:rPr>
                        <a:t> звичайного місця проживання дитини</a:t>
                      </a:r>
                      <a:endParaRPr lang="uk-UA" dirty="0">
                        <a:latin typeface="Roboto Condensed Light" panose="02000000000000000000" pitchFamily="2" charset="0"/>
                        <a:ea typeface="Roboto Condensed Light"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 name="Таблиця 3"/>
          <p:cNvGraphicFramePr>
            <a:graphicFrameLocks noGrp="1"/>
          </p:cNvGraphicFramePr>
          <p:nvPr/>
        </p:nvGraphicFramePr>
        <p:xfrm>
          <a:off x="1180293" y="3827983"/>
          <a:ext cx="1828800" cy="1070918"/>
        </p:xfrm>
        <a:graphic>
          <a:graphicData uri="http://schemas.openxmlformats.org/drawingml/2006/table">
            <a:tbl>
              <a:tblPr/>
              <a:tblGrid>
                <a:gridCol w="1828800">
                  <a:extLst>
                    <a:ext uri="{9D8B030D-6E8A-4147-A177-3AD203B41FA5}">
                      <a16:colId xmlns:a16="http://schemas.microsoft.com/office/drawing/2014/main" val="20000"/>
                    </a:ext>
                  </a:extLst>
                </a:gridCol>
              </a:tblGrid>
              <a:tr h="1070918">
                <a:tc>
                  <a:txBody>
                    <a:bodyPr/>
                    <a:lstStyle/>
                    <a:p>
                      <a:pPr algn="ctr"/>
                      <a:r>
                        <a:rPr lang="uk-UA" dirty="0">
                          <a:latin typeface="Roboto Condensed Light" panose="02000000000000000000" pitchFamily="2" charset="0"/>
                          <a:ea typeface="Roboto Condensed Light" panose="02000000000000000000" pitchFamily="2" charset="0"/>
                        </a:rPr>
                        <a:t>Національний орган</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5" name="Таблиця 4"/>
          <p:cNvGraphicFramePr>
            <a:graphicFrameLocks noGrp="1"/>
          </p:cNvGraphicFramePr>
          <p:nvPr/>
        </p:nvGraphicFramePr>
        <p:xfrm>
          <a:off x="3789405" y="3811507"/>
          <a:ext cx="1696994" cy="1087395"/>
        </p:xfrm>
        <a:graphic>
          <a:graphicData uri="http://schemas.openxmlformats.org/drawingml/2006/table">
            <a:tbl>
              <a:tblPr/>
              <a:tblGrid>
                <a:gridCol w="1696994">
                  <a:extLst>
                    <a:ext uri="{9D8B030D-6E8A-4147-A177-3AD203B41FA5}">
                      <a16:colId xmlns:a16="http://schemas.microsoft.com/office/drawing/2014/main" val="20000"/>
                    </a:ext>
                  </a:extLst>
                </a:gridCol>
              </a:tblGrid>
              <a:tr h="1087395">
                <a:tc>
                  <a:txBody>
                    <a:bodyPr/>
                    <a:lstStyle/>
                    <a:p>
                      <a:pPr algn="ctr"/>
                      <a:r>
                        <a:rPr lang="uk-UA" dirty="0">
                          <a:latin typeface="Roboto Condensed Light" panose="02000000000000000000" pitchFamily="2" charset="0"/>
                          <a:ea typeface="Roboto Condensed Light" panose="02000000000000000000" pitchFamily="2" charset="0"/>
                        </a:rPr>
                        <a:t>Суд</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2" name="Таблиця 11"/>
          <p:cNvGraphicFramePr>
            <a:graphicFrameLocks noGrp="1"/>
          </p:cNvGraphicFramePr>
          <p:nvPr/>
        </p:nvGraphicFramePr>
        <p:xfrm>
          <a:off x="6674931" y="3827983"/>
          <a:ext cx="1696995" cy="1021492"/>
        </p:xfrm>
        <a:graphic>
          <a:graphicData uri="http://schemas.openxmlformats.org/drawingml/2006/table">
            <a:tbl>
              <a:tblPr/>
              <a:tblGrid>
                <a:gridCol w="1696995">
                  <a:extLst>
                    <a:ext uri="{9D8B030D-6E8A-4147-A177-3AD203B41FA5}">
                      <a16:colId xmlns:a16="http://schemas.microsoft.com/office/drawing/2014/main" val="20000"/>
                    </a:ext>
                  </a:extLst>
                </a:gridCol>
              </a:tblGrid>
              <a:tr h="1021492">
                <a:tc>
                  <a:txBody>
                    <a:bodyPr/>
                    <a:lstStyle/>
                    <a:p>
                      <a:pPr algn="ctr"/>
                      <a:r>
                        <a:rPr lang="uk-UA" dirty="0">
                          <a:latin typeface="Roboto Condensed Light" panose="02000000000000000000" pitchFamily="2" charset="0"/>
                          <a:ea typeface="Roboto Condensed Light" panose="02000000000000000000" pitchFamily="2" charset="0"/>
                        </a:rPr>
                        <a:t>Національний орган</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3" name="Таблиця 12"/>
          <p:cNvGraphicFramePr>
            <a:graphicFrameLocks noGrp="1"/>
          </p:cNvGraphicFramePr>
          <p:nvPr/>
        </p:nvGraphicFramePr>
        <p:xfrm>
          <a:off x="9316573" y="3798568"/>
          <a:ext cx="1705232" cy="1006188"/>
        </p:xfrm>
        <a:graphic>
          <a:graphicData uri="http://schemas.openxmlformats.org/drawingml/2006/table">
            <a:tbl>
              <a:tblPr/>
              <a:tblGrid>
                <a:gridCol w="1705232">
                  <a:extLst>
                    <a:ext uri="{9D8B030D-6E8A-4147-A177-3AD203B41FA5}">
                      <a16:colId xmlns:a16="http://schemas.microsoft.com/office/drawing/2014/main" val="20000"/>
                    </a:ext>
                  </a:extLst>
                </a:gridCol>
              </a:tblGrid>
              <a:tr h="1006188">
                <a:tc>
                  <a:txBody>
                    <a:bodyPr/>
                    <a:lstStyle/>
                    <a:p>
                      <a:pPr algn="ctr"/>
                      <a:r>
                        <a:rPr lang="uk-UA" dirty="0">
                          <a:latin typeface="Roboto Condensed Light" panose="02000000000000000000" pitchFamily="2" charset="0"/>
                          <a:ea typeface="Roboto Condensed Light" panose="02000000000000000000" pitchFamily="2" charset="0"/>
                        </a:rPr>
                        <a:t>Суд</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16" name="Стрілка вниз 15"/>
          <p:cNvSpPr/>
          <p:nvPr/>
        </p:nvSpPr>
        <p:spPr>
          <a:xfrm>
            <a:off x="2108887" y="2880804"/>
            <a:ext cx="321275" cy="609600"/>
          </a:xfrm>
          <a:prstGeom prst="downArrow">
            <a:avLst>
              <a:gd name="adj1" fmla="val 50000"/>
              <a:gd name="adj2" fmla="val 839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23" name="Пряма сполучна лінія 22"/>
          <p:cNvCxnSpPr/>
          <p:nvPr/>
        </p:nvCxnSpPr>
        <p:spPr>
          <a:xfrm>
            <a:off x="4786184" y="3540642"/>
            <a:ext cx="0" cy="242665"/>
          </a:xfrm>
          <a:prstGeom prst="line">
            <a:avLst/>
          </a:prstGeom>
          <a:ln w="76200"/>
        </p:spPr>
        <p:style>
          <a:lnRef idx="2">
            <a:schemeClr val="accent1"/>
          </a:lnRef>
          <a:fillRef idx="0">
            <a:schemeClr val="accent1"/>
          </a:fillRef>
          <a:effectRef idx="1">
            <a:schemeClr val="accent1"/>
          </a:effectRef>
          <a:fontRef idx="minor">
            <a:schemeClr val="tx1"/>
          </a:fontRef>
        </p:style>
      </p:cxnSp>
      <p:cxnSp>
        <p:nvCxnSpPr>
          <p:cNvPr id="28" name="Пряма сполучна лінія 27"/>
          <p:cNvCxnSpPr/>
          <p:nvPr/>
        </p:nvCxnSpPr>
        <p:spPr>
          <a:xfrm>
            <a:off x="4744996" y="3540641"/>
            <a:ext cx="5016842"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Пряма зі стрілкою 29"/>
          <p:cNvCxnSpPr/>
          <p:nvPr/>
        </p:nvCxnSpPr>
        <p:spPr>
          <a:xfrm>
            <a:off x="9720649" y="3585318"/>
            <a:ext cx="0" cy="24266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3" name="Пряма сполучна лінія 32"/>
          <p:cNvCxnSpPr/>
          <p:nvPr/>
        </p:nvCxnSpPr>
        <p:spPr>
          <a:xfrm>
            <a:off x="2094693" y="4874188"/>
            <a:ext cx="0" cy="89624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Пряма сполучна лінія 34"/>
          <p:cNvCxnSpPr/>
          <p:nvPr/>
        </p:nvCxnSpPr>
        <p:spPr>
          <a:xfrm>
            <a:off x="2094693" y="534635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Пряма сполучна лінія 37"/>
          <p:cNvCxnSpPr/>
          <p:nvPr/>
        </p:nvCxnSpPr>
        <p:spPr>
          <a:xfrm>
            <a:off x="2108887" y="5737482"/>
            <a:ext cx="5320970" cy="3295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0" name="Пряма зі стрілкою 39"/>
          <p:cNvCxnSpPr/>
          <p:nvPr/>
        </p:nvCxnSpPr>
        <p:spPr>
          <a:xfrm flipV="1">
            <a:off x="7429857" y="4804756"/>
            <a:ext cx="0" cy="96567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3" name="Пряма сполучна лінія 42"/>
          <p:cNvCxnSpPr/>
          <p:nvPr/>
        </p:nvCxnSpPr>
        <p:spPr>
          <a:xfrm>
            <a:off x="10169189" y="4834047"/>
            <a:ext cx="0" cy="48826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5" name="Пряма сполучна лінія 44"/>
          <p:cNvCxnSpPr/>
          <p:nvPr/>
        </p:nvCxnSpPr>
        <p:spPr>
          <a:xfrm>
            <a:off x="10074876" y="532231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Пряма сполучна лінія 47"/>
          <p:cNvCxnSpPr/>
          <p:nvPr/>
        </p:nvCxnSpPr>
        <p:spPr>
          <a:xfrm flipH="1">
            <a:off x="4637902" y="5287594"/>
            <a:ext cx="5531287"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8" name="Пряма зі стрілкою 57"/>
          <p:cNvCxnSpPr>
            <a:endCxn id="13" idx="1"/>
          </p:cNvCxnSpPr>
          <p:nvPr/>
        </p:nvCxnSpPr>
        <p:spPr>
          <a:xfrm>
            <a:off x="8371926" y="4301662"/>
            <a:ext cx="94464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60" name="Пряма зі стрілкою 59"/>
          <p:cNvCxnSpPr/>
          <p:nvPr/>
        </p:nvCxnSpPr>
        <p:spPr>
          <a:xfrm flipH="1">
            <a:off x="4184822" y="955589"/>
            <a:ext cx="667265" cy="31303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62" name="Пряма зі стрілкою 61"/>
          <p:cNvCxnSpPr/>
          <p:nvPr/>
        </p:nvCxnSpPr>
        <p:spPr>
          <a:xfrm>
            <a:off x="7112700" y="1005016"/>
            <a:ext cx="634314" cy="27184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76" name="Пряма зі стрілкою 75"/>
          <p:cNvCxnSpPr>
            <a:endCxn id="5" idx="2"/>
          </p:cNvCxnSpPr>
          <p:nvPr/>
        </p:nvCxnSpPr>
        <p:spPr>
          <a:xfrm flipV="1">
            <a:off x="4637902" y="4898902"/>
            <a:ext cx="0" cy="42340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77" name="Рисунок 76"/>
          <p:cNvPicPr>
            <a:picLocks noChangeAspect="1"/>
          </p:cNvPicPr>
          <p:nvPr/>
        </p:nvPicPr>
        <p:blipFill>
          <a:blip r:embed="rId3"/>
          <a:stretch>
            <a:fillRect/>
          </a:stretch>
        </p:blipFill>
        <p:spPr>
          <a:xfrm>
            <a:off x="4225761" y="2880267"/>
            <a:ext cx="347502" cy="627942"/>
          </a:xfrm>
          <a:prstGeom prst="rect">
            <a:avLst/>
          </a:prstGeom>
        </p:spPr>
      </p:pic>
      <p:pic>
        <p:nvPicPr>
          <p:cNvPr id="78" name="Рисунок 77"/>
          <p:cNvPicPr>
            <a:picLocks noChangeAspect="1"/>
          </p:cNvPicPr>
          <p:nvPr/>
        </p:nvPicPr>
        <p:blipFill>
          <a:blip r:embed="rId4"/>
          <a:stretch>
            <a:fillRect/>
          </a:stretch>
        </p:blipFill>
        <p:spPr>
          <a:xfrm>
            <a:off x="7523428" y="2895102"/>
            <a:ext cx="347502" cy="627942"/>
          </a:xfrm>
          <a:prstGeom prst="rect">
            <a:avLst/>
          </a:prstGeom>
        </p:spPr>
      </p:pic>
      <p:pic>
        <p:nvPicPr>
          <p:cNvPr id="79" name="Рисунок 78"/>
          <p:cNvPicPr>
            <a:picLocks noChangeAspect="1"/>
          </p:cNvPicPr>
          <p:nvPr/>
        </p:nvPicPr>
        <p:blipFill>
          <a:blip r:embed="rId5"/>
          <a:stretch>
            <a:fillRect/>
          </a:stretch>
        </p:blipFill>
        <p:spPr>
          <a:xfrm>
            <a:off x="9720649" y="2880267"/>
            <a:ext cx="347502" cy="627942"/>
          </a:xfrm>
          <a:prstGeom prst="rect">
            <a:avLst/>
          </a:prstGeom>
        </p:spPr>
      </p:pic>
    </p:spTree>
    <p:extLst>
      <p:ext uri="{BB962C8B-B14F-4D97-AF65-F5344CB8AC3E}">
        <p14:creationId xmlns:p14="http://schemas.microsoft.com/office/powerpoint/2010/main" val="1281971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93771" y="318739"/>
            <a:ext cx="11017250" cy="530921"/>
          </a:xfrm>
        </p:spPr>
        <p:txBody>
          <a:bodyPr>
            <a:normAutofit fontScale="90000"/>
          </a:bodyPr>
          <a:lstStyle/>
          <a:p>
            <a:br>
              <a:rPr lang="ru-RU" sz="2000" dirty="0"/>
            </a:br>
            <a:r>
              <a:rPr lang="uk-UA" sz="2200" dirty="0">
                <a:solidFill>
                  <a:srgbClr val="008FD5"/>
                </a:solidFill>
              </a:rPr>
              <a:t>Постанова ВС від 08 </a:t>
            </a:r>
            <a:r>
              <a:rPr lang="ru-RU" sz="2200" dirty="0">
                <a:solidFill>
                  <a:srgbClr val="008FD5"/>
                </a:solidFill>
              </a:rPr>
              <a:t>берез</a:t>
            </a:r>
            <a:r>
              <a:rPr lang="uk-UA" sz="2200" dirty="0">
                <a:solidFill>
                  <a:srgbClr val="008FD5"/>
                </a:solidFill>
              </a:rPr>
              <a:t>ня 2023 року у справі № </a:t>
            </a:r>
            <a:r>
              <a:rPr lang="ru-RU" sz="2200" dirty="0">
                <a:solidFill>
                  <a:srgbClr val="008FD5"/>
                </a:solidFill>
              </a:rPr>
              <a:t>607/23708/21 </a:t>
            </a:r>
            <a:endParaRPr lang="uk-UA" sz="2200" dirty="0">
              <a:solidFill>
                <a:srgbClr val="008FD5"/>
              </a:solidFill>
            </a:endParaRPr>
          </a:p>
        </p:txBody>
      </p:sp>
      <p:sp>
        <p:nvSpPr>
          <p:cNvPr id="3" name="Підзаголовок 2"/>
          <p:cNvSpPr>
            <a:spLocks noGrp="1"/>
          </p:cNvSpPr>
          <p:nvPr>
            <p:ph type="subTitle" idx="1"/>
          </p:nvPr>
        </p:nvSpPr>
        <p:spPr>
          <a:xfrm>
            <a:off x="518734" y="1170312"/>
            <a:ext cx="11071903" cy="3270578"/>
          </a:xfrm>
        </p:spPr>
        <p:txBody>
          <a:bodyPr/>
          <a:lstStyle/>
          <a:p>
            <a:pPr algn="just"/>
            <a:r>
              <a:rPr lang="uk-UA" sz="2000" dirty="0">
                <a:solidFill>
                  <a:srgbClr val="008FD5"/>
                </a:solidFill>
              </a:rPr>
              <a:t>Правило статті 50 Конвенції про юрисдикцію, право, що застосовується, визнання, виконання та співробітництво щодо батьківської відповідальності та заходів захисту дітей (далі - Гаазька конвенція 1996 року) передбачає можливість паралельного застосування обох Гаазьких конвенцій для цілей повернення дитини, яка була протиправно переміщена або утримувалася.</a:t>
            </a:r>
          </a:p>
          <a:p>
            <a:pPr algn="just"/>
            <a:endParaRPr lang="uk-UA" sz="2000" dirty="0">
              <a:solidFill>
                <a:srgbClr val="008FD5"/>
              </a:solidFill>
            </a:endParaRPr>
          </a:p>
          <a:p>
            <a:pPr algn="just"/>
            <a:r>
              <a:rPr lang="uk-UA" sz="2000" dirty="0"/>
              <a:t>ВС погодився із висновками судів попередніх інстанцій про те, що спірні правовідносини необхідно вирішувати виходячи із найкращих інтересів малолітньої дитини. Суди вірно вказали, що, </a:t>
            </a:r>
            <a:r>
              <a:rPr lang="uk-UA" sz="2000" dirty="0" err="1"/>
              <a:t>вивозячи</a:t>
            </a:r>
            <a:r>
              <a:rPr lang="uk-UA" sz="2000" dirty="0"/>
              <a:t> дитину без дозволу батька, ОСОБА_2 діяла в інтересах дитини, з меншою шкодою для малолітнього сина, ніж би дотримувалася умов угоди подружжя від 17 березня 2021року, так як батько дитини, отримуючи державну допомогу, грошових коштів на утримання дитини не надавав, не турбувався про дитину, належних умов для проживання дитини не створював, тоді як вона на той час була безробітною, доглядала малолітнього сина, якому було лише два роки. До того ж умовами угоди подружжя від 17 березня 2021 року визначено основне місце проживання дитини разом з матір`ю.</a:t>
            </a:r>
          </a:p>
          <a:p>
            <a:pPr algn="just"/>
            <a:endParaRPr lang="uk-UA" sz="2000" dirty="0"/>
          </a:p>
        </p:txBody>
      </p:sp>
      <p:sp>
        <p:nvSpPr>
          <p:cNvPr id="4" name="Місце для тексту 3"/>
          <p:cNvSpPr>
            <a:spLocks noGrp="1"/>
          </p:cNvSpPr>
          <p:nvPr>
            <p:ph type="body" sz="quarter" idx="13"/>
          </p:nvPr>
        </p:nvSpPr>
        <p:spPr>
          <a:xfrm>
            <a:off x="1782134" y="6060174"/>
            <a:ext cx="9728887" cy="354228"/>
          </a:xfrm>
        </p:spPr>
        <p:txBody>
          <a:bodyPr>
            <a:noAutofit/>
          </a:bodyPr>
          <a:lstStyle/>
          <a:p>
            <a:r>
              <a:rPr lang="uk-UA" sz="1100" dirty="0"/>
              <a:t>Повернення дітей в Україну. Аналіз іноземної судової практики щодо застосування  Конвенції 1980 року. Виконання рішень по конвенції 1980 року. </a:t>
            </a:r>
          </a:p>
        </p:txBody>
      </p:sp>
    </p:spTree>
    <p:extLst>
      <p:ext uri="{BB962C8B-B14F-4D97-AF65-F5344CB8AC3E}">
        <p14:creationId xmlns:p14="http://schemas.microsoft.com/office/powerpoint/2010/main" val="425624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375" y="996778"/>
            <a:ext cx="5137922" cy="341652"/>
          </a:xfrm>
        </p:spPr>
        <p:txBody>
          <a:bodyPr>
            <a:noAutofit/>
          </a:bodyPr>
          <a:lstStyle/>
          <a:p>
            <a:pPr algn="just"/>
            <a:br>
              <a:rPr lang="uk-UA" sz="1800" dirty="0">
                <a:solidFill>
                  <a:srgbClr val="0059AA"/>
                </a:solidFill>
              </a:rPr>
            </a:br>
            <a:r>
              <a:rPr lang="uk-UA" sz="1800" b="1" dirty="0">
                <a:solidFill>
                  <a:srgbClr val="008FD5"/>
                </a:solidFill>
              </a:rPr>
              <a:t>Переклад українською – Конвенція 1980 року </a:t>
            </a:r>
            <a:br>
              <a:rPr lang="uk-UA" sz="1800" b="1" dirty="0">
                <a:solidFill>
                  <a:srgbClr val="008FD5"/>
                </a:solidFill>
              </a:rPr>
            </a:br>
            <a:r>
              <a:rPr lang="uk-UA" sz="1800" b="1" dirty="0">
                <a:solidFill>
                  <a:srgbClr val="008FD5"/>
                </a:solidFill>
              </a:rPr>
              <a:t>про цивільно-правові аспекти міжнародного викрадення дітей. Керівництво з належної практики.</a:t>
            </a:r>
            <a:br>
              <a:rPr lang="ru-RU" sz="1600" b="1" dirty="0">
                <a:solidFill>
                  <a:srgbClr val="008FD5"/>
                </a:solidFill>
              </a:rPr>
            </a:br>
            <a:endParaRPr lang="en-US" sz="1600" b="1" dirty="0">
              <a:solidFill>
                <a:srgbClr val="008FD5"/>
              </a:solidFill>
            </a:endParaRPr>
          </a:p>
        </p:txBody>
      </p:sp>
      <p:sp>
        <p:nvSpPr>
          <p:cNvPr id="3" name="Subtitle 2"/>
          <p:cNvSpPr>
            <a:spLocks noGrp="1"/>
          </p:cNvSpPr>
          <p:nvPr>
            <p:ph type="subTitle" idx="1"/>
          </p:nvPr>
        </p:nvSpPr>
        <p:spPr>
          <a:xfrm>
            <a:off x="587375" y="1260440"/>
            <a:ext cx="5246516" cy="3270578"/>
          </a:xfrm>
        </p:spPr>
        <p:txBody>
          <a:bodyPr/>
          <a:lstStyle/>
          <a:p>
            <a:endParaRPr lang="uk-UA" dirty="0">
              <a:solidFill>
                <a:srgbClr val="5B9BD5"/>
              </a:solidFill>
            </a:endParaRPr>
          </a:p>
          <a:p>
            <a:endParaRPr lang="uk-UA" dirty="0">
              <a:solidFill>
                <a:srgbClr val="5B9BD5"/>
              </a:solidFill>
            </a:endParaRPr>
          </a:p>
          <a:p>
            <a:endParaRPr lang="uk-UA" dirty="0">
              <a:solidFill>
                <a:srgbClr val="5B9BD5"/>
              </a:solidFill>
            </a:endParaRPr>
          </a:p>
          <a:p>
            <a:r>
              <a:rPr lang="en-US" sz="1600" dirty="0">
                <a:solidFill>
                  <a:srgbClr val="5B9BD5"/>
                </a:solidFill>
                <a:hlinkClick r:id="rId2"/>
              </a:rPr>
              <a:t>https://supreme.court.gov.ua/userfiles/media/new_folder_for_uploads/supreme/rizne/Konven_25_10_1980_vykr_ditei_1.pdf</a:t>
            </a:r>
            <a:endParaRPr lang="uk-UA" sz="1600" dirty="0">
              <a:solidFill>
                <a:srgbClr val="5B9BD5"/>
              </a:solidFill>
            </a:endParaRPr>
          </a:p>
          <a:p>
            <a:endParaRPr lang="uk-UA" sz="1600" dirty="0">
              <a:solidFill>
                <a:srgbClr val="5B9BD5"/>
              </a:solidFill>
            </a:endParaRPr>
          </a:p>
          <a:p>
            <a:pPr algn="just"/>
            <a:endParaRPr lang="uk-UA" sz="1400" dirty="0">
              <a:solidFill>
                <a:srgbClr val="5B9BD5"/>
              </a:solidFill>
            </a:endParaRPr>
          </a:p>
          <a:p>
            <a:pPr algn="just"/>
            <a:r>
              <a:rPr lang="uk-UA" sz="1400" dirty="0">
                <a:solidFill>
                  <a:srgbClr val="008FD5"/>
                </a:solidFill>
              </a:rPr>
              <a:t>(Це неофіційний переклад оригінального тексту, який доступний французькою та англійською мовами (офіційні мови Гаазької конференції з міжнародного приватного права (ГКМПП) на </a:t>
            </a:r>
            <a:r>
              <a:rPr lang="uk-UA" sz="1400" dirty="0" err="1">
                <a:solidFill>
                  <a:srgbClr val="008FD5"/>
                </a:solidFill>
              </a:rPr>
              <a:t>вебсайті</a:t>
            </a:r>
            <a:r>
              <a:rPr lang="uk-UA" sz="1400" dirty="0">
                <a:solidFill>
                  <a:srgbClr val="008FD5"/>
                </a:solidFill>
              </a:rPr>
              <a:t> </a:t>
            </a:r>
            <a:r>
              <a:rPr lang="en-US" sz="1400" dirty="0">
                <a:solidFill>
                  <a:srgbClr val="008FD5"/>
                </a:solidFill>
              </a:rPr>
              <a:t>www.hcch.net</a:t>
            </a:r>
            <a:r>
              <a:rPr lang="uk-UA" sz="1400" dirty="0">
                <a:solidFill>
                  <a:srgbClr val="008FD5"/>
                </a:solidFill>
              </a:rPr>
              <a:t>)</a:t>
            </a:r>
          </a:p>
          <a:p>
            <a:endParaRPr lang="uk-UA" sz="1600" dirty="0">
              <a:solidFill>
                <a:srgbClr val="5B9BD5"/>
              </a:solidFill>
            </a:endParaRPr>
          </a:p>
          <a:p>
            <a:endParaRPr lang="uk-UA" sz="1600" dirty="0">
              <a:solidFill>
                <a:srgbClr val="5B9BD5"/>
              </a:solidFill>
            </a:endParaRPr>
          </a:p>
          <a:p>
            <a:endParaRPr lang="uk-UA" sz="1600" dirty="0">
              <a:solidFill>
                <a:srgbClr val="5B9BD5"/>
              </a:solidFill>
            </a:endParaRPr>
          </a:p>
          <a:p>
            <a:endParaRPr lang="en-US" dirty="0">
              <a:solidFill>
                <a:srgbClr val="00274E"/>
              </a:solidFill>
            </a:endParaRPr>
          </a:p>
        </p:txBody>
      </p:sp>
      <p:sp>
        <p:nvSpPr>
          <p:cNvPr id="9" name="Slide Number Placeholder 3"/>
          <p:cNvSpPr>
            <a:spLocks noGrp="1"/>
          </p:cNvSpPr>
          <p:nvPr>
            <p:ph type="sldNum" sz="quarter" idx="12"/>
          </p:nvPr>
        </p:nvSpPr>
        <p:spPr>
          <a:xfrm>
            <a:off x="8296578" y="6013436"/>
            <a:ext cx="2180806" cy="365125"/>
          </a:xfrm>
        </p:spPr>
        <p:txBody>
          <a:bodyPr/>
          <a:lstStyle/>
          <a:p>
            <a:r>
              <a:rPr lang="uk-UA" dirty="0">
                <a:solidFill>
                  <a:srgbClr val="EFE7E3"/>
                </a:solidFill>
              </a:rPr>
              <a:t>16</a:t>
            </a:r>
            <a:endParaRPr lang="en-US" dirty="0">
              <a:solidFill>
                <a:srgbClr val="EFE7E3"/>
              </a:solidFill>
            </a:endParaRPr>
          </a:p>
        </p:txBody>
      </p:sp>
      <p:sp>
        <p:nvSpPr>
          <p:cNvPr id="11" name="Text Placeholder 2"/>
          <p:cNvSpPr txBox="1">
            <a:spLocks/>
          </p:cNvSpPr>
          <p:nvPr/>
        </p:nvSpPr>
        <p:spPr>
          <a:xfrm>
            <a:off x="1622853" y="6013436"/>
            <a:ext cx="9300519" cy="294761"/>
          </a:xfrm>
          <a:prstGeom prst="rect">
            <a:avLst/>
          </a:prstGeom>
        </p:spPr>
        <p:txBody>
          <a:bodyPr vert="horz" lIns="82918" tIns="41459" rIns="82918" bIns="41459"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r>
              <a:rPr lang="uk-UA" sz="1100" dirty="0">
                <a:solidFill>
                  <a:srgbClr val="002949"/>
                </a:solidFill>
              </a:rPr>
              <a:t>Повернення дітей в Україну. Аналіз іноземної судової практики щодо застосування  Конвенції 1980 року. Виконання рішень по конвенції 1980 року. </a:t>
            </a:r>
          </a:p>
        </p:txBody>
      </p:sp>
      <p:pic>
        <p:nvPicPr>
          <p:cNvPr id="5" name="Місце для зображення 4"/>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2204" b="12204"/>
          <a:stretch>
            <a:fillRect/>
          </a:stretch>
        </p:blipFill>
        <p:spPr>
          <a:xfrm>
            <a:off x="6183825" y="650789"/>
            <a:ext cx="5134964" cy="4978607"/>
          </a:xfrm>
        </p:spPr>
      </p:pic>
    </p:spTree>
    <p:extLst>
      <p:ext uri="{BB962C8B-B14F-4D97-AF65-F5344CB8AC3E}">
        <p14:creationId xmlns:p14="http://schemas.microsoft.com/office/powerpoint/2010/main" val="2312514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8734" y="316202"/>
            <a:ext cx="11085891" cy="535995"/>
          </a:xfrm>
        </p:spPr>
        <p:txBody>
          <a:bodyPr>
            <a:normAutofit fontScale="90000"/>
          </a:bodyPr>
          <a:lstStyle/>
          <a:p>
            <a:pPr defTabSz="914417"/>
            <a:br>
              <a:rPr lang="uk-UA" sz="2000" dirty="0"/>
            </a:br>
            <a:r>
              <a:rPr lang="uk-UA" sz="2200" dirty="0">
                <a:solidFill>
                  <a:srgbClr val="008FD5"/>
                </a:solidFill>
              </a:rPr>
              <a:t>Постанова ВС від 17 серпня 2022 року у справі №613/1185/19</a:t>
            </a:r>
          </a:p>
        </p:txBody>
      </p:sp>
      <p:sp>
        <p:nvSpPr>
          <p:cNvPr id="3" name="Підзаголовок 2"/>
          <p:cNvSpPr>
            <a:spLocks noGrp="1"/>
          </p:cNvSpPr>
          <p:nvPr>
            <p:ph type="subTitle" idx="1"/>
          </p:nvPr>
        </p:nvSpPr>
        <p:spPr>
          <a:xfrm>
            <a:off x="518734" y="1170312"/>
            <a:ext cx="11071903" cy="3270578"/>
          </a:xfrm>
        </p:spPr>
        <p:txBody>
          <a:bodyPr/>
          <a:lstStyle/>
          <a:p>
            <a:pPr algn="just"/>
            <a:r>
              <a:rPr lang="uk-UA" sz="2000" dirty="0">
                <a:solidFill>
                  <a:srgbClr val="5B9BD5"/>
                </a:solidFill>
              </a:rPr>
              <a:t>Статтею 13 Гаазької конвенції 1980 року </a:t>
            </a:r>
            <a:r>
              <a:rPr lang="uk-UA" sz="2000" dirty="0">
                <a:solidFill>
                  <a:srgbClr val="002949"/>
                </a:solidFill>
              </a:rPr>
              <a:t>передбачено, що судовий або адміністративний орган запитуваної держави не зобов`язаний видавати розпорядження про повернення дитини, якщо особа, установа або інший орган, що заперечує проти її повернення, доведуть, що:</a:t>
            </a:r>
          </a:p>
          <a:p>
            <a:pPr algn="just"/>
            <a:r>
              <a:rPr lang="uk-UA" sz="2000" dirty="0">
                <a:solidFill>
                  <a:srgbClr val="002949"/>
                </a:solidFill>
              </a:rPr>
              <a:t>а) особа, установа або інший орган, що піклуються про дитину, фактично не здійснювали права піклування на момент переміщення або утримання, або дали згоду на переміщення або утримання, або згодом дали мовчазну згоду на переміщення або утримання;</a:t>
            </a:r>
          </a:p>
          <a:p>
            <a:pPr algn="just"/>
            <a:r>
              <a:rPr lang="en-US" sz="2000" dirty="0">
                <a:solidFill>
                  <a:srgbClr val="002949"/>
                </a:solidFill>
              </a:rPr>
              <a:t>b) </a:t>
            </a:r>
            <a:r>
              <a:rPr lang="uk-UA" sz="2000" dirty="0">
                <a:solidFill>
                  <a:srgbClr val="002949"/>
                </a:solidFill>
              </a:rPr>
              <a:t>існує серйозний ризик того, що повернення поставить дитину під загрозу заподіяння фізичної або психічної шкоди або іншим шляхом створить для дитини нетерпиму обстановку.</a:t>
            </a:r>
          </a:p>
          <a:p>
            <a:pPr algn="just"/>
            <a:endParaRPr lang="uk-UA" sz="2000" dirty="0">
              <a:solidFill>
                <a:srgbClr val="002949"/>
              </a:solidFill>
            </a:endParaRPr>
          </a:p>
          <a:p>
            <a:pPr algn="just"/>
            <a:r>
              <a:rPr lang="uk-UA" sz="2000" dirty="0">
                <a:solidFill>
                  <a:srgbClr val="002949"/>
                </a:solidFill>
              </a:rPr>
              <a:t>Зазначені факти підлягають оцінці у сукупності з дотриманням якнайкращих інтересів дитини як на теперішній час, так і в майбутньому, оцінкою думки дитини, якщо вона досягла відповідного віку й рівня зрілості, оцінки сімейної ситуації загалом, проведення збалансованого та розумного зважування інтересів учасників справи тощо.</a:t>
            </a:r>
          </a:p>
        </p:txBody>
      </p:sp>
      <p:sp>
        <p:nvSpPr>
          <p:cNvPr id="4" name="Місце для тексту 3"/>
          <p:cNvSpPr>
            <a:spLocks noGrp="1"/>
          </p:cNvSpPr>
          <p:nvPr>
            <p:ph type="body" sz="quarter" idx="13"/>
          </p:nvPr>
        </p:nvSpPr>
        <p:spPr>
          <a:xfrm>
            <a:off x="1680517" y="6060174"/>
            <a:ext cx="9662985" cy="354228"/>
          </a:xfrm>
        </p:spPr>
        <p:txBody>
          <a:bodyPr>
            <a:noAutofit/>
          </a:bodyPr>
          <a:lstStyle/>
          <a:p>
            <a:r>
              <a:rPr lang="uk-UA" sz="1100" dirty="0"/>
              <a:t>Повернення дітей в Україну. Аналіз іноземної судової практики щодо застосування  Конвенції 1980 року. Виконання рішень по конвенції 1980 року. </a:t>
            </a:r>
          </a:p>
        </p:txBody>
      </p:sp>
    </p:spTree>
    <p:extLst>
      <p:ext uri="{BB962C8B-B14F-4D97-AF65-F5344CB8AC3E}">
        <p14:creationId xmlns:p14="http://schemas.microsoft.com/office/powerpoint/2010/main" val="2151306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2223" y="318739"/>
            <a:ext cx="11017250" cy="530921"/>
          </a:xfrm>
        </p:spPr>
        <p:txBody>
          <a:bodyPr>
            <a:normAutofit fontScale="90000"/>
          </a:bodyPr>
          <a:lstStyle/>
          <a:p>
            <a:br>
              <a:rPr lang="uk-UA" sz="2000" dirty="0"/>
            </a:br>
            <a:r>
              <a:rPr lang="uk-UA" sz="2200" dirty="0">
                <a:solidFill>
                  <a:srgbClr val="008FD5"/>
                </a:solidFill>
              </a:rPr>
              <a:t>Постанова ВС від 23 березня 2023 року у справі № 344/6604/21</a:t>
            </a:r>
            <a:br>
              <a:rPr lang="uk-UA" sz="2200" dirty="0">
                <a:solidFill>
                  <a:srgbClr val="008FD5"/>
                </a:solidFill>
              </a:rPr>
            </a:br>
            <a:endParaRPr lang="uk-UA" sz="2200" dirty="0">
              <a:solidFill>
                <a:srgbClr val="008FD5"/>
              </a:solidFill>
            </a:endParaRPr>
          </a:p>
        </p:txBody>
      </p:sp>
      <p:sp>
        <p:nvSpPr>
          <p:cNvPr id="3" name="Підзаголовок 2"/>
          <p:cNvSpPr>
            <a:spLocks noGrp="1"/>
          </p:cNvSpPr>
          <p:nvPr>
            <p:ph type="subTitle" idx="1"/>
          </p:nvPr>
        </p:nvSpPr>
        <p:spPr>
          <a:xfrm>
            <a:off x="532223" y="849660"/>
            <a:ext cx="11071903" cy="3270578"/>
          </a:xfrm>
        </p:spPr>
        <p:txBody>
          <a:bodyPr/>
          <a:lstStyle/>
          <a:p>
            <a:pPr algn="just"/>
            <a:r>
              <a:rPr lang="uk-UA" sz="2000" dirty="0">
                <a:solidFill>
                  <a:srgbClr val="008FD5"/>
                </a:solidFill>
              </a:rPr>
              <a:t>Обов`язок доведення наявності підстав для відмови у поверненні дитини Конвенція 1980 року покладає на особу, яка вчинила протиправне вивезення або утримання дитини (особу, яка заперечує проти повернення дитини).</a:t>
            </a:r>
          </a:p>
          <a:p>
            <a:pPr algn="just"/>
            <a:endParaRPr lang="uk-UA" sz="2000" dirty="0">
              <a:solidFill>
                <a:srgbClr val="00274E"/>
              </a:solidFill>
            </a:endParaRPr>
          </a:p>
          <a:p>
            <a:pPr algn="just"/>
            <a:r>
              <a:rPr lang="uk-UA" sz="2000" dirty="0">
                <a:solidFill>
                  <a:srgbClr val="00274E"/>
                </a:solidFill>
              </a:rPr>
              <a:t>Верховний Суд, погоджуючись з рішеннями судів про повернення дитини, яка незаконно </a:t>
            </a:r>
            <a:r>
              <a:rPr lang="uk-UA" sz="2000">
                <a:solidFill>
                  <a:srgbClr val="00274E"/>
                </a:solidFill>
              </a:rPr>
              <a:t>утримується на території України,  </a:t>
            </a:r>
            <a:r>
              <a:rPr lang="uk-UA" sz="2000" dirty="0">
                <a:solidFill>
                  <a:srgbClr val="00274E"/>
                </a:solidFill>
              </a:rPr>
              <a:t>до Королівства Іспанії,  звертає увагу, що відповідачка не надала доказів того, що повернення дитини утруднить її зв`язок з матір`ю. Між Республікою Іспанія та Україною діє безвізовий режим, позивачка працевлаштована і має дохід в Україні, не надала доказів проблем зі здоров`ям чи інших перешкод для супроводження дитини до країни постійного проживання.</a:t>
            </a:r>
          </a:p>
          <a:p>
            <a:pPr algn="just"/>
            <a:endParaRPr lang="uk-UA" sz="2000" dirty="0">
              <a:solidFill>
                <a:srgbClr val="00274E"/>
              </a:solidFill>
            </a:endParaRPr>
          </a:p>
          <a:p>
            <a:pPr algn="just"/>
            <a:r>
              <a:rPr lang="uk-UA" sz="2000" dirty="0">
                <a:solidFill>
                  <a:srgbClr val="00274E"/>
                </a:solidFill>
              </a:rPr>
              <a:t>Верховний Суд, з урахуванням статті 6 Конвенції про права дитини, також бере до уваги безпекову складову при оцінці повернення дитини до Королівства Іспанія, враховуючи, що Указом Президента України від 24 лютого 2022 року № 64, затвердженим Законом України від 24 лютого 2022 року № 2102-</a:t>
            </a:r>
            <a:r>
              <a:rPr lang="en-US" sz="2000" dirty="0">
                <a:solidFill>
                  <a:srgbClr val="00274E"/>
                </a:solidFill>
              </a:rPr>
              <a:t>IX, </a:t>
            </a:r>
            <a:r>
              <a:rPr lang="uk-UA" sz="2000" dirty="0">
                <a:solidFill>
                  <a:srgbClr val="00274E"/>
                </a:solidFill>
              </a:rPr>
              <a:t>у зв`язку з військовою агресією Російської Федерації проти України в Україні був введений воєнний стан, який продовжується у зв`язку з тим, що агресія проти України триває. </a:t>
            </a:r>
          </a:p>
        </p:txBody>
      </p:sp>
      <p:sp>
        <p:nvSpPr>
          <p:cNvPr id="4" name="Місце для тексту 3"/>
          <p:cNvSpPr>
            <a:spLocks noGrp="1"/>
          </p:cNvSpPr>
          <p:nvPr>
            <p:ph type="body" sz="quarter" idx="13"/>
          </p:nvPr>
        </p:nvSpPr>
        <p:spPr>
          <a:xfrm>
            <a:off x="1760408" y="6060174"/>
            <a:ext cx="9844217" cy="354228"/>
          </a:xfrm>
        </p:spPr>
        <p:txBody>
          <a:bodyPr>
            <a:noAutofit/>
          </a:bodyPr>
          <a:lstStyle/>
          <a:p>
            <a:r>
              <a:rPr lang="uk-UA" sz="1100" dirty="0"/>
              <a:t>Повернення дітей в Україну. Аналіз іноземної судової практики щодо застосування  Конвенції 1980 року. Виконання рішень по конвенції 1980 року</a:t>
            </a:r>
            <a:r>
              <a:rPr lang="ru-RU" sz="1100" dirty="0"/>
              <a:t>. </a:t>
            </a:r>
          </a:p>
        </p:txBody>
      </p:sp>
    </p:spTree>
    <p:extLst>
      <p:ext uri="{BB962C8B-B14F-4D97-AF65-F5344CB8AC3E}">
        <p14:creationId xmlns:p14="http://schemas.microsoft.com/office/powerpoint/2010/main" val="4168753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1472" y="478270"/>
            <a:ext cx="11017250" cy="530921"/>
          </a:xfrm>
        </p:spPr>
        <p:txBody>
          <a:bodyPr>
            <a:normAutofit/>
          </a:bodyPr>
          <a:lstStyle/>
          <a:p>
            <a:r>
              <a:rPr lang="uk-UA" sz="2000" dirty="0">
                <a:solidFill>
                  <a:srgbClr val="008FD5"/>
                </a:solidFill>
              </a:rPr>
              <a:t>Постанова ВС від 18 вересня 2023 року у справі № 545/2247/18</a:t>
            </a:r>
          </a:p>
        </p:txBody>
      </p:sp>
      <p:sp>
        <p:nvSpPr>
          <p:cNvPr id="3" name="Підзаголовок 2"/>
          <p:cNvSpPr>
            <a:spLocks noGrp="1"/>
          </p:cNvSpPr>
          <p:nvPr>
            <p:ph type="subTitle" idx="1"/>
          </p:nvPr>
        </p:nvSpPr>
        <p:spPr>
          <a:xfrm>
            <a:off x="521472" y="918124"/>
            <a:ext cx="10896171" cy="2201985"/>
          </a:xfrm>
        </p:spPr>
        <p:txBody>
          <a:bodyPr/>
          <a:lstStyle/>
          <a:p>
            <a:pPr algn="just"/>
            <a:endParaRPr lang="uk-UA" sz="1600" dirty="0">
              <a:solidFill>
                <a:srgbClr val="00274E"/>
              </a:solidFill>
            </a:endParaRPr>
          </a:p>
          <a:p>
            <a:pPr algn="just"/>
            <a:endParaRPr lang="uk-UA" sz="1600" dirty="0">
              <a:solidFill>
                <a:srgbClr val="00274E"/>
              </a:solidFill>
            </a:endParaRPr>
          </a:p>
          <a:p>
            <a:pPr algn="just"/>
            <a:r>
              <a:rPr lang="uk-UA" sz="2000" dirty="0">
                <a:solidFill>
                  <a:srgbClr val="00274E"/>
                </a:solidFill>
              </a:rPr>
              <a:t>За наявності судового рішення про повернення дитини відповідно до Гаазької конвенції 1980 року, яке набрало законної сили, але залишається невиконаним, та відсутності наданої відповідно до Гаазької конвенції про батьківську відповідальність                  1996 року згоди компетентного органу іноземної держави, до якої підлягає поверненню дитина, на здійснення юрисдикції національними судами України вирішення питання про визначення місця проживання дитини не належить до юрисдикції національних судів України, а у разі встановлення вказаних обставин під час розгляду цивільної справи провадження у справі підлягає закриттю на підставі пункту 1 частини першої статті 255 ЦПК України.</a:t>
            </a:r>
          </a:p>
          <a:p>
            <a:pPr algn="just"/>
            <a:endParaRPr lang="uk-UA" sz="2000" dirty="0">
              <a:solidFill>
                <a:srgbClr val="00274E"/>
              </a:solidFill>
            </a:endParaRPr>
          </a:p>
          <a:p>
            <a:pPr algn="just"/>
            <a:endParaRPr lang="uk-UA" sz="2000" dirty="0">
              <a:solidFill>
                <a:srgbClr val="00274E"/>
              </a:solidFill>
            </a:endParaRPr>
          </a:p>
          <a:p>
            <a:pPr algn="just"/>
            <a:r>
              <a:rPr lang="uk-UA" sz="2000" dirty="0">
                <a:solidFill>
                  <a:srgbClr val="00274E"/>
                </a:solidFill>
              </a:rPr>
              <a:t>Дивитись також: на ОП КЦС ВС перебуває справа </a:t>
            </a:r>
            <a:r>
              <a:rPr lang="ru-RU" sz="2000" dirty="0">
                <a:solidFill>
                  <a:srgbClr val="00274E"/>
                </a:solidFill>
              </a:rPr>
              <a:t>№ 607/20787/19. </a:t>
            </a:r>
          </a:p>
          <a:p>
            <a:pPr algn="just"/>
            <a:endParaRPr lang="ru-RU" sz="2000" dirty="0">
              <a:solidFill>
                <a:srgbClr val="00274E"/>
              </a:solidFill>
            </a:endParaRPr>
          </a:p>
          <a:p>
            <a:pPr algn="just"/>
            <a:endParaRPr lang="ru-RU" sz="2000" dirty="0">
              <a:solidFill>
                <a:srgbClr val="00274E"/>
              </a:solidFill>
            </a:endParaRPr>
          </a:p>
          <a:p>
            <a:pPr algn="just"/>
            <a:endParaRPr lang="ru-RU" sz="2000" dirty="0">
              <a:solidFill>
                <a:srgbClr val="00274E"/>
              </a:solidFill>
            </a:endParaRPr>
          </a:p>
        </p:txBody>
      </p:sp>
      <p:sp>
        <p:nvSpPr>
          <p:cNvPr id="4" name="Місце для тексту 3"/>
          <p:cNvSpPr>
            <a:spLocks noGrp="1"/>
          </p:cNvSpPr>
          <p:nvPr>
            <p:ph type="body" sz="quarter" idx="13"/>
          </p:nvPr>
        </p:nvSpPr>
        <p:spPr>
          <a:xfrm>
            <a:off x="1861751" y="5972432"/>
            <a:ext cx="9742874" cy="354228"/>
          </a:xfrm>
        </p:spPr>
        <p:txBody>
          <a:bodyPr>
            <a:noAutofit/>
          </a:bodyPr>
          <a:lstStyle/>
          <a:p>
            <a:r>
              <a:rPr lang="uk-UA" sz="1100" dirty="0"/>
              <a:t>Повернення дітей в Україну. Аналіз іноземної судової практики щодо застосування  Конвенції 1980 року. Виконання рішень по конвенції 1980 року. </a:t>
            </a:r>
          </a:p>
        </p:txBody>
      </p:sp>
      <p:pic>
        <p:nvPicPr>
          <p:cNvPr id="5" name="Рисунок 4"/>
          <p:cNvPicPr>
            <a:picLocks noChangeAspect="1"/>
          </p:cNvPicPr>
          <p:nvPr/>
        </p:nvPicPr>
        <p:blipFill>
          <a:blip r:embed="rId2"/>
          <a:stretch>
            <a:fillRect/>
          </a:stretch>
        </p:blipFill>
        <p:spPr>
          <a:xfrm>
            <a:off x="9270209" y="4133521"/>
            <a:ext cx="1774090" cy="1408298"/>
          </a:xfrm>
          <a:prstGeom prst="rect">
            <a:avLst/>
          </a:prstGeom>
        </p:spPr>
      </p:pic>
    </p:spTree>
    <p:extLst>
      <p:ext uri="{BB962C8B-B14F-4D97-AF65-F5344CB8AC3E}">
        <p14:creationId xmlns:p14="http://schemas.microsoft.com/office/powerpoint/2010/main" val="2192720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8" name="TextBox 5">
            <a:extLst>
              <a:ext uri="{FF2B5EF4-FFF2-40B4-BE49-F238E27FC236}">
                <a16:creationId xmlns:a16="http://schemas.microsoft.com/office/drawing/2014/main" id="{234FC462-91EA-4801-A062-F8D36BEF3FCA}"/>
              </a:ext>
            </a:extLst>
          </p:cNvPr>
          <p:cNvSpPr txBox="1">
            <a:spLocks noChangeArrowheads="1"/>
          </p:cNvSpPr>
          <p:nvPr/>
        </p:nvSpPr>
        <p:spPr bwMode="auto">
          <a:xfrm>
            <a:off x="482525" y="5569506"/>
            <a:ext cx="493328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uk-UA"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Дякую за увагу</a:t>
            </a:r>
            <a:r>
              <a:rPr lang="en-US"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a:t>
            </a:r>
            <a:endParaRPr lang="uk-UA"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cxnSp>
        <p:nvCxnSpPr>
          <p:cNvPr id="3" name="Пряма сполучна лінія 2">
            <a:extLst>
              <a:ext uri="{FF2B5EF4-FFF2-40B4-BE49-F238E27FC236}">
                <a16:creationId xmlns:a16="http://schemas.microsoft.com/office/drawing/2014/main" id="{89431B16-B8A7-4491-BBE3-19389F18F114}"/>
              </a:ext>
            </a:extLst>
          </p:cNvPr>
          <p:cNvCxnSpPr>
            <a:cxnSpLocks/>
          </p:cNvCxnSpPr>
          <p:nvPr/>
        </p:nvCxnSpPr>
        <p:spPr>
          <a:xfrm>
            <a:off x="587375" y="5477773"/>
            <a:ext cx="90716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Графіка 1">
            <a:extLst>
              <a:ext uri="{FF2B5EF4-FFF2-40B4-BE49-F238E27FC236}">
                <a16:creationId xmlns:a16="http://schemas.microsoft.com/office/drawing/2014/main" id="{3964FFE3-30F0-298F-CE75-FDF832B4B26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87375" y="584200"/>
            <a:ext cx="1232064" cy="1510617"/>
          </a:xfrm>
          <a:prstGeom prst="rect">
            <a:avLst/>
          </a:prstGeom>
        </p:spPr>
      </p:pic>
    </p:spTree>
    <p:extLst>
      <p:ext uri="{BB962C8B-B14F-4D97-AF65-F5344CB8AC3E}">
        <p14:creationId xmlns:p14="http://schemas.microsoft.com/office/powerpoint/2010/main" val="33052155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3270</TotalTime>
  <Words>1072</Words>
  <Application>Microsoft Office PowerPoint</Application>
  <PresentationFormat>Широкий екран</PresentationFormat>
  <Paragraphs>66</Paragraphs>
  <Slides>9</Slides>
  <Notes>2</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9</vt:i4>
      </vt:variant>
    </vt:vector>
  </HeadingPairs>
  <TitlesOfParts>
    <vt:vector size="15" baseType="lpstr">
      <vt:lpstr>Arial</vt:lpstr>
      <vt:lpstr>Calibri</vt:lpstr>
      <vt:lpstr>Calibri Light</vt:lpstr>
      <vt:lpstr>Roboto Condensed</vt:lpstr>
      <vt:lpstr>Roboto Condensed Light</vt:lpstr>
      <vt:lpstr>Тема Office</vt:lpstr>
      <vt:lpstr>Презентація PowerPoint</vt:lpstr>
      <vt:lpstr>Презентація PowerPoint</vt:lpstr>
      <vt:lpstr>Презентація PowerPoint</vt:lpstr>
      <vt:lpstr> Постанова ВС від 08 березня 2023 року у справі № 607/23708/21 </vt:lpstr>
      <vt:lpstr> Переклад українською – Конвенція 1980 року  про цивільно-правові аспекти міжнародного викрадення дітей. Керівництво з належної практики. </vt:lpstr>
      <vt:lpstr> Постанова ВС від 17 серпня 2022 року у справі №613/1185/19</vt:lpstr>
      <vt:lpstr> Постанова ВС від 23 березня 2023 року у справі № 344/6604/21 </vt:lpstr>
      <vt:lpstr>Постанова ВС від 18 вересня 2023 року у справі № 545/2247/18</vt:lpstr>
      <vt:lpstr>Презентація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Результати здійснення правосуддя Верховним Судом</dc:title>
  <dc:creator>Johny Puk</dc:creator>
  <cp:lastModifiedBy>СТУПАК Ольга В'ячеславна</cp:lastModifiedBy>
  <cp:revision>398</cp:revision>
  <cp:lastPrinted>2023-10-12T08:07:49Z</cp:lastPrinted>
  <dcterms:created xsi:type="dcterms:W3CDTF">2019-05-13T19:51:33Z</dcterms:created>
  <dcterms:modified xsi:type="dcterms:W3CDTF">2023-10-12T08:22:29Z</dcterms:modified>
</cp:coreProperties>
</file>