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69" r:id="rId3"/>
    <p:sldId id="270" r:id="rId4"/>
    <p:sldId id="281" r:id="rId5"/>
    <p:sldId id="289" r:id="rId6"/>
    <p:sldId id="284" r:id="rId7"/>
    <p:sldId id="277" r:id="rId8"/>
    <p:sldId id="291" r:id="rId9"/>
    <p:sldId id="292" r:id="rId10"/>
    <p:sldId id="290" r:id="rId11"/>
    <p:sldId id="294" r:id="rId12"/>
    <p:sldId id="278" r:id="rId13"/>
    <p:sldId id="293" r:id="rId14"/>
    <p:sldId id="295" r:id="rId15"/>
    <p:sldId id="297" r:id="rId16"/>
    <p:sldId id="302" r:id="rId17"/>
    <p:sldId id="303" r:id="rId18"/>
    <p:sldId id="296" r:id="rId19"/>
    <p:sldId id="268"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04" autoAdjust="0"/>
    <p:restoredTop sz="94660"/>
  </p:normalViewPr>
  <p:slideViewPr>
    <p:cSldViewPr snapToGrid="0">
      <p:cViewPr varScale="1">
        <p:scale>
          <a:sx n="92" d="100"/>
          <a:sy n="92" d="100"/>
        </p:scale>
        <p:origin x="5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FC8849-28B8-4AD0-9CB4-70755380EC74}" type="datetimeFigureOut">
              <a:rPr lang="uk-UA" smtClean="0"/>
              <a:t>08.07.2015</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205AF5-D569-47CE-8B32-F94BF0086A40}" type="slidenum">
              <a:rPr lang="uk-UA" smtClean="0"/>
              <a:t>‹#›</a:t>
            </a:fld>
            <a:endParaRPr lang="uk-UA"/>
          </a:p>
        </p:txBody>
      </p:sp>
    </p:spTree>
    <p:extLst>
      <p:ext uri="{BB962C8B-B14F-4D97-AF65-F5344CB8AC3E}">
        <p14:creationId xmlns:p14="http://schemas.microsoft.com/office/powerpoint/2010/main" val="3348226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p:spPr>
        <p:txBody>
          <a:bodyPr/>
          <a:lstStyle/>
          <a:p>
            <a:pPr eaLnBrk="1" hangingPunct="1"/>
            <a:endParaRPr lang="uk-UA" smtClean="0"/>
          </a:p>
        </p:txBody>
      </p:sp>
    </p:spTree>
    <p:extLst>
      <p:ext uri="{BB962C8B-B14F-4D97-AF65-F5344CB8AC3E}">
        <p14:creationId xmlns:p14="http://schemas.microsoft.com/office/powerpoint/2010/main" val="1259687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p:spPr>
        <p:txBody>
          <a:bodyPr/>
          <a:lstStyle/>
          <a:p>
            <a:pPr eaLnBrk="1" hangingPunct="1"/>
            <a:endParaRPr lang="uk-UA" smtClean="0"/>
          </a:p>
        </p:txBody>
      </p:sp>
    </p:spTree>
    <p:extLst>
      <p:ext uri="{BB962C8B-B14F-4D97-AF65-F5344CB8AC3E}">
        <p14:creationId xmlns:p14="http://schemas.microsoft.com/office/powerpoint/2010/main" val="845635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6000" spc="-38"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smtClean="0"/>
              <a:t>Образец подзаголовка</a:t>
            </a:r>
            <a:endParaRPr lang="en-US" dirty="0"/>
          </a:p>
        </p:txBody>
      </p:sp>
      <p:sp>
        <p:nvSpPr>
          <p:cNvPr id="7" name="Date Placeholder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8"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9"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936740C8-D04F-46DC-8F38-94973E6ECBE3}" type="slidenum">
              <a:rPr lang="ru-RU"/>
              <a:pPr>
                <a:defRPr/>
              </a:pPr>
              <a:t>‹#›</a:t>
            </a:fld>
            <a:endParaRPr lang="ru-RU"/>
          </a:p>
        </p:txBody>
      </p:sp>
    </p:spTree>
    <p:extLst>
      <p:ext uri="{BB962C8B-B14F-4D97-AF65-F5344CB8AC3E}">
        <p14:creationId xmlns:p14="http://schemas.microsoft.com/office/powerpoint/2010/main" val="220898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EEF65974-280A-4D6D-BDD8-71E54D127F0F}" type="slidenum">
              <a:rPr lang="ru-RU"/>
              <a:pPr>
                <a:defRPr/>
              </a:pPr>
              <a:t>‹#›</a:t>
            </a:fld>
            <a:endParaRPr lang="ru-RU"/>
          </a:p>
        </p:txBody>
      </p:sp>
    </p:spTree>
    <p:extLst>
      <p:ext uri="{BB962C8B-B14F-4D97-AF65-F5344CB8AC3E}">
        <p14:creationId xmlns:p14="http://schemas.microsoft.com/office/powerpoint/2010/main" val="2333285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4"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6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8"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9"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11A91854-482D-43EC-9B6A-C950FC92E119}" type="slidenum">
              <a:rPr lang="ru-RU"/>
              <a:pPr>
                <a:defRPr/>
              </a:pPr>
              <a:t>‹#›</a:t>
            </a:fld>
            <a:endParaRPr lang="ru-RU"/>
          </a:p>
        </p:txBody>
      </p:sp>
    </p:spTree>
    <p:extLst>
      <p:ext uri="{BB962C8B-B14F-4D97-AF65-F5344CB8AC3E}">
        <p14:creationId xmlns:p14="http://schemas.microsoft.com/office/powerpoint/2010/main" val="73517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1D74914F-BE3C-48D8-9FAF-E8B86AC5ED30}" type="slidenum">
              <a:rPr lang="ru-RU"/>
              <a:pPr>
                <a:defRPr/>
              </a:pPr>
              <a:t>‹#›</a:t>
            </a:fld>
            <a:endParaRPr lang="ru-RU"/>
          </a:p>
        </p:txBody>
      </p:sp>
    </p:spTree>
    <p:extLst>
      <p:ext uri="{BB962C8B-B14F-4D97-AF65-F5344CB8AC3E}">
        <p14:creationId xmlns:p14="http://schemas.microsoft.com/office/powerpoint/2010/main" val="67675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9" name="Slide Number Placeholder 8"/>
          <p:cNvSpPr>
            <a:spLocks noGrp="1"/>
          </p:cNvSpPr>
          <p:nvPr>
            <p:ph type="sldNum" sz="quarter" idx="12"/>
          </p:nvPr>
        </p:nvSpPr>
        <p:spPr/>
        <p:txBody>
          <a:bodyPr/>
          <a:lstStyle>
            <a:lvl1pPr fontAlgn="auto">
              <a:spcBef>
                <a:spcPts val="0"/>
              </a:spcBef>
              <a:spcAft>
                <a:spcPts val="0"/>
              </a:spcAft>
              <a:defRPr/>
            </a:lvl1pPr>
          </a:lstStyle>
          <a:p>
            <a:pPr>
              <a:defRPr/>
            </a:pPr>
            <a:fld id="{154F90C5-25F1-4137-9BA2-D582CD38753C}" type="slidenum">
              <a:rPr lang="ru-RU"/>
              <a:pPr>
                <a:defRPr/>
              </a:pPr>
              <a:t>‹#›</a:t>
            </a:fld>
            <a:endParaRPr lang="ru-RU"/>
          </a:p>
        </p:txBody>
      </p:sp>
    </p:spTree>
    <p:extLst>
      <p:ext uri="{BB962C8B-B14F-4D97-AF65-F5344CB8AC3E}">
        <p14:creationId xmlns:p14="http://schemas.microsoft.com/office/powerpoint/2010/main" val="1326754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ectangle 7"/>
          <p:cNvSpPr/>
          <p:nvPr/>
        </p:nvSpPr>
        <p:spPr>
          <a:xfrm>
            <a:off x="1"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9"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27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7" name="Date Placeholder 4"/>
          <p:cNvSpPr>
            <a:spLocks noGrp="1"/>
          </p:cNvSpPr>
          <p:nvPr>
            <p:ph type="dt" sz="half" idx="10"/>
          </p:nvPr>
        </p:nvSpPr>
        <p:spPr>
          <a:xfrm>
            <a:off x="465139" y="6459540"/>
            <a:ext cx="2619375" cy="365125"/>
          </a:xfrm>
        </p:spPr>
        <p:txBody>
          <a:bodyPr/>
          <a:lstStyle>
            <a:lvl1pPr algn="l" fontAlgn="auto">
              <a:spcBef>
                <a:spcPts val="0"/>
              </a:spcBef>
              <a:spcAft>
                <a:spcPts val="0"/>
              </a:spcAft>
              <a:defRPr/>
            </a:lvl1pPr>
          </a:lstStyle>
          <a:p>
            <a:pPr>
              <a:defRPr/>
            </a:pPr>
            <a:endParaRPr lang="ru-RU"/>
          </a:p>
        </p:txBody>
      </p:sp>
      <p:sp>
        <p:nvSpPr>
          <p:cNvPr id="8" name="Footer Placeholder 5"/>
          <p:cNvSpPr>
            <a:spLocks noGrp="1"/>
          </p:cNvSpPr>
          <p:nvPr>
            <p:ph type="ftr" sz="quarter" idx="11"/>
          </p:nvPr>
        </p:nvSpPr>
        <p:spPr>
          <a:xfrm>
            <a:off x="4800600" y="6459540"/>
            <a:ext cx="4648200" cy="365125"/>
          </a:xfrm>
        </p:spPr>
        <p:txBody>
          <a:bodyPr/>
          <a:lstStyle>
            <a:lvl1pPr algn="l" fontAlgn="auto">
              <a:spcBef>
                <a:spcPts val="0"/>
              </a:spcBef>
              <a:spcAft>
                <a:spcPts val="0"/>
              </a:spcAft>
              <a:defRPr>
                <a:solidFill>
                  <a:srgbClr val="000000"/>
                </a:solidFill>
              </a:defRPr>
            </a:lvl1pPr>
          </a:lstStyle>
          <a:p>
            <a:pPr>
              <a:defRPr/>
            </a:pPr>
            <a:endParaRPr lang="ru-RU"/>
          </a:p>
        </p:txBody>
      </p:sp>
      <p:sp>
        <p:nvSpPr>
          <p:cNvPr id="9" name="Slide Number Placeholder 6"/>
          <p:cNvSpPr>
            <a:spLocks noGrp="1"/>
          </p:cNvSpPr>
          <p:nvPr>
            <p:ph type="sldNum" sz="quarter" idx="12"/>
          </p:nvPr>
        </p:nvSpPr>
        <p:spPr/>
        <p:txBody>
          <a:bodyPr/>
          <a:lstStyle>
            <a:lvl1pPr fontAlgn="auto">
              <a:spcBef>
                <a:spcPts val="0"/>
              </a:spcBef>
              <a:spcAft>
                <a:spcPts val="0"/>
              </a:spcAft>
              <a:defRPr smtClean="0">
                <a:solidFill>
                  <a:srgbClr val="000000"/>
                </a:solidFill>
              </a:defRPr>
            </a:lvl1pPr>
          </a:lstStyle>
          <a:p>
            <a:pPr>
              <a:defRPr/>
            </a:pPr>
            <a:fld id="{7140FB12-2E05-456A-BF6A-5ACA6EFF933C}" type="slidenum">
              <a:rPr lang="ru-RU"/>
              <a:pPr>
                <a:defRPr/>
              </a:pPr>
              <a:t>‹#›</a:t>
            </a:fld>
            <a:endParaRPr lang="ru-RU"/>
          </a:p>
        </p:txBody>
      </p:sp>
    </p:spTree>
    <p:extLst>
      <p:ext uri="{BB962C8B-B14F-4D97-AF65-F5344CB8AC3E}">
        <p14:creationId xmlns:p14="http://schemas.microsoft.com/office/powerpoint/2010/main" val="1695509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1"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tIns="0" bIns="0">
            <a:noAutofit/>
          </a:bodyPr>
          <a:lstStyle>
            <a:lvl1pPr>
              <a:defRPr sz="27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7" y="0"/>
            <a:ext cx="12191985" cy="4915076"/>
          </a:xfrm>
          <a:blipFill>
            <a:blip r:embed="rId2"/>
            <a:stretch>
              <a:fillRect/>
            </a:stretch>
          </a:blipFill>
        </p:spPr>
        <p:txBody>
          <a:bodyPr lIns="457200" tIns="457200" rtlCol="0">
            <a:normAutofit/>
          </a:bodyPr>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7" name="Date Placeholder 4"/>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8"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9"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986DBB87-C1FD-471C-8D3A-4BAE361E874D}" type="slidenum">
              <a:rPr lang="ru-RU"/>
              <a:pPr>
                <a:defRPr/>
              </a:pPr>
              <a:t>‹#›</a:t>
            </a:fld>
            <a:endParaRPr lang="ru-RU"/>
          </a:p>
        </p:txBody>
      </p:sp>
    </p:spTree>
    <p:extLst>
      <p:ext uri="{BB962C8B-B14F-4D97-AF65-F5344CB8AC3E}">
        <p14:creationId xmlns:p14="http://schemas.microsoft.com/office/powerpoint/2010/main" val="3559888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3AE6B790-64A4-4F1C-A869-1F8AFF52DBDF}" type="slidenum">
              <a:rPr lang="ru-RU"/>
              <a:pPr>
                <a:defRPr/>
              </a:pPr>
              <a:t>‹#›</a:t>
            </a:fld>
            <a:endParaRPr lang="ru-RU"/>
          </a:p>
        </p:txBody>
      </p:sp>
    </p:spTree>
    <p:extLst>
      <p:ext uri="{BB962C8B-B14F-4D97-AF65-F5344CB8AC3E}">
        <p14:creationId xmlns:p14="http://schemas.microsoft.com/office/powerpoint/2010/main" val="184290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4780"/>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1"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Date Placeholder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7"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8"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C6BA3626-0778-45FD-8CDC-FC4025D22058}" type="slidenum">
              <a:rPr lang="ru-RU"/>
              <a:pPr>
                <a:defRPr/>
              </a:pPr>
              <a:t>‹#›</a:t>
            </a:fld>
            <a:endParaRPr lang="ru-RU"/>
          </a:p>
        </p:txBody>
      </p:sp>
    </p:spTree>
    <p:extLst>
      <p:ext uri="{BB962C8B-B14F-4D97-AF65-F5344CB8AC3E}">
        <p14:creationId xmlns:p14="http://schemas.microsoft.com/office/powerpoint/2010/main" val="159152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7"/>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40"/>
            <a:ext cx="10058400" cy="144938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1029" name="Text Placeholder 2"/>
          <p:cNvSpPr>
            <a:spLocks noGrp="1"/>
          </p:cNvSpPr>
          <p:nvPr>
            <p:ph type="body" idx="1"/>
          </p:nvPr>
        </p:nvSpPr>
        <p:spPr bwMode="auto">
          <a:xfrm>
            <a:off x="1096963" y="1846265"/>
            <a:ext cx="10058400" cy="40227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1096964" y="6459540"/>
            <a:ext cx="2473325" cy="365125"/>
          </a:xfrm>
          <a:prstGeom prst="rect">
            <a:avLst/>
          </a:prstGeom>
        </p:spPr>
        <p:txBody>
          <a:bodyPr vert="horz" lIns="91440" tIns="45720" rIns="91440" bIns="45720" rtlCol="0" anchor="ctr"/>
          <a:lstStyle>
            <a:lvl1pPr algn="l">
              <a:defRPr sz="675">
                <a:solidFill>
                  <a:srgbClr val="000000"/>
                </a:solidFill>
                <a:latin typeface="+mn-lt"/>
              </a:defRPr>
            </a:lvl1pPr>
          </a:lstStyle>
          <a:p>
            <a:pPr fontAlgn="base">
              <a:spcBef>
                <a:spcPct val="0"/>
              </a:spcBef>
              <a:spcAft>
                <a:spcPct val="0"/>
              </a:spcAft>
              <a:defRPr/>
            </a:pPr>
            <a:endParaRPr lang="ru-RU"/>
          </a:p>
        </p:txBody>
      </p:sp>
      <p:sp>
        <p:nvSpPr>
          <p:cNvPr id="5" name="Footer Placeholder 4"/>
          <p:cNvSpPr>
            <a:spLocks noGrp="1"/>
          </p:cNvSpPr>
          <p:nvPr>
            <p:ph type="ftr" sz="quarter" idx="3"/>
          </p:nvPr>
        </p:nvSpPr>
        <p:spPr>
          <a:xfrm>
            <a:off x="3686177" y="6459540"/>
            <a:ext cx="4822825" cy="365125"/>
          </a:xfrm>
          <a:prstGeom prst="rect">
            <a:avLst/>
          </a:prstGeom>
        </p:spPr>
        <p:txBody>
          <a:bodyPr vert="horz" lIns="91440" tIns="45720" rIns="91440" bIns="45720" rtlCol="0" anchor="ctr"/>
          <a:lstStyle>
            <a:lvl1pPr algn="ctr">
              <a:defRPr sz="675" cap="all" baseline="0">
                <a:solidFill>
                  <a:srgbClr val="000000"/>
                </a:solidFill>
                <a:latin typeface="+mn-lt"/>
              </a:defRPr>
            </a:lvl1pPr>
          </a:lstStyle>
          <a:p>
            <a:pPr fontAlgn="base">
              <a:spcBef>
                <a:spcPct val="0"/>
              </a:spcBef>
              <a:spcAft>
                <a:spcPct val="0"/>
              </a:spcAft>
              <a:defRPr/>
            </a:pPr>
            <a:endParaRPr lang="ru-RU"/>
          </a:p>
        </p:txBody>
      </p:sp>
      <p:sp>
        <p:nvSpPr>
          <p:cNvPr id="6" name="Slide Number Placeholder 5"/>
          <p:cNvSpPr>
            <a:spLocks noGrp="1"/>
          </p:cNvSpPr>
          <p:nvPr>
            <p:ph type="sldNum" sz="quarter" idx="4"/>
          </p:nvPr>
        </p:nvSpPr>
        <p:spPr>
          <a:xfrm>
            <a:off x="9901239" y="6459540"/>
            <a:ext cx="1311275" cy="365125"/>
          </a:xfrm>
          <a:prstGeom prst="rect">
            <a:avLst/>
          </a:prstGeom>
        </p:spPr>
        <p:txBody>
          <a:bodyPr vert="horz" lIns="91440" tIns="45720" rIns="91440" bIns="45720" rtlCol="0" anchor="ctr"/>
          <a:lstStyle>
            <a:lvl1pPr algn="r">
              <a:defRPr sz="788" smtClean="0">
                <a:solidFill>
                  <a:srgbClr val="000000"/>
                </a:solidFill>
                <a:latin typeface="+mn-lt"/>
              </a:defRPr>
            </a:lvl1pPr>
          </a:lstStyle>
          <a:p>
            <a:pPr fontAlgn="base">
              <a:spcBef>
                <a:spcPct val="0"/>
              </a:spcBef>
              <a:spcAft>
                <a:spcPct val="0"/>
              </a:spcAft>
              <a:defRPr/>
            </a:pPr>
            <a:fld id="{5E4FA305-83C2-4720-833C-7719A12C6BEE}" type="slidenum">
              <a:rPr lang="ru-RU"/>
              <a:pPr fontAlgn="base">
                <a:spcBef>
                  <a:spcPct val="0"/>
                </a:spcBef>
                <a:spcAft>
                  <a:spcPct val="0"/>
                </a:spcAft>
                <a:defRPr/>
              </a:pPr>
              <a:t>‹#›</a:t>
            </a:fld>
            <a:endParaRPr lang="ru-RU"/>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6286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0" fontAlgn="base">
        <a:lnSpc>
          <a:spcPct val="85000"/>
        </a:lnSpc>
        <a:spcBef>
          <a:spcPct val="0"/>
        </a:spcBef>
        <a:spcAft>
          <a:spcPct val="0"/>
        </a:spcAft>
        <a:defRPr sz="3600" kern="1200" spc="-38">
          <a:solidFill>
            <a:srgbClr val="404040"/>
          </a:solidFill>
          <a:latin typeface="+mj-lt"/>
          <a:ea typeface="+mj-ea"/>
          <a:cs typeface="+mj-cs"/>
        </a:defRPr>
      </a:lvl1pPr>
      <a:lvl2pPr algn="l" rtl="0" fontAlgn="base">
        <a:lnSpc>
          <a:spcPct val="85000"/>
        </a:lnSpc>
        <a:spcBef>
          <a:spcPct val="0"/>
        </a:spcBef>
        <a:spcAft>
          <a:spcPct val="0"/>
        </a:spcAft>
        <a:defRPr sz="3600">
          <a:solidFill>
            <a:srgbClr val="404040"/>
          </a:solidFill>
          <a:latin typeface="Calibri Light"/>
        </a:defRPr>
      </a:lvl2pPr>
      <a:lvl3pPr algn="l" rtl="0" fontAlgn="base">
        <a:lnSpc>
          <a:spcPct val="85000"/>
        </a:lnSpc>
        <a:spcBef>
          <a:spcPct val="0"/>
        </a:spcBef>
        <a:spcAft>
          <a:spcPct val="0"/>
        </a:spcAft>
        <a:defRPr sz="3600">
          <a:solidFill>
            <a:srgbClr val="404040"/>
          </a:solidFill>
          <a:latin typeface="Calibri Light"/>
        </a:defRPr>
      </a:lvl3pPr>
      <a:lvl4pPr algn="l" rtl="0" fontAlgn="base">
        <a:lnSpc>
          <a:spcPct val="85000"/>
        </a:lnSpc>
        <a:spcBef>
          <a:spcPct val="0"/>
        </a:spcBef>
        <a:spcAft>
          <a:spcPct val="0"/>
        </a:spcAft>
        <a:defRPr sz="3600">
          <a:solidFill>
            <a:srgbClr val="404040"/>
          </a:solidFill>
          <a:latin typeface="Calibri Light"/>
        </a:defRPr>
      </a:lvl4pPr>
      <a:lvl5pPr algn="l" rtl="0" fontAlgn="base">
        <a:lnSpc>
          <a:spcPct val="85000"/>
        </a:lnSpc>
        <a:spcBef>
          <a:spcPct val="0"/>
        </a:spcBef>
        <a:spcAft>
          <a:spcPct val="0"/>
        </a:spcAft>
        <a:defRPr sz="3600">
          <a:solidFill>
            <a:srgbClr val="404040"/>
          </a:solidFill>
          <a:latin typeface="Calibri Light"/>
        </a:defRPr>
      </a:lvl5pPr>
      <a:lvl6pPr marL="342900" algn="l" rtl="0" fontAlgn="base">
        <a:lnSpc>
          <a:spcPct val="85000"/>
        </a:lnSpc>
        <a:spcBef>
          <a:spcPct val="0"/>
        </a:spcBef>
        <a:spcAft>
          <a:spcPct val="0"/>
        </a:spcAft>
        <a:defRPr sz="3600">
          <a:solidFill>
            <a:srgbClr val="404040"/>
          </a:solidFill>
          <a:latin typeface="Calibri Light"/>
        </a:defRPr>
      </a:lvl6pPr>
      <a:lvl7pPr marL="685800" algn="l" rtl="0" fontAlgn="base">
        <a:lnSpc>
          <a:spcPct val="85000"/>
        </a:lnSpc>
        <a:spcBef>
          <a:spcPct val="0"/>
        </a:spcBef>
        <a:spcAft>
          <a:spcPct val="0"/>
        </a:spcAft>
        <a:defRPr sz="3600">
          <a:solidFill>
            <a:srgbClr val="404040"/>
          </a:solidFill>
          <a:latin typeface="Calibri Light"/>
        </a:defRPr>
      </a:lvl7pPr>
      <a:lvl8pPr marL="1028700" algn="l" rtl="0" fontAlgn="base">
        <a:lnSpc>
          <a:spcPct val="85000"/>
        </a:lnSpc>
        <a:spcBef>
          <a:spcPct val="0"/>
        </a:spcBef>
        <a:spcAft>
          <a:spcPct val="0"/>
        </a:spcAft>
        <a:defRPr sz="3600">
          <a:solidFill>
            <a:srgbClr val="404040"/>
          </a:solidFill>
          <a:latin typeface="Calibri Light"/>
        </a:defRPr>
      </a:lvl8pPr>
      <a:lvl9pPr marL="1371600" algn="l" rtl="0" fontAlgn="base">
        <a:lnSpc>
          <a:spcPct val="85000"/>
        </a:lnSpc>
        <a:spcBef>
          <a:spcPct val="0"/>
        </a:spcBef>
        <a:spcAft>
          <a:spcPct val="0"/>
        </a:spcAft>
        <a:defRPr sz="3600">
          <a:solidFill>
            <a:srgbClr val="404040"/>
          </a:solidFill>
          <a:latin typeface="Calibri Light"/>
        </a:defRPr>
      </a:lvl9pPr>
    </p:titleStyle>
    <p:bodyStyle>
      <a:lvl1pPr marL="67866" indent="-67866" algn="l" rtl="0" fontAlgn="base">
        <a:lnSpc>
          <a:spcPct val="90000"/>
        </a:lnSpc>
        <a:spcBef>
          <a:spcPts val="900"/>
        </a:spcBef>
        <a:spcAft>
          <a:spcPts val="150"/>
        </a:spcAft>
        <a:buClr>
          <a:schemeClr val="accent1"/>
        </a:buClr>
        <a:buSzPct val="100000"/>
        <a:buFont typeface="Calibri" pitchFamily="34" charset="0"/>
        <a:buChar char=" "/>
        <a:defRPr sz="1500" kern="1200">
          <a:solidFill>
            <a:srgbClr val="404040"/>
          </a:solidFill>
          <a:latin typeface="+mn-lt"/>
          <a:ea typeface="+mn-ea"/>
          <a:cs typeface="+mn-cs"/>
        </a:defRPr>
      </a:lvl1pPr>
      <a:lvl2pPr marL="286941" indent="-136922" algn="l" rtl="0" fontAlgn="base">
        <a:lnSpc>
          <a:spcPct val="90000"/>
        </a:lnSpc>
        <a:spcBef>
          <a:spcPts val="150"/>
        </a:spcBef>
        <a:spcAft>
          <a:spcPts val="300"/>
        </a:spcAft>
        <a:buClr>
          <a:schemeClr val="accent1"/>
        </a:buClr>
        <a:buFont typeface="Calibri" pitchFamily="34" charset="0"/>
        <a:buChar char="◦"/>
        <a:defRPr kern="1200">
          <a:solidFill>
            <a:srgbClr val="404040"/>
          </a:solidFill>
          <a:latin typeface="+mn-lt"/>
          <a:ea typeface="+mn-ea"/>
          <a:cs typeface="+mn-cs"/>
        </a:defRPr>
      </a:lvl2pPr>
      <a:lvl3pPr marL="425054" indent="-136922" algn="l" rtl="0" fontAlgn="base">
        <a:lnSpc>
          <a:spcPct val="90000"/>
        </a:lnSpc>
        <a:spcBef>
          <a:spcPts val="150"/>
        </a:spcBef>
        <a:spcAft>
          <a:spcPts val="300"/>
        </a:spcAft>
        <a:buClr>
          <a:schemeClr val="accent1"/>
        </a:buClr>
        <a:buFont typeface="Calibri" pitchFamily="34" charset="0"/>
        <a:buChar char="◦"/>
        <a:defRPr sz="1050" kern="1200">
          <a:solidFill>
            <a:srgbClr val="404040"/>
          </a:solidFill>
          <a:latin typeface="+mn-lt"/>
          <a:ea typeface="+mn-ea"/>
          <a:cs typeface="+mn-cs"/>
        </a:defRPr>
      </a:lvl3pPr>
      <a:lvl4pPr marL="561975" indent="-136922" algn="l" rtl="0" fontAlgn="base">
        <a:lnSpc>
          <a:spcPct val="90000"/>
        </a:lnSpc>
        <a:spcBef>
          <a:spcPts val="150"/>
        </a:spcBef>
        <a:spcAft>
          <a:spcPts val="300"/>
        </a:spcAft>
        <a:buClr>
          <a:schemeClr val="accent1"/>
        </a:buClr>
        <a:buFont typeface="Calibri" pitchFamily="34" charset="0"/>
        <a:buChar char="◦"/>
        <a:defRPr sz="1050" kern="1200">
          <a:solidFill>
            <a:srgbClr val="404040"/>
          </a:solidFill>
          <a:latin typeface="+mn-lt"/>
          <a:ea typeface="+mn-ea"/>
          <a:cs typeface="+mn-cs"/>
        </a:defRPr>
      </a:lvl4pPr>
      <a:lvl5pPr marL="698897" indent="-136922" algn="l" rtl="0" fontAlgn="base">
        <a:lnSpc>
          <a:spcPct val="90000"/>
        </a:lnSpc>
        <a:spcBef>
          <a:spcPts val="150"/>
        </a:spcBef>
        <a:spcAft>
          <a:spcPts val="300"/>
        </a:spcAft>
        <a:buClr>
          <a:schemeClr val="accent1"/>
        </a:buClr>
        <a:buFont typeface="Calibri" pitchFamily="34" charset="0"/>
        <a:buChar char="◦"/>
        <a:defRPr sz="1050" kern="1200">
          <a:solidFill>
            <a:srgbClr val="404040"/>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ravchuk_vm@meta.u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Номер слайда 5"/>
          <p:cNvSpPr>
            <a:spLocks noGrp="1"/>
          </p:cNvSpPr>
          <p:nvPr>
            <p:ph type="sldNum" sz="quarter" idx="12"/>
          </p:nvPr>
        </p:nvSpPr>
        <p:spPr>
          <a:noFill/>
          <a:ln>
            <a:miter lim="800000"/>
            <a:headEnd/>
            <a:tailEnd/>
          </a:ln>
        </p:spPr>
        <p:txBody>
          <a:bodyPr/>
          <a:lstStyle/>
          <a:p>
            <a:fld id="{F800190E-B313-4877-86AA-4812297DA158}" type="slidenum">
              <a:rPr lang="ru-RU" smtClean="0"/>
              <a:pPr/>
              <a:t>1</a:t>
            </a:fld>
            <a:endParaRPr lang="ru-RU" smtClean="0"/>
          </a:p>
        </p:txBody>
      </p:sp>
      <p:sp>
        <p:nvSpPr>
          <p:cNvPr id="133123" name="Rectangle 3"/>
          <p:cNvSpPr>
            <a:spLocks noGrp="1" noChangeArrowheads="1"/>
          </p:cNvSpPr>
          <p:nvPr>
            <p:ph type="body" idx="1"/>
          </p:nvPr>
        </p:nvSpPr>
        <p:spPr>
          <a:xfrm>
            <a:off x="987136" y="2140526"/>
            <a:ext cx="10723419" cy="2244151"/>
          </a:xfrm>
        </p:spPr>
        <p:txBody>
          <a:bodyPr/>
          <a:lstStyle/>
          <a:p>
            <a:pPr marL="0" indent="0" algn="ctr">
              <a:buNone/>
            </a:pPr>
            <a:endParaRPr lang="en-US" sz="4000" b="1" dirty="0" smtClean="0">
              <a:latin typeface="Arial Black" panose="020B0A04020102020204" pitchFamily="34" charset="0"/>
            </a:endParaRPr>
          </a:p>
          <a:p>
            <a:pPr marL="0" indent="0" algn="ctr">
              <a:buNone/>
            </a:pPr>
            <a:r>
              <a:rPr lang="uk-UA" sz="3600" b="1" dirty="0" smtClean="0">
                <a:solidFill>
                  <a:srgbClr val="FF0000"/>
                </a:solidFill>
              </a:rPr>
              <a:t>ЕФЕКТИВНІСТЬ </a:t>
            </a:r>
            <a:r>
              <a:rPr lang="uk-UA" sz="3600" b="1" dirty="0" smtClean="0">
                <a:solidFill>
                  <a:srgbClr val="FF0000"/>
                </a:solidFill>
              </a:rPr>
              <a:t>АДМІНІСТРАТИВНОГО </a:t>
            </a:r>
            <a:r>
              <a:rPr lang="uk-UA" sz="3600" b="1" dirty="0" smtClean="0">
                <a:solidFill>
                  <a:srgbClr val="FF0000"/>
                </a:solidFill>
              </a:rPr>
              <a:t>СУДОЧИНСТВА</a:t>
            </a:r>
            <a:r>
              <a:rPr lang="ru-RU" sz="3600" b="1" dirty="0" smtClean="0">
                <a:solidFill>
                  <a:srgbClr val="FF0000"/>
                </a:solidFill>
              </a:rPr>
              <a:t>:</a:t>
            </a:r>
            <a:endParaRPr lang="ru-RU" sz="3600" b="1" dirty="0" smtClean="0">
              <a:solidFill>
                <a:srgbClr val="FF0000"/>
              </a:solidFill>
            </a:endParaRPr>
          </a:p>
          <a:p>
            <a:pPr marL="0" indent="0" algn="ctr">
              <a:buNone/>
            </a:pPr>
            <a:r>
              <a:rPr lang="ru-RU" sz="4000" dirty="0" smtClean="0">
                <a:solidFill>
                  <a:srgbClr val="FF0000"/>
                </a:solidFill>
              </a:rPr>
              <a:t>шляхи </a:t>
            </a:r>
            <a:r>
              <a:rPr lang="ru-RU" sz="4000" dirty="0" err="1">
                <a:solidFill>
                  <a:srgbClr val="FF0000"/>
                </a:solidFill>
              </a:rPr>
              <a:t>підвищення</a:t>
            </a:r>
            <a:r>
              <a:rPr lang="ru-RU" sz="4000" dirty="0">
                <a:solidFill>
                  <a:srgbClr val="FF0000"/>
                </a:solidFill>
              </a:rPr>
              <a:t> </a:t>
            </a:r>
            <a:endParaRPr lang="uk-UA" sz="4000" dirty="0">
              <a:solidFill>
                <a:srgbClr val="FF0000"/>
              </a:solidFill>
              <a:latin typeface="Times New Roman" pitchFamily="18" charset="0"/>
            </a:endParaRPr>
          </a:p>
        </p:txBody>
      </p:sp>
      <p:sp>
        <p:nvSpPr>
          <p:cNvPr id="133124" name="Text Box 4"/>
          <p:cNvSpPr txBox="1">
            <a:spLocks noChangeArrowheads="1"/>
          </p:cNvSpPr>
          <p:nvPr/>
        </p:nvSpPr>
        <p:spPr bwMode="auto">
          <a:xfrm>
            <a:off x="5278581" y="4384678"/>
            <a:ext cx="6261247" cy="1015663"/>
          </a:xfrm>
          <a:prstGeom prst="rect">
            <a:avLst/>
          </a:prstGeom>
          <a:noFill/>
          <a:ln>
            <a:noFill/>
          </a:ln>
          <a:effectLst/>
          <a:extLst/>
        </p:spPr>
        <p:txBody>
          <a:bodyPr wrap="square">
            <a:spAutoFit/>
          </a:bodyPr>
          <a:lstStyle/>
          <a:p>
            <a:pPr algn="r" eaLnBrk="0" fontAlgn="base" hangingPunct="0">
              <a:spcBef>
                <a:spcPct val="0"/>
              </a:spcBef>
              <a:spcAft>
                <a:spcPct val="0"/>
              </a:spcAft>
              <a:defRPr/>
            </a:pPr>
            <a:endParaRPr lang="en-US" sz="2000" b="1" dirty="0">
              <a:solidFill>
                <a:srgbClr val="637052"/>
              </a:solidFill>
              <a:latin typeface="Arial" charset="0"/>
            </a:endParaRPr>
          </a:p>
          <a:p>
            <a:pPr algn="r" eaLnBrk="0" fontAlgn="base" hangingPunct="0">
              <a:spcBef>
                <a:spcPct val="0"/>
              </a:spcBef>
              <a:spcAft>
                <a:spcPct val="0"/>
              </a:spcAft>
              <a:defRPr/>
            </a:pPr>
            <a:r>
              <a:rPr lang="uk-UA" sz="2000" b="1" dirty="0">
                <a:solidFill>
                  <a:srgbClr val="000000"/>
                </a:solidFill>
                <a:latin typeface="Calibri Light"/>
              </a:rPr>
              <a:t>КРАВЧУК Володимир Миколайович</a:t>
            </a:r>
          </a:p>
          <a:p>
            <a:pPr algn="r" eaLnBrk="0" fontAlgn="base" hangingPunct="0">
              <a:spcBef>
                <a:spcPct val="0"/>
              </a:spcBef>
              <a:spcAft>
                <a:spcPct val="0"/>
              </a:spcAft>
              <a:defRPr/>
            </a:pPr>
            <a:r>
              <a:rPr lang="en-US" sz="2000" b="1" dirty="0" smtClean="0">
                <a:solidFill>
                  <a:srgbClr val="637052"/>
                </a:solidFill>
                <a:latin typeface="Calibri Light"/>
                <a:hlinkClick r:id="rId3"/>
              </a:rPr>
              <a:t>Kravchuk_vm@meta.ua</a:t>
            </a:r>
            <a:endParaRPr lang="uk-UA" b="1" u="sng" dirty="0">
              <a:solidFill>
                <a:srgbClr val="637052"/>
              </a:solidFill>
              <a:latin typeface="Arial" charset="0"/>
            </a:endParaRPr>
          </a:p>
        </p:txBody>
      </p:sp>
      <p:pic>
        <p:nvPicPr>
          <p:cNvPr id="5" name="Рисунок 4"/>
          <p:cNvPicPr>
            <a:picLocks noChangeAspect="1"/>
          </p:cNvPicPr>
          <p:nvPr/>
        </p:nvPicPr>
        <p:blipFill>
          <a:blip r:embed="rId4"/>
          <a:stretch>
            <a:fillRect/>
          </a:stretch>
        </p:blipFill>
        <p:spPr>
          <a:xfrm>
            <a:off x="3262745" y="741319"/>
            <a:ext cx="5434446" cy="1139436"/>
          </a:xfrm>
          <a:prstGeom prst="rect">
            <a:avLst/>
          </a:prstGeom>
        </p:spPr>
      </p:pic>
    </p:spTree>
    <p:extLst>
      <p:ext uri="{BB962C8B-B14F-4D97-AF65-F5344CB8AC3E}">
        <p14:creationId xmlns:p14="http://schemas.microsoft.com/office/powerpoint/2010/main" val="4213018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ВИКОНАННЯ РІШЕНЬ ДЕРЖАВНИМИ ОРГАНАМИ</a:t>
            </a:r>
            <a:endParaRPr lang="uk-UA" dirty="0"/>
          </a:p>
        </p:txBody>
      </p:sp>
      <p:sp>
        <p:nvSpPr>
          <p:cNvPr id="3" name="Объект 2"/>
          <p:cNvSpPr>
            <a:spLocks noGrp="1"/>
          </p:cNvSpPr>
          <p:nvPr>
            <p:ph idx="1"/>
          </p:nvPr>
        </p:nvSpPr>
        <p:spPr>
          <a:xfrm>
            <a:off x="1096963" y="1846265"/>
            <a:ext cx="10301864" cy="4022725"/>
          </a:xfrm>
        </p:spPr>
        <p:txBody>
          <a:bodyPr/>
          <a:lstStyle/>
          <a:p>
            <a:pPr>
              <a:buFont typeface="Wingdings" panose="05000000000000000000" pitchFamily="2" charset="2"/>
              <a:buChar char="ü"/>
            </a:pPr>
            <a:endParaRPr lang="ru-RU" sz="1100" b="1" dirty="0" smtClean="0">
              <a:solidFill>
                <a:srgbClr val="FF0000"/>
              </a:solidFill>
            </a:endParaRPr>
          </a:p>
          <a:p>
            <a:pPr>
              <a:buFont typeface="Wingdings" panose="05000000000000000000" pitchFamily="2" charset="2"/>
              <a:buChar char="ü"/>
            </a:pPr>
            <a:r>
              <a:rPr lang="ru-RU" sz="3200" b="1" dirty="0" err="1" smtClean="0">
                <a:solidFill>
                  <a:srgbClr val="FF0000"/>
                </a:solidFill>
              </a:rPr>
              <a:t>невиконання</a:t>
            </a:r>
            <a:r>
              <a:rPr lang="ru-RU" sz="3200" b="1" dirty="0" smtClean="0">
                <a:solidFill>
                  <a:srgbClr val="FF0000"/>
                </a:solidFill>
              </a:rPr>
              <a:t> </a:t>
            </a:r>
            <a:r>
              <a:rPr lang="ru-RU" sz="3200" b="1" dirty="0">
                <a:solidFill>
                  <a:srgbClr val="FF0000"/>
                </a:solidFill>
              </a:rPr>
              <a:t>судового </a:t>
            </a:r>
            <a:r>
              <a:rPr lang="ru-RU" sz="3200" b="1" dirty="0" err="1">
                <a:solidFill>
                  <a:srgbClr val="FF0000"/>
                </a:solidFill>
              </a:rPr>
              <a:t>рішення</a:t>
            </a:r>
            <a:r>
              <a:rPr lang="ru-RU" sz="3200" b="1" dirty="0">
                <a:solidFill>
                  <a:srgbClr val="FF0000"/>
                </a:solidFill>
              </a:rPr>
              <a:t> - </a:t>
            </a:r>
            <a:r>
              <a:rPr lang="ru-RU" sz="3200" b="1" dirty="0" err="1">
                <a:solidFill>
                  <a:srgbClr val="FF0000"/>
                </a:solidFill>
              </a:rPr>
              <a:t>безумовна</a:t>
            </a:r>
            <a:r>
              <a:rPr lang="ru-RU" sz="3200" b="1" dirty="0">
                <a:solidFill>
                  <a:srgbClr val="FF0000"/>
                </a:solidFill>
              </a:rPr>
              <a:t> </a:t>
            </a:r>
            <a:r>
              <a:rPr lang="ru-RU" sz="3200" b="1" dirty="0" err="1">
                <a:solidFill>
                  <a:srgbClr val="FF0000"/>
                </a:solidFill>
              </a:rPr>
              <a:t>підстава</a:t>
            </a:r>
            <a:r>
              <a:rPr lang="ru-RU" sz="3200" b="1" dirty="0">
                <a:solidFill>
                  <a:srgbClr val="FF0000"/>
                </a:solidFill>
              </a:rPr>
              <a:t> </a:t>
            </a:r>
            <a:r>
              <a:rPr lang="ru-RU" sz="3200" b="1" dirty="0" err="1" smtClean="0">
                <a:solidFill>
                  <a:srgbClr val="FF0000"/>
                </a:solidFill>
              </a:rPr>
              <a:t>відповідальності</a:t>
            </a:r>
            <a:r>
              <a:rPr lang="ru-RU" sz="3200" b="1" dirty="0" smtClean="0">
                <a:solidFill>
                  <a:srgbClr val="FF0000"/>
                </a:solidFill>
              </a:rPr>
              <a:t>!</a:t>
            </a:r>
            <a:r>
              <a:rPr lang="ru-RU" sz="3200" dirty="0" smtClean="0"/>
              <a:t> </a:t>
            </a:r>
          </a:p>
          <a:p>
            <a:pPr marL="0" indent="0">
              <a:buNone/>
            </a:pPr>
            <a:r>
              <a:rPr lang="ru-RU" sz="3200" dirty="0" err="1" smtClean="0"/>
              <a:t>Якщо</a:t>
            </a:r>
            <a:r>
              <a:rPr lang="ru-RU" sz="3200" dirty="0" smtClean="0"/>
              <a:t> </a:t>
            </a:r>
            <a:r>
              <a:rPr lang="ru-RU" sz="3200" dirty="0" err="1"/>
              <a:t>рішення</a:t>
            </a:r>
            <a:r>
              <a:rPr lang="ru-RU" sz="3200" dirty="0"/>
              <a:t> суду не </a:t>
            </a:r>
            <a:r>
              <a:rPr lang="ru-RU" sz="3200" dirty="0" err="1"/>
              <a:t>виконується</a:t>
            </a:r>
            <a:r>
              <a:rPr lang="ru-RU" sz="3200" dirty="0"/>
              <a:t> </a:t>
            </a:r>
            <a:r>
              <a:rPr lang="ru-RU" sz="3200" dirty="0" err="1"/>
              <a:t>посадовою</a:t>
            </a:r>
            <a:r>
              <a:rPr lang="ru-RU" sz="3200" dirty="0"/>
              <a:t> особою СВП, </a:t>
            </a:r>
            <a:r>
              <a:rPr lang="ru-RU" sz="3200" dirty="0" err="1"/>
              <a:t>така</a:t>
            </a:r>
            <a:r>
              <a:rPr lang="ru-RU" sz="3200" dirty="0"/>
              <a:t> особа повинна бути </a:t>
            </a:r>
            <a:r>
              <a:rPr lang="ru-RU" sz="3200" dirty="0" err="1"/>
              <a:t>негайно</a:t>
            </a:r>
            <a:r>
              <a:rPr lang="ru-RU" sz="3200" dirty="0"/>
              <a:t> </a:t>
            </a:r>
            <a:r>
              <a:rPr lang="ru-RU" sz="3200" dirty="0" err="1" smtClean="0"/>
              <a:t>притягнута</a:t>
            </a:r>
            <a:r>
              <a:rPr lang="ru-RU" sz="3200" dirty="0" smtClean="0"/>
              <a:t> до </a:t>
            </a:r>
            <a:r>
              <a:rPr lang="ru-RU" sz="3200" dirty="0" err="1" smtClean="0"/>
              <a:t>персональної</a:t>
            </a:r>
            <a:r>
              <a:rPr lang="ru-RU" sz="3200" dirty="0" smtClean="0"/>
              <a:t> </a:t>
            </a:r>
            <a:r>
              <a:rPr lang="ru-RU" sz="3200" dirty="0" err="1" smtClean="0"/>
              <a:t>відповідальності</a:t>
            </a:r>
            <a:r>
              <a:rPr lang="ru-RU" sz="3200" dirty="0" smtClean="0"/>
              <a:t> (аж до </a:t>
            </a:r>
            <a:r>
              <a:rPr lang="ru-RU" sz="3200" dirty="0" err="1" smtClean="0"/>
              <a:t>звільнення</a:t>
            </a:r>
            <a:r>
              <a:rPr lang="ru-RU" sz="3200" dirty="0" smtClean="0"/>
              <a:t>)</a:t>
            </a:r>
            <a:r>
              <a:rPr lang="ru-RU" sz="3200" u="sng" dirty="0" smtClean="0"/>
              <a:t> </a:t>
            </a:r>
            <a:endParaRPr lang="ru-RU" sz="3200" u="sng" dirty="0"/>
          </a:p>
          <a:p>
            <a:r>
              <a:rPr lang="ru-RU" sz="3200" dirty="0" err="1"/>
              <a:t>Якщо</a:t>
            </a:r>
            <a:r>
              <a:rPr lang="ru-RU" sz="3200" dirty="0"/>
              <a:t> є </a:t>
            </a:r>
            <a:r>
              <a:rPr lang="ru-RU" sz="3200" dirty="0" err="1"/>
              <a:t>поважні</a:t>
            </a:r>
            <a:r>
              <a:rPr lang="ru-RU" sz="3200" dirty="0"/>
              <a:t> причини </a:t>
            </a:r>
            <a:r>
              <a:rPr lang="ru-RU" sz="3200" dirty="0" err="1"/>
              <a:t>невиконання</a:t>
            </a:r>
            <a:r>
              <a:rPr lang="ru-RU" sz="3200" dirty="0"/>
              <a:t>, вона повинна </a:t>
            </a:r>
            <a:r>
              <a:rPr lang="ru-RU" sz="3200" dirty="0" err="1"/>
              <a:t>пояснювати</a:t>
            </a:r>
            <a:r>
              <a:rPr lang="ru-RU" sz="3200" dirty="0"/>
              <a:t> </a:t>
            </a:r>
            <a:r>
              <a:rPr lang="ru-RU" sz="3200" dirty="0" err="1"/>
              <a:t>це</a:t>
            </a:r>
            <a:r>
              <a:rPr lang="ru-RU" sz="3200" dirty="0"/>
              <a:t> суду в межах процедур судового контролю.</a:t>
            </a:r>
            <a:endParaRPr lang="uk-UA" sz="3200" dirty="0"/>
          </a:p>
          <a:p>
            <a:endParaRPr lang="uk-UA" sz="3200" dirty="0"/>
          </a:p>
          <a:p>
            <a:endParaRPr lang="uk-UA" sz="3200"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10</a:t>
            </a:fld>
            <a:endParaRPr lang="ru-RU"/>
          </a:p>
        </p:txBody>
      </p:sp>
    </p:spTree>
    <p:extLst>
      <p:ext uri="{BB962C8B-B14F-4D97-AF65-F5344CB8AC3E}">
        <p14:creationId xmlns:p14="http://schemas.microsoft.com/office/powerpoint/2010/main" val="2753144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КРЄС № 13 (2010)</a:t>
            </a:r>
            <a:endParaRPr lang="uk-UA" b="1" dirty="0"/>
          </a:p>
        </p:txBody>
      </p:sp>
      <p:sp>
        <p:nvSpPr>
          <p:cNvPr id="3" name="Объект 2"/>
          <p:cNvSpPr>
            <a:spLocks noGrp="1"/>
          </p:cNvSpPr>
          <p:nvPr>
            <p:ph idx="1"/>
          </p:nvPr>
        </p:nvSpPr>
        <p:spPr/>
        <p:txBody>
          <a:bodyPr/>
          <a:lstStyle/>
          <a:p>
            <a:endParaRPr lang="uk-UA" sz="2800" dirty="0"/>
          </a:p>
          <a:p>
            <a:r>
              <a:rPr lang="uk-UA" sz="2800" dirty="0" smtClean="0"/>
              <a:t>33. Коли </a:t>
            </a:r>
            <a:r>
              <a:rPr lang="uk-UA" sz="2800" dirty="0"/>
              <a:t>необхідно вдатися до примусового виконання, держави повинні забезпечити, щоб їх національне законодавство дозволяло </a:t>
            </a:r>
            <a:r>
              <a:rPr lang="uk-UA" sz="2800" dirty="0">
                <a:solidFill>
                  <a:srgbClr val="FF0000"/>
                </a:solidFill>
              </a:rPr>
              <a:t>здійснення кримінального та дисциплінарного переслідування посадових осіб</a:t>
            </a:r>
            <a:r>
              <a:rPr lang="uk-UA" sz="2800" dirty="0"/>
              <a:t>, через яких відбулася відмова або затримка у виконанні, а також розгляд питання щодо їх громадянської відповідальності.</a:t>
            </a:r>
          </a:p>
          <a:p>
            <a:endParaRPr lang="uk-UA" sz="2800"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11</a:t>
            </a:fld>
            <a:endParaRPr lang="ru-RU"/>
          </a:p>
        </p:txBody>
      </p:sp>
    </p:spTree>
    <p:extLst>
      <p:ext uri="{BB962C8B-B14F-4D97-AF65-F5344CB8AC3E}">
        <p14:creationId xmlns:p14="http://schemas.microsoft.com/office/powerpoint/2010/main" val="2380104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ВІДШКОДУВАННЯ </a:t>
            </a:r>
            <a:r>
              <a:rPr lang="uk-UA" b="1" dirty="0" smtClean="0"/>
              <a:t>ШКОДИ СВП</a:t>
            </a:r>
            <a:endParaRPr lang="uk-UA" b="1" dirty="0"/>
          </a:p>
        </p:txBody>
      </p:sp>
      <p:sp>
        <p:nvSpPr>
          <p:cNvPr id="3" name="Объект 2"/>
          <p:cNvSpPr>
            <a:spLocks noGrp="1"/>
          </p:cNvSpPr>
          <p:nvPr>
            <p:ph idx="1"/>
          </p:nvPr>
        </p:nvSpPr>
        <p:spPr>
          <a:xfrm>
            <a:off x="1096962" y="1953491"/>
            <a:ext cx="10447337" cy="4135582"/>
          </a:xfrm>
        </p:spPr>
        <p:txBody>
          <a:bodyPr/>
          <a:lstStyle/>
          <a:p>
            <a:pPr>
              <a:buFont typeface="Wingdings" panose="05000000000000000000" pitchFamily="2" charset="2"/>
              <a:buChar char="ü"/>
            </a:pPr>
            <a:r>
              <a:rPr lang="uk-UA" sz="3200" b="1" dirty="0" smtClean="0">
                <a:solidFill>
                  <a:srgbClr val="FF0000"/>
                </a:solidFill>
              </a:rPr>
              <a:t> Відшкодування шкоди за рахунок фонду преміювання конкретного органу, а не бюджету. </a:t>
            </a:r>
            <a:endParaRPr lang="uk-UA" sz="3200" b="1" dirty="0" smtClean="0">
              <a:solidFill>
                <a:srgbClr val="FF0000"/>
              </a:solidFill>
            </a:endParaRPr>
          </a:p>
          <a:p>
            <a:pPr marL="0" indent="0">
              <a:buNone/>
            </a:pPr>
            <a:r>
              <a:rPr lang="uk-UA" sz="2200" dirty="0" smtClean="0">
                <a:solidFill>
                  <a:schemeClr val="tx1"/>
                </a:solidFill>
              </a:rPr>
              <a:t>Якщо </a:t>
            </a:r>
            <a:r>
              <a:rPr lang="uk-UA" sz="2200" dirty="0" smtClean="0">
                <a:solidFill>
                  <a:schemeClr val="tx1"/>
                </a:solidFill>
              </a:rPr>
              <a:t>є судові рішення про визнання рішень протиправними, то за що премії? </a:t>
            </a:r>
          </a:p>
          <a:p>
            <a:pPr>
              <a:buFont typeface="Wingdings" panose="05000000000000000000" pitchFamily="2" charset="2"/>
              <a:buChar char="ü"/>
            </a:pPr>
            <a:r>
              <a:rPr lang="uk-UA" sz="3200" b="1" dirty="0" err="1" smtClean="0">
                <a:solidFill>
                  <a:srgbClr val="FF0000"/>
                </a:solidFill>
              </a:rPr>
              <a:t>Регресні</a:t>
            </a:r>
            <a:r>
              <a:rPr lang="uk-UA" sz="3200" b="1" dirty="0" smtClean="0">
                <a:solidFill>
                  <a:srgbClr val="FF0000"/>
                </a:solidFill>
              </a:rPr>
              <a:t> вимоги до посадових осіб. </a:t>
            </a:r>
            <a:endParaRPr lang="uk-UA" sz="3200" b="1" dirty="0" smtClean="0">
              <a:solidFill>
                <a:srgbClr val="FF0000"/>
              </a:solidFill>
            </a:endParaRPr>
          </a:p>
          <a:p>
            <a:pPr marL="0" indent="0">
              <a:buNone/>
            </a:pPr>
            <a:r>
              <a:rPr lang="uk-UA" sz="2200" dirty="0" smtClean="0"/>
              <a:t>Якщо </a:t>
            </a:r>
            <a:r>
              <a:rPr lang="uk-UA" sz="2200" dirty="0"/>
              <a:t>судовим рішення стягнуто </a:t>
            </a:r>
            <a:r>
              <a:rPr lang="uk-UA" sz="2200" dirty="0" smtClean="0"/>
              <a:t>на </a:t>
            </a:r>
            <a:r>
              <a:rPr lang="uk-UA" sz="2200" dirty="0"/>
              <a:t>користь позивача певну суму, </a:t>
            </a:r>
            <a:r>
              <a:rPr lang="uk-UA" sz="2200" dirty="0" smtClean="0">
                <a:solidFill>
                  <a:srgbClr val="FF0000"/>
                </a:solidFill>
              </a:rPr>
              <a:t>державний орган повинен </a:t>
            </a:r>
            <a:r>
              <a:rPr lang="uk-UA" sz="2200" dirty="0">
                <a:solidFill>
                  <a:srgbClr val="FF0000"/>
                </a:solidFill>
              </a:rPr>
              <a:t>стягувати сплачене з державного </a:t>
            </a:r>
            <a:r>
              <a:rPr lang="uk-UA" sz="2200" dirty="0"/>
              <a:t>службовця, дії якого визнано протиправними і призвели до бюджетних збитків. </a:t>
            </a:r>
            <a:endParaRPr lang="uk-UA" sz="2200" dirty="0" smtClean="0"/>
          </a:p>
          <a:p>
            <a:pPr>
              <a:buFont typeface="Wingdings" panose="05000000000000000000" pitchFamily="2" charset="2"/>
              <a:buChar char="ü"/>
            </a:pPr>
            <a:r>
              <a:rPr lang="uk-UA" sz="3200" b="1" dirty="0" smtClean="0">
                <a:solidFill>
                  <a:srgbClr val="FF0000"/>
                </a:solidFill>
              </a:rPr>
              <a:t> Посилення прокурорського нагляду</a:t>
            </a:r>
            <a:r>
              <a:rPr lang="uk-UA" sz="3200" dirty="0" smtClean="0"/>
              <a:t> </a:t>
            </a:r>
            <a:r>
              <a:rPr lang="uk-UA" sz="2200" dirty="0"/>
              <a:t>за ефективністю застосування регресу у справах про незаконне </a:t>
            </a:r>
            <a:r>
              <a:rPr lang="uk-UA" sz="2200" dirty="0">
                <a:solidFill>
                  <a:srgbClr val="FF0000"/>
                </a:solidFill>
              </a:rPr>
              <a:t>звільнення з публічної служби</a:t>
            </a:r>
            <a:r>
              <a:rPr lang="uk-UA" sz="2200" dirty="0"/>
              <a:t>.</a:t>
            </a:r>
          </a:p>
          <a:p>
            <a:pPr>
              <a:buFont typeface="Wingdings" panose="05000000000000000000" pitchFamily="2" charset="2"/>
              <a:buChar char="ü"/>
            </a:pPr>
            <a:endParaRPr lang="uk-UA"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12</a:t>
            </a:fld>
            <a:endParaRPr lang="ru-RU"/>
          </a:p>
        </p:txBody>
      </p:sp>
    </p:spTree>
    <p:extLst>
      <p:ext uri="{BB962C8B-B14F-4D97-AF65-F5344CB8AC3E}">
        <p14:creationId xmlns:p14="http://schemas.microsoft.com/office/powerpoint/2010/main" val="2087393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КРЄС № 13 (2010)</a:t>
            </a:r>
            <a:endParaRPr lang="uk-UA" b="1" dirty="0"/>
          </a:p>
        </p:txBody>
      </p:sp>
      <p:sp>
        <p:nvSpPr>
          <p:cNvPr id="3" name="Объект 2"/>
          <p:cNvSpPr>
            <a:spLocks noGrp="1"/>
          </p:cNvSpPr>
          <p:nvPr>
            <p:ph idx="1"/>
          </p:nvPr>
        </p:nvSpPr>
        <p:spPr/>
        <p:txBody>
          <a:bodyPr/>
          <a:lstStyle/>
          <a:p>
            <a:endParaRPr lang="uk-UA" sz="2800" dirty="0" smtClean="0"/>
          </a:p>
          <a:p>
            <a:r>
              <a:rPr lang="uk-UA" sz="2800" dirty="0" smtClean="0"/>
              <a:t>34. Держави </a:t>
            </a:r>
            <a:r>
              <a:rPr lang="uk-UA" sz="2800" dirty="0"/>
              <a:t>повинні </a:t>
            </a:r>
            <a:r>
              <a:rPr lang="uk-UA" sz="2800" dirty="0">
                <a:solidFill>
                  <a:srgbClr val="FF0000"/>
                </a:solidFill>
              </a:rPr>
              <a:t>стягувати з таких чиновників </a:t>
            </a:r>
            <a:r>
              <a:rPr lang="uk-UA" sz="2800" dirty="0"/>
              <a:t>всі додаткові витрати у зв'язку з відмовою або затримкою у виконанні рішення. </a:t>
            </a:r>
            <a:endParaRPr lang="uk-UA" sz="2800" dirty="0" smtClean="0"/>
          </a:p>
          <a:p>
            <a:r>
              <a:rPr lang="uk-UA" sz="2800" dirty="0" smtClean="0"/>
              <a:t>Дії </a:t>
            </a:r>
            <a:r>
              <a:rPr lang="uk-UA" sz="2800" dirty="0"/>
              <a:t>посадових осіб, що затримують або надають відмову у виконанні рішення, завжди повинні бути предметом </a:t>
            </a:r>
            <a:r>
              <a:rPr lang="uk-UA" sz="2800" dirty="0">
                <a:solidFill>
                  <a:srgbClr val="FF0000"/>
                </a:solidFill>
              </a:rPr>
              <a:t>ефективного судового контролю</a:t>
            </a:r>
            <a:r>
              <a:rPr lang="uk-UA" sz="2800" dirty="0" smtClean="0"/>
              <a:t>.</a:t>
            </a:r>
            <a:endParaRPr lang="uk-UA" sz="2800"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13</a:t>
            </a:fld>
            <a:endParaRPr lang="ru-RU"/>
          </a:p>
        </p:txBody>
      </p:sp>
    </p:spTree>
    <p:extLst>
      <p:ext uri="{BB962C8B-B14F-4D97-AF65-F5344CB8AC3E}">
        <p14:creationId xmlns:p14="http://schemas.microsoft.com/office/powerpoint/2010/main" val="1389725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Більш докладно:</a:t>
            </a:r>
            <a:endParaRPr lang="uk-UA" b="1" dirty="0"/>
          </a:p>
        </p:txBody>
      </p:sp>
      <p:sp>
        <p:nvSpPr>
          <p:cNvPr id="3" name="Объект 2"/>
          <p:cNvSpPr>
            <a:spLocks noGrp="1"/>
          </p:cNvSpPr>
          <p:nvPr>
            <p:ph idx="1"/>
          </p:nvPr>
        </p:nvSpPr>
        <p:spPr/>
        <p:txBody>
          <a:bodyPr/>
          <a:lstStyle/>
          <a:p>
            <a:endParaRPr lang="uk-UA" dirty="0"/>
          </a:p>
          <a:p>
            <a:r>
              <a:rPr lang="uk-UA" sz="3600" b="1" dirty="0" smtClean="0"/>
              <a:t>Володимир Кравчук</a:t>
            </a:r>
          </a:p>
          <a:p>
            <a:r>
              <a:rPr lang="uk-UA" sz="3600" dirty="0" smtClean="0">
                <a:solidFill>
                  <a:srgbClr val="FF0000"/>
                </a:solidFill>
              </a:rPr>
              <a:t>Народна люстрація або Принцип персональної відповідальності </a:t>
            </a:r>
            <a:r>
              <a:rPr lang="uk-UA" sz="3600" dirty="0" smtClean="0"/>
              <a:t>// </a:t>
            </a:r>
            <a:r>
              <a:rPr lang="en-US" sz="3600" dirty="0" smtClean="0"/>
              <a:t>zib.com.ua</a:t>
            </a:r>
            <a:endParaRPr lang="uk-UA" sz="3600" dirty="0" smtClean="0"/>
          </a:p>
          <a:p>
            <a:r>
              <a:rPr lang="uk-UA" sz="3600" dirty="0" smtClean="0"/>
              <a:t>Читайте також на  </a:t>
            </a:r>
            <a:endParaRPr lang="uk-UA" sz="3600"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14</a:t>
            </a:fld>
            <a:endParaRPr lang="ru-RU"/>
          </a:p>
        </p:txBody>
      </p:sp>
      <p:pic>
        <p:nvPicPr>
          <p:cNvPr id="5" name="Рисунок 4"/>
          <p:cNvPicPr>
            <a:picLocks noChangeAspect="1"/>
          </p:cNvPicPr>
          <p:nvPr/>
        </p:nvPicPr>
        <p:blipFill>
          <a:blip r:embed="rId2"/>
          <a:stretch>
            <a:fillRect/>
          </a:stretch>
        </p:blipFill>
        <p:spPr>
          <a:xfrm>
            <a:off x="4625975" y="3857627"/>
            <a:ext cx="3000375" cy="787110"/>
          </a:xfrm>
          <a:prstGeom prst="rect">
            <a:avLst/>
          </a:prstGeom>
        </p:spPr>
      </p:pic>
    </p:spTree>
    <p:extLst>
      <p:ext uri="{BB962C8B-B14F-4D97-AF65-F5344CB8AC3E}">
        <p14:creationId xmlns:p14="http://schemas.microsoft.com/office/powerpoint/2010/main" val="20871376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Номер слайда 5"/>
          <p:cNvSpPr>
            <a:spLocks noGrp="1"/>
          </p:cNvSpPr>
          <p:nvPr>
            <p:ph type="sldNum" sz="quarter" idx="12"/>
          </p:nvPr>
        </p:nvSpPr>
        <p:spPr>
          <a:noFill/>
          <a:ln>
            <a:miter lim="800000"/>
            <a:headEnd/>
            <a:tailEnd/>
          </a:ln>
        </p:spPr>
        <p:txBody>
          <a:bodyPr/>
          <a:lstStyle/>
          <a:p>
            <a:fld id="{F800190E-B313-4877-86AA-4812297DA158}" type="slidenum">
              <a:rPr lang="ru-RU" smtClean="0"/>
              <a:pPr/>
              <a:t>15</a:t>
            </a:fld>
            <a:endParaRPr lang="ru-RU" smtClean="0"/>
          </a:p>
        </p:txBody>
      </p:sp>
      <p:sp>
        <p:nvSpPr>
          <p:cNvPr id="133123" name="Rectangle 3"/>
          <p:cNvSpPr>
            <a:spLocks noGrp="1" noChangeArrowheads="1"/>
          </p:cNvSpPr>
          <p:nvPr>
            <p:ph type="body" idx="1"/>
          </p:nvPr>
        </p:nvSpPr>
        <p:spPr>
          <a:xfrm>
            <a:off x="1226127" y="2140526"/>
            <a:ext cx="10131137" cy="2244151"/>
          </a:xfrm>
        </p:spPr>
        <p:txBody>
          <a:bodyPr/>
          <a:lstStyle/>
          <a:p>
            <a:pPr marL="0" indent="0" algn="ctr">
              <a:buNone/>
            </a:pPr>
            <a:endParaRPr lang="uk-UA" sz="4000" b="1" dirty="0" smtClean="0">
              <a:solidFill>
                <a:srgbClr val="FF0000"/>
              </a:solidFill>
              <a:latin typeface="Times New Roman" pitchFamily="18" charset="0"/>
            </a:endParaRPr>
          </a:p>
          <a:p>
            <a:pPr marL="0" indent="0" algn="ctr">
              <a:buNone/>
            </a:pPr>
            <a:r>
              <a:rPr lang="uk-UA" sz="4000" b="1" dirty="0" smtClean="0">
                <a:solidFill>
                  <a:srgbClr val="FF0000"/>
                </a:solidFill>
                <a:latin typeface="Times New Roman" pitchFamily="18" charset="0"/>
              </a:rPr>
              <a:t>СЕКЦІЯ СУДДІВ: </a:t>
            </a:r>
          </a:p>
          <a:p>
            <a:pPr marL="0" indent="0" algn="ctr">
              <a:buNone/>
            </a:pPr>
            <a:r>
              <a:rPr lang="uk-UA" sz="4000" b="1" dirty="0" smtClean="0">
                <a:solidFill>
                  <a:srgbClr val="FF0000"/>
                </a:solidFill>
                <a:latin typeface="Times New Roman" pitchFamily="18" charset="0"/>
              </a:rPr>
              <a:t>НАВІЩО ВОНО МЕНІ?</a:t>
            </a:r>
            <a:endParaRPr lang="uk-UA" sz="4000" b="1" dirty="0">
              <a:latin typeface="Arial Black" panose="020B0A04020102020204" pitchFamily="34" charset="0"/>
            </a:endParaRPr>
          </a:p>
        </p:txBody>
      </p:sp>
      <p:sp>
        <p:nvSpPr>
          <p:cNvPr id="133124" name="Text Box 4"/>
          <p:cNvSpPr txBox="1">
            <a:spLocks noChangeArrowheads="1"/>
          </p:cNvSpPr>
          <p:nvPr/>
        </p:nvSpPr>
        <p:spPr bwMode="auto">
          <a:xfrm>
            <a:off x="5278581" y="4384678"/>
            <a:ext cx="6261247" cy="677108"/>
          </a:xfrm>
          <a:prstGeom prst="rect">
            <a:avLst/>
          </a:prstGeom>
          <a:noFill/>
          <a:ln>
            <a:noFill/>
          </a:ln>
          <a:effectLst/>
          <a:extLst/>
        </p:spPr>
        <p:txBody>
          <a:bodyPr wrap="square">
            <a:spAutoFit/>
          </a:bodyPr>
          <a:lstStyle/>
          <a:p>
            <a:pPr algn="r" eaLnBrk="0" fontAlgn="base" hangingPunct="0">
              <a:spcBef>
                <a:spcPct val="0"/>
              </a:spcBef>
              <a:spcAft>
                <a:spcPct val="0"/>
              </a:spcAft>
              <a:defRPr/>
            </a:pPr>
            <a:endParaRPr lang="en-US" sz="2000" b="1" dirty="0">
              <a:solidFill>
                <a:srgbClr val="637052"/>
              </a:solidFill>
              <a:latin typeface="Arial" charset="0"/>
            </a:endParaRPr>
          </a:p>
          <a:p>
            <a:pPr algn="r" eaLnBrk="0" fontAlgn="base" hangingPunct="0">
              <a:spcBef>
                <a:spcPct val="0"/>
              </a:spcBef>
              <a:spcAft>
                <a:spcPct val="0"/>
              </a:spcAft>
              <a:defRPr/>
            </a:pPr>
            <a:endParaRPr lang="uk-UA" b="1" u="sng" dirty="0">
              <a:solidFill>
                <a:srgbClr val="637052"/>
              </a:solidFill>
              <a:latin typeface="Arial" charset="0"/>
            </a:endParaRPr>
          </a:p>
        </p:txBody>
      </p:sp>
      <p:pic>
        <p:nvPicPr>
          <p:cNvPr id="1026" name="Picture 2" descr="http://uba.ua/img/site-logo_uk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1245" y="633845"/>
            <a:ext cx="7200900" cy="1282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104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ЗАХОДИ СЕКЦІЇ СУДДІВ у 2015</a:t>
            </a:r>
            <a:endParaRPr lang="uk-UA" b="1" dirty="0">
              <a:solidFill>
                <a:srgbClr val="FF0000"/>
              </a:solidFill>
            </a:endParaRPr>
          </a:p>
        </p:txBody>
      </p:sp>
      <p:sp>
        <p:nvSpPr>
          <p:cNvPr id="3" name="Объект 2"/>
          <p:cNvSpPr>
            <a:spLocks noGrp="1"/>
          </p:cNvSpPr>
          <p:nvPr>
            <p:ph idx="1"/>
          </p:nvPr>
        </p:nvSpPr>
        <p:spPr/>
        <p:txBody>
          <a:bodyPr/>
          <a:lstStyle/>
          <a:p>
            <a:r>
              <a:rPr lang="uk-UA" sz="2400" dirty="0">
                <a:solidFill>
                  <a:srgbClr val="0070C0"/>
                </a:solidFill>
              </a:rPr>
              <a:t>10.06 –</a:t>
            </a:r>
            <a:r>
              <a:rPr lang="uk-UA" sz="2400" dirty="0" smtClean="0">
                <a:solidFill>
                  <a:srgbClr val="0070C0"/>
                </a:solidFill>
              </a:rPr>
              <a:t> «</a:t>
            </a:r>
            <a:r>
              <a:rPr lang="uk-UA" sz="2400" dirty="0">
                <a:solidFill>
                  <a:srgbClr val="0070C0"/>
                </a:solidFill>
              </a:rPr>
              <a:t>Критика публічних осіб: правові питання» (Львів)</a:t>
            </a:r>
          </a:p>
          <a:p>
            <a:r>
              <a:rPr lang="en-US" sz="2400" dirty="0" smtClean="0">
                <a:solidFill>
                  <a:srgbClr val="0070C0"/>
                </a:solidFill>
              </a:rPr>
              <a:t>23</a:t>
            </a:r>
            <a:r>
              <a:rPr lang="uk-UA" sz="2400" dirty="0" smtClean="0">
                <a:solidFill>
                  <a:srgbClr val="0070C0"/>
                </a:solidFill>
              </a:rPr>
              <a:t>.06 – «Правила аргументації судових рішень» (</a:t>
            </a:r>
            <a:r>
              <a:rPr lang="uk-UA" sz="2400" dirty="0" err="1" smtClean="0">
                <a:solidFill>
                  <a:srgbClr val="0070C0"/>
                </a:solidFill>
              </a:rPr>
              <a:t>київ</a:t>
            </a:r>
            <a:r>
              <a:rPr lang="uk-UA" sz="2400" dirty="0" smtClean="0">
                <a:solidFill>
                  <a:srgbClr val="0070C0"/>
                </a:solidFill>
              </a:rPr>
              <a:t>)</a:t>
            </a:r>
          </a:p>
          <a:p>
            <a:r>
              <a:rPr lang="uk-UA" sz="2400" dirty="0" smtClean="0">
                <a:solidFill>
                  <a:srgbClr val="0070C0"/>
                </a:solidFill>
              </a:rPr>
              <a:t>23.06. – «Ст. 375 КК: тиск чи покарання?» (Київ)</a:t>
            </a:r>
          </a:p>
          <a:p>
            <a:r>
              <a:rPr lang="uk-UA" sz="2400" dirty="0" smtClean="0">
                <a:solidFill>
                  <a:srgbClr val="0070C0"/>
                </a:solidFill>
              </a:rPr>
              <a:t>09.07 – ОДЕСА: тут і зараз </a:t>
            </a:r>
            <a:r>
              <a:rPr lang="uk-UA" sz="2400" dirty="0" smtClean="0">
                <a:solidFill>
                  <a:srgbClr val="0070C0"/>
                </a:solidFill>
                <a:sym typeface="Wingdings" panose="05000000000000000000" pitchFamily="2" charset="2"/>
              </a:rPr>
              <a:t></a:t>
            </a:r>
          </a:p>
          <a:p>
            <a:r>
              <a:rPr lang="uk-UA" sz="2400" dirty="0" smtClean="0">
                <a:solidFill>
                  <a:srgbClr val="0070C0"/>
                </a:solidFill>
              </a:rPr>
              <a:t>31.07  - «Антикорупційна політика: перші кроки» (</a:t>
            </a:r>
            <a:r>
              <a:rPr lang="uk-UA" sz="2400" dirty="0" err="1" smtClean="0">
                <a:solidFill>
                  <a:srgbClr val="0070C0"/>
                </a:solidFill>
              </a:rPr>
              <a:t>Петродніпровськ</a:t>
            </a:r>
            <a:r>
              <a:rPr lang="uk-UA" sz="2400" dirty="0" smtClean="0">
                <a:solidFill>
                  <a:srgbClr val="0070C0"/>
                </a:solidFill>
              </a:rPr>
              <a:t>:)</a:t>
            </a:r>
          </a:p>
          <a:p>
            <a:r>
              <a:rPr lang="uk-UA" sz="2400" dirty="0" smtClean="0">
                <a:solidFill>
                  <a:srgbClr val="0070C0"/>
                </a:solidFill>
              </a:rPr>
              <a:t>03.09 – «Вплив на суд» (Харків)</a:t>
            </a:r>
          </a:p>
          <a:p>
            <a:r>
              <a:rPr lang="uk-UA" sz="2400" dirty="0" smtClean="0">
                <a:solidFill>
                  <a:srgbClr val="0070C0"/>
                </a:solidFill>
              </a:rPr>
              <a:t>01-02.10. - </a:t>
            </a:r>
            <a:r>
              <a:rPr lang="en-US" sz="2400" b="1" dirty="0">
                <a:solidFill>
                  <a:srgbClr val="FF0000"/>
                </a:solidFill>
              </a:rPr>
              <a:t>IV </a:t>
            </a:r>
            <a:r>
              <a:rPr lang="uk-UA" sz="2400" dirty="0" smtClean="0">
                <a:solidFill>
                  <a:srgbClr val="0070C0"/>
                </a:solidFill>
              </a:rPr>
              <a:t>Судовий форум…</a:t>
            </a:r>
          </a:p>
          <a:p>
            <a:r>
              <a:rPr lang="uk-UA" sz="2400" dirty="0" smtClean="0">
                <a:solidFill>
                  <a:srgbClr val="0070C0"/>
                </a:solidFill>
              </a:rPr>
              <a:t>ОКРЕМО - ЗАХОДИ КОМІТЕТУ ПРОЦЕСУАЛЬНОГО ПРАВА (понад 30 у 2015)</a:t>
            </a:r>
          </a:p>
          <a:p>
            <a:endParaRPr lang="uk-UA" sz="2800" b="1" dirty="0" smtClean="0">
              <a:solidFill>
                <a:srgbClr val="0070C0"/>
              </a:solidFill>
            </a:endParaRPr>
          </a:p>
          <a:p>
            <a:endParaRPr lang="uk-UA" sz="2800" b="1" dirty="0">
              <a:solidFill>
                <a:srgbClr val="0070C0"/>
              </a:solidFill>
            </a:endParaRPr>
          </a:p>
          <a:p>
            <a:endParaRPr lang="uk-UA" sz="2800" b="1" dirty="0" smtClean="0">
              <a:solidFill>
                <a:srgbClr val="0070C0"/>
              </a:solidFill>
            </a:endParaRPr>
          </a:p>
          <a:p>
            <a:endParaRPr lang="uk-UA" sz="2800" b="1" dirty="0">
              <a:solidFill>
                <a:srgbClr val="0070C0"/>
              </a:solidFill>
            </a:endParaRPr>
          </a:p>
          <a:p>
            <a:endParaRPr lang="uk-UA" sz="2800" b="1" dirty="0" smtClean="0">
              <a:solidFill>
                <a:srgbClr val="0070C0"/>
              </a:solidFill>
            </a:endParaRPr>
          </a:p>
          <a:p>
            <a:endParaRPr lang="uk-UA" sz="2800" b="1" dirty="0">
              <a:solidFill>
                <a:srgbClr val="0070C0"/>
              </a:solidFill>
            </a:endParaRPr>
          </a:p>
          <a:p>
            <a:r>
              <a:rPr lang="uk-UA" sz="2800" b="1" dirty="0" smtClean="0">
                <a:solidFill>
                  <a:srgbClr val="0070C0"/>
                </a:solidFill>
              </a:rPr>
              <a:t>МАЙДАНЧИК </a:t>
            </a:r>
            <a:r>
              <a:rPr lang="uk-UA" sz="2800" b="1" dirty="0" smtClean="0">
                <a:solidFill>
                  <a:srgbClr val="0070C0"/>
                </a:solidFill>
              </a:rPr>
              <a:t>РОЗВИТКУ</a:t>
            </a:r>
            <a:endParaRPr lang="uk-UA" sz="2800" b="1" dirty="0">
              <a:solidFill>
                <a:srgbClr val="0070C0"/>
              </a:solidFill>
            </a:endParaRPr>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16</a:t>
            </a:fld>
            <a:endParaRPr lang="ru-RU"/>
          </a:p>
        </p:txBody>
      </p:sp>
      <p:pic>
        <p:nvPicPr>
          <p:cNvPr id="5" name="Рисунок 4"/>
          <p:cNvPicPr>
            <a:picLocks noChangeAspect="1"/>
          </p:cNvPicPr>
          <p:nvPr/>
        </p:nvPicPr>
        <p:blipFill>
          <a:blip r:embed="rId2"/>
          <a:stretch>
            <a:fillRect/>
          </a:stretch>
        </p:blipFill>
        <p:spPr>
          <a:xfrm>
            <a:off x="4984077" y="5593833"/>
            <a:ext cx="4170025" cy="865707"/>
          </a:xfrm>
          <a:prstGeom prst="rect">
            <a:avLst/>
          </a:prstGeom>
        </p:spPr>
      </p:pic>
    </p:spTree>
    <p:extLst>
      <p:ext uri="{BB962C8B-B14F-4D97-AF65-F5344CB8AC3E}">
        <p14:creationId xmlns:p14="http://schemas.microsoft.com/office/powerpoint/2010/main" val="1812526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АПУ 2015 – </a:t>
            </a:r>
            <a:r>
              <a:rPr lang="uk-UA" b="1" dirty="0" smtClean="0">
                <a:solidFill>
                  <a:srgbClr val="FF0000"/>
                </a:solidFill>
              </a:rPr>
              <a:t/>
            </a:r>
            <a:br>
              <a:rPr lang="uk-UA" b="1" dirty="0" smtClean="0">
                <a:solidFill>
                  <a:srgbClr val="FF0000"/>
                </a:solidFill>
              </a:rPr>
            </a:br>
            <a:r>
              <a:rPr lang="uk-UA" b="1" dirty="0" smtClean="0">
                <a:solidFill>
                  <a:srgbClr val="FF0000"/>
                </a:solidFill>
              </a:rPr>
              <a:t>захист </a:t>
            </a:r>
            <a:r>
              <a:rPr lang="uk-UA" b="1" dirty="0" smtClean="0">
                <a:solidFill>
                  <a:srgbClr val="FF0000"/>
                </a:solidFill>
              </a:rPr>
              <a:t>інтересів </a:t>
            </a:r>
            <a:r>
              <a:rPr lang="uk-UA" b="1" dirty="0" smtClean="0">
                <a:solidFill>
                  <a:srgbClr val="FF0000"/>
                </a:solidFill>
              </a:rPr>
              <a:t>суддів та правової спільноти</a:t>
            </a:r>
            <a:endParaRPr lang="uk-UA" b="1" dirty="0">
              <a:solidFill>
                <a:srgbClr val="FF0000"/>
              </a:solidFill>
            </a:endParaRPr>
          </a:p>
        </p:txBody>
      </p:sp>
      <p:sp>
        <p:nvSpPr>
          <p:cNvPr id="3" name="Объект 2"/>
          <p:cNvSpPr>
            <a:spLocks noGrp="1"/>
          </p:cNvSpPr>
          <p:nvPr>
            <p:ph idx="1"/>
          </p:nvPr>
        </p:nvSpPr>
        <p:spPr/>
        <p:txBody>
          <a:bodyPr/>
          <a:lstStyle/>
          <a:p>
            <a:r>
              <a:rPr lang="ru-RU" sz="2800" dirty="0">
                <a:solidFill>
                  <a:srgbClr val="0070C0"/>
                </a:solidFill>
              </a:rPr>
              <a:t>АПУ закликала ВРУ та ВККС </a:t>
            </a:r>
            <a:r>
              <a:rPr lang="ru-RU" sz="2800" dirty="0" err="1">
                <a:solidFill>
                  <a:srgbClr val="0070C0"/>
                </a:solidFill>
              </a:rPr>
              <a:t>вирішити</a:t>
            </a:r>
            <a:r>
              <a:rPr lang="ru-RU" sz="2800" dirty="0">
                <a:solidFill>
                  <a:srgbClr val="0070C0"/>
                </a:solidFill>
              </a:rPr>
              <a:t> </a:t>
            </a:r>
            <a:r>
              <a:rPr lang="ru-RU" sz="2800" dirty="0" err="1">
                <a:solidFill>
                  <a:srgbClr val="0070C0"/>
                </a:solidFill>
              </a:rPr>
              <a:t>питання</a:t>
            </a:r>
            <a:r>
              <a:rPr lang="ru-RU" sz="2800" dirty="0">
                <a:solidFill>
                  <a:srgbClr val="0070C0"/>
                </a:solidFill>
              </a:rPr>
              <a:t> </a:t>
            </a:r>
            <a:r>
              <a:rPr lang="ru-RU" sz="2800" dirty="0" err="1">
                <a:solidFill>
                  <a:srgbClr val="0070C0"/>
                </a:solidFill>
              </a:rPr>
              <a:t>щодо</a:t>
            </a:r>
            <a:r>
              <a:rPr lang="ru-RU" sz="2800" dirty="0">
                <a:solidFill>
                  <a:srgbClr val="0070C0"/>
                </a:solidFill>
              </a:rPr>
              <a:t> </a:t>
            </a:r>
            <a:r>
              <a:rPr lang="ru-RU" sz="2800" dirty="0" err="1">
                <a:solidFill>
                  <a:srgbClr val="0070C0"/>
                </a:solidFill>
              </a:rPr>
              <a:t>призначення</a:t>
            </a:r>
            <a:r>
              <a:rPr lang="ru-RU" sz="2800" dirty="0">
                <a:solidFill>
                  <a:srgbClr val="0070C0"/>
                </a:solidFill>
              </a:rPr>
              <a:t> </a:t>
            </a:r>
            <a:r>
              <a:rPr lang="ru-RU" sz="2800" dirty="0" err="1" smtClean="0">
                <a:solidFill>
                  <a:srgbClr val="0070C0"/>
                </a:solidFill>
              </a:rPr>
              <a:t>суддів</a:t>
            </a:r>
            <a:r>
              <a:rPr lang="ru-RU" sz="2800" dirty="0" smtClean="0">
                <a:solidFill>
                  <a:srgbClr val="0070C0"/>
                </a:solidFill>
              </a:rPr>
              <a:t> </a:t>
            </a:r>
            <a:r>
              <a:rPr lang="ru-RU" sz="2800" dirty="0" smtClean="0"/>
              <a:t>– 04.06.2015</a:t>
            </a:r>
          </a:p>
          <a:p>
            <a:r>
              <a:rPr lang="ru-RU" sz="2800" dirty="0" err="1" smtClean="0">
                <a:solidFill>
                  <a:srgbClr val="0070C0"/>
                </a:solidFill>
              </a:rPr>
              <a:t>Відкрите</a:t>
            </a:r>
            <a:r>
              <a:rPr lang="ru-RU" sz="2800" dirty="0" smtClean="0">
                <a:solidFill>
                  <a:srgbClr val="0070C0"/>
                </a:solidFill>
              </a:rPr>
              <a:t> </a:t>
            </a:r>
            <a:r>
              <a:rPr lang="ru-RU" sz="2800" dirty="0" err="1">
                <a:solidFill>
                  <a:srgbClr val="0070C0"/>
                </a:solidFill>
              </a:rPr>
              <a:t>звернення</a:t>
            </a:r>
            <a:r>
              <a:rPr lang="ru-RU" sz="2800" dirty="0">
                <a:solidFill>
                  <a:srgbClr val="0070C0"/>
                </a:solidFill>
              </a:rPr>
              <a:t> </a:t>
            </a:r>
            <a:r>
              <a:rPr lang="ru-RU" sz="2800" dirty="0" err="1">
                <a:solidFill>
                  <a:srgbClr val="0070C0"/>
                </a:solidFill>
              </a:rPr>
              <a:t>щодо</a:t>
            </a:r>
            <a:r>
              <a:rPr lang="ru-RU" sz="2800" dirty="0">
                <a:solidFill>
                  <a:srgbClr val="0070C0"/>
                </a:solidFill>
              </a:rPr>
              <a:t> </a:t>
            </a:r>
            <a:r>
              <a:rPr lang="ru-RU" sz="2800" dirty="0" err="1">
                <a:solidFill>
                  <a:srgbClr val="0070C0"/>
                </a:solidFill>
              </a:rPr>
              <a:t>загрози</a:t>
            </a:r>
            <a:r>
              <a:rPr lang="ru-RU" sz="2800" dirty="0">
                <a:solidFill>
                  <a:srgbClr val="0070C0"/>
                </a:solidFill>
              </a:rPr>
              <a:t> </a:t>
            </a:r>
            <a:r>
              <a:rPr lang="ru-RU" sz="2800" dirty="0" err="1">
                <a:solidFill>
                  <a:srgbClr val="0070C0"/>
                </a:solidFill>
              </a:rPr>
              <a:t>обмеження</a:t>
            </a:r>
            <a:r>
              <a:rPr lang="ru-RU" sz="2800" dirty="0">
                <a:solidFill>
                  <a:srgbClr val="0070C0"/>
                </a:solidFill>
              </a:rPr>
              <a:t> </a:t>
            </a:r>
            <a:r>
              <a:rPr lang="ru-RU" sz="2800" dirty="0" err="1">
                <a:solidFill>
                  <a:srgbClr val="0070C0"/>
                </a:solidFill>
              </a:rPr>
              <a:t>незалежності</a:t>
            </a:r>
            <a:r>
              <a:rPr lang="ru-RU" sz="2800" dirty="0">
                <a:solidFill>
                  <a:srgbClr val="0070C0"/>
                </a:solidFill>
              </a:rPr>
              <a:t> </a:t>
            </a:r>
            <a:r>
              <a:rPr lang="ru-RU" sz="2800" dirty="0" err="1">
                <a:solidFill>
                  <a:srgbClr val="0070C0"/>
                </a:solidFill>
              </a:rPr>
              <a:t>судової</a:t>
            </a:r>
            <a:r>
              <a:rPr lang="ru-RU" sz="2800" dirty="0">
                <a:solidFill>
                  <a:srgbClr val="0070C0"/>
                </a:solidFill>
              </a:rPr>
              <a:t> </a:t>
            </a:r>
            <a:r>
              <a:rPr lang="ru-RU" sz="2800" dirty="0" err="1" smtClean="0">
                <a:solidFill>
                  <a:srgbClr val="0070C0"/>
                </a:solidFill>
              </a:rPr>
              <a:t>влади</a:t>
            </a:r>
            <a:r>
              <a:rPr lang="ru-RU" sz="2800" dirty="0" smtClean="0">
                <a:solidFill>
                  <a:srgbClr val="0070C0"/>
                </a:solidFill>
              </a:rPr>
              <a:t> </a:t>
            </a:r>
            <a:r>
              <a:rPr lang="ru-RU" sz="2800" dirty="0" smtClean="0"/>
              <a:t>– 15.06.2015</a:t>
            </a:r>
          </a:p>
          <a:p>
            <a:r>
              <a:rPr lang="ru-RU" sz="2800" dirty="0">
                <a:solidFill>
                  <a:srgbClr val="0070C0"/>
                </a:solidFill>
              </a:rPr>
              <a:t>АПУ </a:t>
            </a:r>
            <a:r>
              <a:rPr lang="ru-RU" sz="2800" dirty="0" err="1">
                <a:solidFill>
                  <a:srgbClr val="0070C0"/>
                </a:solidFill>
              </a:rPr>
              <a:t>підготувала</a:t>
            </a:r>
            <a:r>
              <a:rPr lang="ru-RU" sz="2800" dirty="0">
                <a:solidFill>
                  <a:srgbClr val="0070C0"/>
                </a:solidFill>
              </a:rPr>
              <a:t> </a:t>
            </a:r>
            <a:r>
              <a:rPr lang="ru-RU" sz="2800" dirty="0" err="1">
                <a:solidFill>
                  <a:srgbClr val="0070C0"/>
                </a:solidFill>
              </a:rPr>
              <a:t>пропозиції</a:t>
            </a:r>
            <a:r>
              <a:rPr lang="ru-RU" sz="2800" dirty="0">
                <a:solidFill>
                  <a:srgbClr val="0070C0"/>
                </a:solidFill>
              </a:rPr>
              <a:t> </a:t>
            </a:r>
            <a:r>
              <a:rPr lang="ru-RU" sz="2800" dirty="0" err="1">
                <a:solidFill>
                  <a:srgbClr val="0070C0"/>
                </a:solidFill>
              </a:rPr>
              <a:t>щодо</a:t>
            </a:r>
            <a:r>
              <a:rPr lang="ru-RU" sz="2800" dirty="0">
                <a:solidFill>
                  <a:srgbClr val="0070C0"/>
                </a:solidFill>
              </a:rPr>
              <a:t> </a:t>
            </a:r>
            <a:r>
              <a:rPr lang="ru-RU" sz="2800" dirty="0" err="1">
                <a:solidFill>
                  <a:srgbClr val="0070C0"/>
                </a:solidFill>
              </a:rPr>
              <a:t>внесення</a:t>
            </a:r>
            <a:r>
              <a:rPr lang="ru-RU" sz="2800" dirty="0">
                <a:solidFill>
                  <a:srgbClr val="0070C0"/>
                </a:solidFill>
              </a:rPr>
              <a:t> </a:t>
            </a:r>
            <a:r>
              <a:rPr lang="ru-RU" sz="2800" dirty="0" err="1">
                <a:solidFill>
                  <a:srgbClr val="0070C0"/>
                </a:solidFill>
              </a:rPr>
              <a:t>змін</a:t>
            </a:r>
            <a:r>
              <a:rPr lang="ru-RU" sz="2800" dirty="0">
                <a:solidFill>
                  <a:srgbClr val="0070C0"/>
                </a:solidFill>
              </a:rPr>
              <a:t> до </a:t>
            </a:r>
            <a:r>
              <a:rPr lang="ru-RU" sz="2800" dirty="0" err="1">
                <a:solidFill>
                  <a:srgbClr val="0070C0"/>
                </a:solidFill>
              </a:rPr>
              <a:t>Конституції</a:t>
            </a:r>
            <a:r>
              <a:rPr lang="ru-RU" sz="2800" dirty="0">
                <a:solidFill>
                  <a:srgbClr val="0070C0"/>
                </a:solidFill>
              </a:rPr>
              <a:t> </a:t>
            </a:r>
            <a:r>
              <a:rPr lang="ru-RU" sz="2800" dirty="0" err="1" smtClean="0">
                <a:solidFill>
                  <a:srgbClr val="0070C0"/>
                </a:solidFill>
              </a:rPr>
              <a:t>України</a:t>
            </a:r>
            <a:r>
              <a:rPr lang="ru-RU" sz="2800" dirty="0" smtClean="0">
                <a:solidFill>
                  <a:srgbClr val="0070C0"/>
                </a:solidFill>
              </a:rPr>
              <a:t> </a:t>
            </a:r>
            <a:r>
              <a:rPr lang="ru-RU" sz="2800" dirty="0" smtClean="0"/>
              <a:t>– 15.06.2015</a:t>
            </a:r>
            <a:endParaRPr lang="uk-UA" sz="2800" dirty="0" smtClean="0"/>
          </a:p>
          <a:p>
            <a:endParaRPr lang="uk-UA" sz="2800" b="1" dirty="0" smtClean="0">
              <a:solidFill>
                <a:srgbClr val="0070C0"/>
              </a:solidFill>
            </a:endParaRPr>
          </a:p>
          <a:p>
            <a:endParaRPr lang="uk-UA" sz="2800" dirty="0" smtClean="0"/>
          </a:p>
          <a:p>
            <a:endParaRPr lang="uk-UA" dirty="0"/>
          </a:p>
          <a:p>
            <a:endParaRPr lang="uk-UA"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17</a:t>
            </a:fld>
            <a:endParaRPr lang="ru-RU"/>
          </a:p>
        </p:txBody>
      </p:sp>
      <p:pic>
        <p:nvPicPr>
          <p:cNvPr id="5" name="Рисунок 4"/>
          <p:cNvPicPr>
            <a:picLocks noChangeAspect="1"/>
          </p:cNvPicPr>
          <p:nvPr/>
        </p:nvPicPr>
        <p:blipFill>
          <a:blip r:embed="rId2"/>
          <a:stretch>
            <a:fillRect/>
          </a:stretch>
        </p:blipFill>
        <p:spPr>
          <a:xfrm>
            <a:off x="5607533" y="4865705"/>
            <a:ext cx="4170025" cy="865707"/>
          </a:xfrm>
          <a:prstGeom prst="rect">
            <a:avLst/>
          </a:prstGeom>
        </p:spPr>
      </p:pic>
    </p:spTree>
    <p:extLst>
      <p:ext uri="{BB962C8B-B14F-4D97-AF65-F5344CB8AC3E}">
        <p14:creationId xmlns:p14="http://schemas.microsoft.com/office/powerpoint/2010/main" val="1608150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9600" b="1" dirty="0">
                <a:effectLst>
                  <a:outerShdw blurRad="38100" dist="38100" dir="2700000" algn="tl">
                    <a:srgbClr val="000000">
                      <a:alpha val="43137"/>
                    </a:srgbClr>
                  </a:outerShdw>
                </a:effectLst>
              </a:rPr>
              <a:t>u</a:t>
            </a:r>
            <a:r>
              <a:rPr lang="en-US" sz="9600" b="1" dirty="0" smtClean="0">
                <a:effectLst>
                  <a:outerShdw blurRad="38100" dist="38100" dir="2700000" algn="tl">
                    <a:srgbClr val="000000">
                      <a:alpha val="43137"/>
                    </a:srgbClr>
                  </a:outerShdw>
                </a:effectLst>
              </a:rPr>
              <a:t>ba.ua</a:t>
            </a:r>
            <a:endParaRPr lang="uk-UA" sz="9600" b="1" dirty="0">
              <a:effectLst>
                <a:outerShdw blurRad="38100" dist="38100" dir="2700000" algn="tl">
                  <a:srgbClr val="000000">
                    <a:alpha val="43137"/>
                  </a:srgbClr>
                </a:outerShdw>
              </a:effectLst>
            </a:endParaRPr>
          </a:p>
        </p:txBody>
      </p:sp>
      <p:pic>
        <p:nvPicPr>
          <p:cNvPr id="6" name="Объект 5"/>
          <p:cNvPicPr>
            <a:picLocks noGrp="1" noChangeAspect="1"/>
          </p:cNvPicPr>
          <p:nvPr>
            <p:ph idx="1"/>
          </p:nvPr>
        </p:nvPicPr>
        <p:blipFill>
          <a:blip r:embed="rId2"/>
          <a:stretch>
            <a:fillRect/>
          </a:stretch>
        </p:blipFill>
        <p:spPr>
          <a:xfrm>
            <a:off x="1703821" y="2660073"/>
            <a:ext cx="9372887" cy="2005445"/>
          </a:xfrm>
          <a:prstGeom prst="rect">
            <a:avLst/>
          </a:prstGeom>
        </p:spPr>
      </p:pic>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18</a:t>
            </a:fld>
            <a:endParaRPr lang="ru-RU"/>
          </a:p>
        </p:txBody>
      </p:sp>
    </p:spTree>
    <p:extLst>
      <p:ext uri="{BB962C8B-B14F-4D97-AF65-F5344CB8AC3E}">
        <p14:creationId xmlns:p14="http://schemas.microsoft.com/office/powerpoint/2010/main" val="1946670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3" y="287338"/>
            <a:ext cx="10058400" cy="1168400"/>
          </a:xfrm>
        </p:spPr>
        <p:txBody>
          <a:bodyPr/>
          <a:lstStyle/>
          <a:p>
            <a:pPr algn="ctr" eaLnBrk="1" fontAlgn="auto" hangingPunct="1">
              <a:spcAft>
                <a:spcPts val="0"/>
              </a:spcAft>
              <a:defRPr/>
            </a:pPr>
            <a:r>
              <a:rPr lang="uk-UA" b="1" i="1" dirty="0" smtClean="0">
                <a:solidFill>
                  <a:srgbClr val="FF0000"/>
                </a:solidFill>
              </a:rPr>
              <a:t>ДЯКУЮ ЗА УВАГУ</a:t>
            </a:r>
            <a:r>
              <a:rPr lang="en-US" b="1" i="1" dirty="0" smtClean="0">
                <a:solidFill>
                  <a:srgbClr val="FF0000"/>
                </a:solidFill>
              </a:rPr>
              <a:t>!</a:t>
            </a:r>
            <a:endParaRPr lang="uk-UA" b="1" i="1" dirty="0">
              <a:solidFill>
                <a:srgbClr val="FF0000"/>
              </a:solidFill>
            </a:endParaRPr>
          </a:p>
        </p:txBody>
      </p:sp>
      <p:sp>
        <p:nvSpPr>
          <p:cNvPr id="3" name="Объект 2"/>
          <p:cNvSpPr>
            <a:spLocks noGrp="1"/>
          </p:cNvSpPr>
          <p:nvPr>
            <p:ph idx="1"/>
          </p:nvPr>
        </p:nvSpPr>
        <p:spPr>
          <a:xfrm>
            <a:off x="1096963" y="1835874"/>
            <a:ext cx="10058400" cy="4022725"/>
          </a:xfrm>
        </p:spPr>
        <p:txBody>
          <a:bodyPr rtlCol="0">
            <a:normAutofit fontScale="92500" lnSpcReduction="10000"/>
          </a:bodyPr>
          <a:lstStyle/>
          <a:p>
            <a:pPr marL="91440" indent="-91440" eaLnBrk="1" fontAlgn="auto" hangingPunct="1">
              <a:defRPr/>
            </a:pPr>
            <a:endParaRPr lang="uk-UA" dirty="0" smtClean="0">
              <a:solidFill>
                <a:schemeClr val="tx1">
                  <a:lumMod val="75000"/>
                  <a:lumOff val="25000"/>
                </a:schemeClr>
              </a:solidFill>
            </a:endParaRPr>
          </a:p>
          <a:p>
            <a:pPr marL="0" indent="0" algn="ctr" eaLnBrk="1" fontAlgn="auto" hangingPunct="1">
              <a:buFont typeface="Calibri" pitchFamily="34" charset="0"/>
              <a:buNone/>
              <a:defRPr/>
            </a:pPr>
            <a:r>
              <a:rPr lang="uk-UA" sz="4400" b="1" dirty="0" smtClean="0">
                <a:solidFill>
                  <a:schemeClr val="tx1">
                    <a:lumMod val="75000"/>
                    <a:lumOff val="25000"/>
                  </a:schemeClr>
                </a:solidFill>
                <a:effectLst>
                  <a:outerShdw blurRad="38100" dist="38100" dir="2700000" algn="tl">
                    <a:srgbClr val="000000">
                      <a:alpha val="43137"/>
                    </a:srgbClr>
                  </a:outerShdw>
                </a:effectLst>
              </a:rPr>
              <a:t>КРАВЧУК </a:t>
            </a:r>
            <a:endParaRPr lang="en-US" sz="4400" b="1" dirty="0" smtClean="0">
              <a:solidFill>
                <a:schemeClr val="tx1">
                  <a:lumMod val="75000"/>
                  <a:lumOff val="25000"/>
                </a:schemeClr>
              </a:solidFill>
              <a:effectLst>
                <a:outerShdw blurRad="38100" dist="38100" dir="2700000" algn="tl">
                  <a:srgbClr val="000000">
                    <a:alpha val="43137"/>
                  </a:srgbClr>
                </a:outerShdw>
              </a:effectLst>
            </a:endParaRPr>
          </a:p>
          <a:p>
            <a:pPr marL="0" indent="0" algn="ctr" eaLnBrk="1" fontAlgn="auto" hangingPunct="1">
              <a:buFont typeface="Calibri" pitchFamily="34" charset="0"/>
              <a:buNone/>
              <a:defRPr/>
            </a:pPr>
            <a:r>
              <a:rPr lang="uk-UA" sz="4400" b="1" dirty="0" smtClean="0">
                <a:solidFill>
                  <a:schemeClr val="tx1">
                    <a:lumMod val="75000"/>
                    <a:lumOff val="25000"/>
                  </a:schemeClr>
                </a:solidFill>
                <a:effectLst>
                  <a:outerShdw blurRad="38100" dist="38100" dir="2700000" algn="tl">
                    <a:srgbClr val="000000">
                      <a:alpha val="43137"/>
                    </a:srgbClr>
                  </a:outerShdw>
                </a:effectLst>
              </a:rPr>
              <a:t>Володимир Миколайович</a:t>
            </a:r>
          </a:p>
          <a:p>
            <a:pPr marL="0" indent="0" algn="ctr" eaLnBrk="1" fontAlgn="auto" hangingPunct="1">
              <a:buFont typeface="Calibri" pitchFamily="34" charset="0"/>
              <a:buNone/>
              <a:defRPr/>
            </a:pPr>
            <a:r>
              <a:rPr lang="uk-UA" sz="2800" dirty="0">
                <a:solidFill>
                  <a:schemeClr val="tx1">
                    <a:lumMod val="75000"/>
                    <a:lumOff val="25000"/>
                  </a:schemeClr>
                </a:solidFill>
              </a:rPr>
              <a:t>с</a:t>
            </a:r>
            <a:r>
              <a:rPr lang="uk-UA" sz="2800" dirty="0" smtClean="0">
                <a:solidFill>
                  <a:schemeClr val="tx1">
                    <a:lumMod val="75000"/>
                    <a:lumOff val="25000"/>
                  </a:schemeClr>
                </a:solidFill>
              </a:rPr>
              <a:t>уддя Львівського окружного адміністративного суду </a:t>
            </a:r>
          </a:p>
          <a:p>
            <a:pPr marL="0" indent="0" algn="ctr" eaLnBrk="1" fontAlgn="auto" hangingPunct="1">
              <a:buFont typeface="Calibri" pitchFamily="34" charset="0"/>
              <a:buNone/>
              <a:defRPr/>
            </a:pPr>
            <a:r>
              <a:rPr lang="uk-UA" sz="2800" dirty="0" smtClean="0">
                <a:solidFill>
                  <a:schemeClr val="tx1">
                    <a:lumMod val="75000"/>
                    <a:lumOff val="25000"/>
                  </a:schemeClr>
                </a:solidFill>
              </a:rPr>
              <a:t>доктор юридичних наук, професор</a:t>
            </a:r>
          </a:p>
          <a:p>
            <a:pPr marL="0" indent="0" algn="ctr" eaLnBrk="1" fontAlgn="auto" hangingPunct="1">
              <a:buFont typeface="Calibri" pitchFamily="34" charset="0"/>
              <a:buNone/>
              <a:defRPr/>
            </a:pPr>
            <a:r>
              <a:rPr lang="uk-UA" sz="4400" b="1" dirty="0" smtClean="0">
                <a:solidFill>
                  <a:schemeClr val="tx1">
                    <a:lumMod val="75000"/>
                    <a:lumOff val="25000"/>
                  </a:schemeClr>
                </a:solidFill>
              </a:rPr>
              <a:t>(032) 261 41 00</a:t>
            </a:r>
          </a:p>
          <a:p>
            <a:pPr marL="0" indent="0" algn="ctr" eaLnBrk="1" fontAlgn="auto" hangingPunct="1">
              <a:buFont typeface="Calibri" pitchFamily="34" charset="0"/>
              <a:buNone/>
              <a:defRPr/>
            </a:pPr>
            <a:r>
              <a:rPr lang="en-US" sz="4400" b="1" dirty="0" smtClean="0">
                <a:solidFill>
                  <a:srgbClr val="0070C0"/>
                </a:solidFill>
              </a:rPr>
              <a:t>Kravchuk_vm@meta.ua</a:t>
            </a:r>
          </a:p>
          <a:p>
            <a:pPr marL="0" indent="0" algn="ctr" eaLnBrk="1" fontAlgn="auto" hangingPunct="1">
              <a:buFont typeface="Calibri" pitchFamily="34" charset="0"/>
              <a:buNone/>
              <a:defRPr/>
            </a:pPr>
            <a:endParaRPr lang="uk-UA" sz="4400" b="1" dirty="0" smtClean="0">
              <a:solidFill>
                <a:srgbClr val="0070C0"/>
              </a:solidFill>
            </a:endParaRPr>
          </a:p>
        </p:txBody>
      </p:sp>
      <p:pic>
        <p:nvPicPr>
          <p:cNvPr id="4" name="Рисунок 3"/>
          <p:cNvPicPr>
            <a:picLocks noChangeAspect="1"/>
          </p:cNvPicPr>
          <p:nvPr/>
        </p:nvPicPr>
        <p:blipFill>
          <a:blip r:embed="rId2"/>
          <a:stretch>
            <a:fillRect/>
          </a:stretch>
        </p:blipFill>
        <p:spPr>
          <a:xfrm>
            <a:off x="4740275" y="5665645"/>
            <a:ext cx="3000375" cy="787110"/>
          </a:xfrm>
          <a:prstGeom prst="rect">
            <a:avLst/>
          </a:prstGeom>
        </p:spPr>
      </p:pic>
    </p:spTree>
    <p:extLst>
      <p:ext uri="{BB962C8B-B14F-4D97-AF65-F5344CB8AC3E}">
        <p14:creationId xmlns:p14="http://schemas.microsoft.com/office/powerpoint/2010/main" val="26394332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3000" fill="hold"/>
                                        <p:tgtEl>
                                          <p:spTgt spid="2"/>
                                        </p:tgtEl>
                                      </p:cBhvr>
                                      <p:by x="150000" y="150000"/>
                                    </p:animScale>
                                  </p:childTnLst>
                                </p:cTn>
                              </p:par>
                            </p:childTnLst>
                          </p:cTn>
                        </p:par>
                        <p:par>
                          <p:cTn id="7" fill="hold">
                            <p:stCondLst>
                              <p:cond delay="3000"/>
                            </p:stCondLst>
                            <p:childTnLst>
                              <p:par>
                                <p:cTn id="8" presetID="6" presetClass="emph" presetSubtype="0" fill="hold" nodeType="afterEffect">
                                  <p:stCondLst>
                                    <p:cond delay="0"/>
                                  </p:stCondLst>
                                  <p:childTnLst>
                                    <p:animScale>
                                      <p:cBhvr>
                                        <p:cTn id="9" dur="2000" fill="hold"/>
                                        <p:tgtEl>
                                          <p:spTgt spid="3">
                                            <p:txEl>
                                              <p:pRg st="5" end="5"/>
                                            </p:txEl>
                                          </p:spTgt>
                                        </p:tgtEl>
                                      </p:cBhvr>
                                      <p:by x="150000" y="150000"/>
                                    </p:animScale>
                                  </p:childTnLst>
                                </p:cTn>
                              </p:par>
                            </p:childTnLst>
                          </p:cTn>
                        </p:par>
                        <p:par>
                          <p:cTn id="10" fill="hold">
                            <p:stCondLst>
                              <p:cond delay="5000"/>
                            </p:stCondLst>
                            <p:childTnLst>
                              <p:par>
                                <p:cTn id="11" presetID="6" presetClass="emph" presetSubtype="0" fill="hold" nodeType="afterEffect">
                                  <p:stCondLst>
                                    <p:cond delay="0"/>
                                  </p:stCondLst>
                                  <p:childTnLst>
                                    <p:animScale>
                                      <p:cBhvr>
                                        <p:cTn id="12" dur="2000" fill="hold"/>
                                        <p:tgtEl>
                                          <p:spTgt spid="3">
                                            <p:txEl>
                                              <p:pRg st="6" end="6"/>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ЕФЕКТИВНІСТЬ СУДОВОЇ СИСТЕМИ</a:t>
            </a:r>
            <a:endParaRPr lang="uk-UA" b="1" dirty="0"/>
          </a:p>
        </p:txBody>
      </p:sp>
      <p:sp>
        <p:nvSpPr>
          <p:cNvPr id="3" name="Объект 2"/>
          <p:cNvSpPr>
            <a:spLocks noGrp="1"/>
          </p:cNvSpPr>
          <p:nvPr>
            <p:ph idx="1"/>
          </p:nvPr>
        </p:nvSpPr>
        <p:spPr>
          <a:xfrm>
            <a:off x="1096963" y="2202873"/>
            <a:ext cx="10530464" cy="3666117"/>
          </a:xfrm>
        </p:spPr>
        <p:txBody>
          <a:bodyPr/>
          <a:lstStyle/>
          <a:p>
            <a:r>
              <a:rPr lang="ru-RU" sz="3600" dirty="0" smtClean="0">
                <a:solidFill>
                  <a:schemeClr val="tx1"/>
                </a:solidFill>
              </a:rPr>
              <a:t>(1) </a:t>
            </a:r>
            <a:r>
              <a:rPr lang="ru-RU" sz="3600" dirty="0" err="1" smtClean="0">
                <a:solidFill>
                  <a:srgbClr val="FF0000"/>
                </a:solidFill>
              </a:rPr>
              <a:t>реальний</a:t>
            </a:r>
            <a:r>
              <a:rPr lang="ru-RU" sz="3600" dirty="0" smtClean="0">
                <a:solidFill>
                  <a:srgbClr val="FF0000"/>
                </a:solidFill>
              </a:rPr>
              <a:t> </a:t>
            </a:r>
            <a:r>
              <a:rPr lang="ru-RU" sz="3600" dirty="0" err="1" smtClean="0"/>
              <a:t>захист</a:t>
            </a:r>
            <a:r>
              <a:rPr lang="ru-RU" sz="3600" dirty="0" smtClean="0"/>
              <a:t> </a:t>
            </a:r>
            <a:r>
              <a:rPr lang="ru-RU" sz="3600" dirty="0"/>
              <a:t>прав </a:t>
            </a:r>
          </a:p>
          <a:p>
            <a:r>
              <a:rPr lang="ru-RU" sz="3600" dirty="0" smtClean="0">
                <a:solidFill>
                  <a:schemeClr val="tx1"/>
                </a:solidFill>
              </a:rPr>
              <a:t>(2) </a:t>
            </a:r>
            <a:r>
              <a:rPr lang="ru-RU" sz="3600" dirty="0" err="1" smtClean="0">
                <a:solidFill>
                  <a:schemeClr val="tx1"/>
                </a:solidFill>
              </a:rPr>
              <a:t>мінімальні</a:t>
            </a:r>
            <a:r>
              <a:rPr lang="ru-RU" sz="3600" dirty="0" smtClean="0">
                <a:solidFill>
                  <a:schemeClr val="tx1"/>
                </a:solidFill>
              </a:rPr>
              <a:t> </a:t>
            </a:r>
            <a:r>
              <a:rPr lang="ru-RU" sz="3600" dirty="0" err="1" smtClean="0"/>
              <a:t>затрати</a:t>
            </a:r>
            <a:r>
              <a:rPr lang="ru-RU" sz="3600" dirty="0" smtClean="0"/>
              <a:t> </a:t>
            </a:r>
            <a:r>
              <a:rPr lang="ru-RU" sz="3600" dirty="0" smtClean="0">
                <a:solidFill>
                  <a:srgbClr val="FF0000"/>
                </a:solidFill>
              </a:rPr>
              <a:t>часу</a:t>
            </a:r>
          </a:p>
          <a:p>
            <a:r>
              <a:rPr lang="ru-RU" sz="3600" dirty="0" smtClean="0"/>
              <a:t>(3) </a:t>
            </a:r>
            <a:r>
              <a:rPr lang="ru-RU" sz="3600" dirty="0" err="1" smtClean="0"/>
              <a:t>мінімальні</a:t>
            </a:r>
            <a:r>
              <a:rPr lang="ru-RU" sz="3600" dirty="0" smtClean="0"/>
              <a:t> </a:t>
            </a:r>
            <a:r>
              <a:rPr lang="ru-RU" sz="3600" dirty="0" err="1" smtClean="0">
                <a:solidFill>
                  <a:schemeClr val="tx1"/>
                </a:solidFill>
              </a:rPr>
              <a:t>витрати</a:t>
            </a:r>
            <a:r>
              <a:rPr lang="ru-RU" sz="3600" dirty="0" smtClean="0">
                <a:solidFill>
                  <a:schemeClr val="tx1"/>
                </a:solidFill>
              </a:rPr>
              <a:t> </a:t>
            </a:r>
            <a:r>
              <a:rPr lang="ru-RU" sz="3600" dirty="0" smtClean="0">
                <a:solidFill>
                  <a:srgbClr val="FF0000"/>
                </a:solidFill>
              </a:rPr>
              <a:t>грошей</a:t>
            </a:r>
          </a:p>
          <a:p>
            <a:r>
              <a:rPr lang="ru-RU" sz="4000" b="1" dirty="0" smtClean="0"/>
              <a:t>            </a:t>
            </a:r>
            <a:endParaRPr lang="uk-UA" sz="4000"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2</a:t>
            </a:fld>
            <a:endParaRPr lang="ru-RU"/>
          </a:p>
        </p:txBody>
      </p:sp>
    </p:spTree>
    <p:extLst>
      <p:ext uri="{BB962C8B-B14F-4D97-AF65-F5344CB8AC3E}">
        <p14:creationId xmlns:p14="http://schemas.microsoft.com/office/powerpoint/2010/main" val="1292524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РЕАЛЬНІСТЬ ЗАХИСТУ</a:t>
            </a:r>
            <a:endParaRPr lang="uk-UA" b="1" dirty="0"/>
          </a:p>
        </p:txBody>
      </p:sp>
      <p:sp>
        <p:nvSpPr>
          <p:cNvPr id="3" name="Объект 2"/>
          <p:cNvSpPr>
            <a:spLocks noGrp="1"/>
          </p:cNvSpPr>
          <p:nvPr>
            <p:ph idx="1"/>
          </p:nvPr>
        </p:nvSpPr>
        <p:spPr>
          <a:xfrm>
            <a:off x="1096963" y="2047008"/>
            <a:ext cx="10058400" cy="3821981"/>
          </a:xfrm>
        </p:spPr>
        <p:txBody>
          <a:bodyPr/>
          <a:lstStyle/>
          <a:p>
            <a:r>
              <a:rPr lang="uk-UA" sz="3600" dirty="0" smtClean="0"/>
              <a:t>(1) Якість судового рішення </a:t>
            </a:r>
          </a:p>
          <a:p>
            <a:r>
              <a:rPr lang="uk-UA" sz="3600" dirty="0" smtClean="0"/>
              <a:t>(2) Негайне добровільне виконання</a:t>
            </a:r>
          </a:p>
          <a:p>
            <a:r>
              <a:rPr lang="uk-UA" sz="3600" dirty="0" smtClean="0"/>
              <a:t>(3) Швидке примусове виконання</a:t>
            </a:r>
          </a:p>
          <a:p>
            <a:endParaRPr lang="uk-UA" sz="2800" dirty="0"/>
          </a:p>
          <a:p>
            <a:r>
              <a:rPr lang="uk-UA" sz="3000" b="1" dirty="0" smtClean="0">
                <a:solidFill>
                  <a:srgbClr val="FF0000"/>
                </a:solidFill>
              </a:rPr>
              <a:t>ВИКОНАННЯ – головне!</a:t>
            </a:r>
          </a:p>
          <a:p>
            <a:r>
              <a:rPr lang="uk-UA" sz="3000" dirty="0" smtClean="0"/>
              <a:t>Виконання – частина судового провадження (ст. 6 Конвенції)</a:t>
            </a:r>
          </a:p>
          <a:p>
            <a:endParaRPr lang="uk-UA"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3</a:t>
            </a:fld>
            <a:endParaRPr lang="ru-RU"/>
          </a:p>
        </p:txBody>
      </p:sp>
    </p:spTree>
    <p:extLst>
      <p:ext uri="{BB962C8B-B14F-4D97-AF65-F5344CB8AC3E}">
        <p14:creationId xmlns:p14="http://schemas.microsoft.com/office/powerpoint/2010/main" val="2587228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СУДОВІ «СТИМУЛИ»</a:t>
            </a:r>
            <a:endParaRPr lang="uk-UA" b="1" dirty="0"/>
          </a:p>
        </p:txBody>
      </p:sp>
      <p:sp>
        <p:nvSpPr>
          <p:cNvPr id="3" name="Объект 2"/>
          <p:cNvSpPr>
            <a:spLocks noGrp="1"/>
          </p:cNvSpPr>
          <p:nvPr>
            <p:ph idx="1"/>
          </p:nvPr>
        </p:nvSpPr>
        <p:spPr>
          <a:xfrm>
            <a:off x="993054" y="2441864"/>
            <a:ext cx="10058400" cy="3801199"/>
          </a:xfrm>
        </p:spPr>
        <p:txBody>
          <a:bodyPr/>
          <a:lstStyle/>
          <a:p>
            <a:r>
              <a:rPr lang="uk-UA" sz="2800" b="1" dirty="0" smtClean="0"/>
              <a:t>(1) Окрема ухвала </a:t>
            </a:r>
            <a:r>
              <a:rPr lang="uk-UA" sz="2000" dirty="0" smtClean="0"/>
              <a:t>(ст. 166 КАС </a:t>
            </a:r>
            <a:r>
              <a:rPr lang="uk-UA" sz="2000" dirty="0" smtClean="0"/>
              <a:t>України)</a:t>
            </a:r>
            <a:endParaRPr lang="uk-UA" sz="2000" dirty="0" smtClean="0"/>
          </a:p>
          <a:p>
            <a:endParaRPr lang="uk-UA" sz="2000" dirty="0" smtClean="0"/>
          </a:p>
          <a:p>
            <a:r>
              <a:rPr lang="uk-UA" sz="2800" b="1" dirty="0" smtClean="0"/>
              <a:t>(2) Судовий контроль </a:t>
            </a:r>
            <a:r>
              <a:rPr lang="uk-UA" sz="2000" dirty="0" smtClean="0"/>
              <a:t>(ст. 267 КАС України)</a:t>
            </a:r>
            <a:endParaRPr lang="uk-UA" sz="2000"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4</a:t>
            </a:fld>
            <a:endParaRPr lang="ru-RU"/>
          </a:p>
        </p:txBody>
      </p:sp>
    </p:spTree>
    <p:extLst>
      <p:ext uri="{BB962C8B-B14F-4D97-AF65-F5344CB8AC3E}">
        <p14:creationId xmlns:p14="http://schemas.microsoft.com/office/powerpoint/2010/main" val="2139375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ОКРЕМА УХВАЛА (ст. 166 КАС)</a:t>
            </a:r>
            <a:endParaRPr lang="uk-UA" b="1" dirty="0"/>
          </a:p>
        </p:txBody>
      </p:sp>
      <p:sp>
        <p:nvSpPr>
          <p:cNvPr id="3" name="Объект 2"/>
          <p:cNvSpPr>
            <a:spLocks noGrp="1"/>
          </p:cNvSpPr>
          <p:nvPr>
            <p:ph idx="1"/>
          </p:nvPr>
        </p:nvSpPr>
        <p:spPr>
          <a:xfrm>
            <a:off x="1096962" y="1995055"/>
            <a:ext cx="10468119" cy="3873935"/>
          </a:xfrm>
        </p:spPr>
        <p:txBody>
          <a:bodyPr/>
          <a:lstStyle/>
          <a:p>
            <a:pPr algn="just"/>
            <a:r>
              <a:rPr lang="uk-UA" sz="2200" dirty="0" smtClean="0"/>
              <a:t>1</a:t>
            </a:r>
            <a:r>
              <a:rPr lang="uk-UA" sz="2200" dirty="0"/>
              <a:t>. Суд, </a:t>
            </a:r>
            <a:r>
              <a:rPr lang="uk-UA" sz="2200" u="sng" dirty="0"/>
              <a:t>виявивши під час розгляду справи порушення закону, </a:t>
            </a:r>
            <a:r>
              <a:rPr lang="uk-UA" sz="2200" b="1" dirty="0">
                <a:solidFill>
                  <a:srgbClr val="FF0000"/>
                </a:solidFill>
              </a:rPr>
              <a:t>може</a:t>
            </a:r>
            <a:r>
              <a:rPr lang="uk-UA" sz="2200" dirty="0">
                <a:solidFill>
                  <a:srgbClr val="FF0000"/>
                </a:solidFill>
              </a:rPr>
              <a:t> </a:t>
            </a:r>
            <a:r>
              <a:rPr lang="uk-UA" sz="2200" dirty="0"/>
              <a:t>постановити окрему ухвалу і направити її відповідним суб'єктам владних повноважень для вжиття заходів щодо усунення причин та умов, що сприяли порушенню закону. Про вжиті заходи суд повідомляється не пізніше одного місяця після надходження окремої ухвали.</a:t>
            </a:r>
          </a:p>
          <a:p>
            <a:pPr algn="just"/>
            <a:r>
              <a:rPr lang="uk-UA" sz="2200" dirty="0"/>
              <a:t>2. У разі необхідності суд </a:t>
            </a:r>
            <a:r>
              <a:rPr lang="uk-UA" sz="2200" b="1" dirty="0">
                <a:solidFill>
                  <a:srgbClr val="FF0000"/>
                </a:solidFill>
              </a:rPr>
              <a:t>може</a:t>
            </a:r>
            <a:r>
              <a:rPr lang="uk-UA" sz="2200" dirty="0"/>
              <a:t> постановити окрему ухвалу про </a:t>
            </a:r>
            <a:r>
              <a:rPr lang="uk-UA" sz="2200" u="sng" dirty="0"/>
              <a:t>наявність підстав для розгляду питання щодо притягнення до відповідальності </a:t>
            </a:r>
            <a:r>
              <a:rPr lang="uk-UA" sz="2200" dirty="0"/>
              <a:t>осіб, рішення, дії чи бездіяльність яких визнаються протиправними.</a:t>
            </a:r>
          </a:p>
          <a:p>
            <a:pPr algn="just"/>
            <a:endParaRPr lang="ru-RU" sz="2200" b="1" dirty="0" smtClean="0">
              <a:solidFill>
                <a:srgbClr val="FF0000"/>
              </a:solidFill>
            </a:endParaRPr>
          </a:p>
          <a:p>
            <a:pPr algn="just"/>
            <a:r>
              <a:rPr lang="ru-RU" sz="2200" b="1" dirty="0" smtClean="0">
                <a:solidFill>
                  <a:srgbClr val="FF0000"/>
                </a:solidFill>
              </a:rPr>
              <a:t>МОЖЕ – </a:t>
            </a:r>
            <a:r>
              <a:rPr lang="ru-RU" sz="2200" b="1" dirty="0" err="1" smtClean="0">
                <a:solidFill>
                  <a:srgbClr val="FF0000"/>
                </a:solidFill>
              </a:rPr>
              <a:t>чи</a:t>
            </a:r>
            <a:r>
              <a:rPr lang="ru-RU" sz="2200" b="1" dirty="0" smtClean="0">
                <a:solidFill>
                  <a:srgbClr val="FF0000"/>
                </a:solidFill>
              </a:rPr>
              <a:t> ЗОБОВ</a:t>
            </a:r>
            <a:r>
              <a:rPr lang="en-US" sz="2200" b="1" dirty="0" smtClean="0">
                <a:solidFill>
                  <a:srgbClr val="FF0000"/>
                </a:solidFill>
              </a:rPr>
              <a:t>’</a:t>
            </a:r>
            <a:r>
              <a:rPr lang="ru-RU" sz="2200" b="1" dirty="0" smtClean="0">
                <a:solidFill>
                  <a:srgbClr val="FF0000"/>
                </a:solidFill>
              </a:rPr>
              <a:t>ЯЗАНИЙ?</a:t>
            </a:r>
          </a:p>
          <a:p>
            <a:pPr algn="just"/>
            <a:r>
              <a:rPr lang="ru-RU" sz="2200" b="1" dirty="0" smtClean="0">
                <a:solidFill>
                  <a:srgbClr val="FF0000"/>
                </a:solidFill>
              </a:rPr>
              <a:t>ОКРЕМА УХВАЛА – </a:t>
            </a:r>
            <a:r>
              <a:rPr lang="ru-RU" sz="2200" b="1" dirty="0" err="1" smtClean="0">
                <a:solidFill>
                  <a:srgbClr val="FF0000"/>
                </a:solidFill>
              </a:rPr>
              <a:t>підстава</a:t>
            </a:r>
            <a:r>
              <a:rPr lang="ru-RU" sz="2200" b="1" dirty="0" smtClean="0">
                <a:solidFill>
                  <a:srgbClr val="FF0000"/>
                </a:solidFill>
              </a:rPr>
              <a:t> для </a:t>
            </a:r>
            <a:r>
              <a:rPr lang="ru-RU" sz="2200" b="1" dirty="0" err="1" smtClean="0">
                <a:solidFill>
                  <a:srgbClr val="FF0000"/>
                </a:solidFill>
              </a:rPr>
              <a:t>дисциплінарної</a:t>
            </a:r>
            <a:r>
              <a:rPr lang="ru-RU" sz="2200" b="1" dirty="0" smtClean="0">
                <a:solidFill>
                  <a:srgbClr val="FF0000"/>
                </a:solidFill>
              </a:rPr>
              <a:t> </a:t>
            </a:r>
            <a:r>
              <a:rPr lang="ru-RU" sz="2200" b="1" dirty="0" err="1" smtClean="0">
                <a:solidFill>
                  <a:srgbClr val="FF0000"/>
                </a:solidFill>
              </a:rPr>
              <a:t>відповідальності</a:t>
            </a:r>
            <a:r>
              <a:rPr lang="ru-RU" sz="2200" b="1" dirty="0" smtClean="0">
                <a:solidFill>
                  <a:srgbClr val="FF0000"/>
                </a:solidFill>
              </a:rPr>
              <a:t> </a:t>
            </a:r>
            <a:r>
              <a:rPr lang="ru-RU" sz="2200" b="1" dirty="0" err="1" smtClean="0">
                <a:solidFill>
                  <a:srgbClr val="FF0000"/>
                </a:solidFill>
              </a:rPr>
              <a:t>службовця</a:t>
            </a:r>
            <a:endParaRPr lang="ru-RU" sz="2200" b="1" dirty="0">
              <a:solidFill>
                <a:srgbClr val="FF0000"/>
              </a:solidFill>
            </a:endParaRPr>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5</a:t>
            </a:fld>
            <a:endParaRPr lang="ru-RU"/>
          </a:p>
        </p:txBody>
      </p:sp>
    </p:spTree>
    <p:extLst>
      <p:ext uri="{BB962C8B-B14F-4D97-AF65-F5344CB8AC3E}">
        <p14:creationId xmlns:p14="http://schemas.microsoft.com/office/powerpoint/2010/main" val="22395348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4564" y="287340"/>
            <a:ext cx="10027950" cy="1229733"/>
          </a:xfrm>
        </p:spPr>
        <p:txBody>
          <a:bodyPr/>
          <a:lstStyle/>
          <a:p>
            <a:r>
              <a:rPr lang="uk-UA" b="1" dirty="0" smtClean="0"/>
              <a:t>СУДОВИЙ КОНТРОЛЬ (ст. 267 КАС): штраф</a:t>
            </a:r>
            <a:endParaRPr lang="uk-UA" b="1" dirty="0"/>
          </a:p>
        </p:txBody>
      </p:sp>
      <p:sp>
        <p:nvSpPr>
          <p:cNvPr id="3" name="Объект 2"/>
          <p:cNvSpPr>
            <a:spLocks noGrp="1"/>
          </p:cNvSpPr>
          <p:nvPr>
            <p:ph idx="1"/>
          </p:nvPr>
        </p:nvSpPr>
        <p:spPr>
          <a:xfrm>
            <a:off x="1184564" y="2005444"/>
            <a:ext cx="10027950" cy="4231867"/>
          </a:xfrm>
        </p:spPr>
        <p:txBody>
          <a:bodyPr/>
          <a:lstStyle/>
          <a:p>
            <a:r>
              <a:rPr lang="ru-RU" sz="2100" dirty="0"/>
              <a:t>1. Суд, </a:t>
            </a:r>
            <a:r>
              <a:rPr lang="ru-RU" sz="2100" dirty="0" err="1"/>
              <a:t>який</a:t>
            </a:r>
            <a:r>
              <a:rPr lang="ru-RU" sz="2100" dirty="0"/>
              <a:t> </a:t>
            </a:r>
            <a:r>
              <a:rPr lang="ru-RU" sz="2100" dirty="0" err="1"/>
              <a:t>ухвалив</a:t>
            </a:r>
            <a:r>
              <a:rPr lang="ru-RU" sz="2100" dirty="0"/>
              <a:t> </a:t>
            </a:r>
            <a:r>
              <a:rPr lang="ru-RU" sz="2100" dirty="0" err="1"/>
              <a:t>судове</a:t>
            </a:r>
            <a:r>
              <a:rPr lang="ru-RU" sz="2100" dirty="0"/>
              <a:t> </a:t>
            </a:r>
            <a:r>
              <a:rPr lang="ru-RU" sz="2100" dirty="0" err="1"/>
              <a:t>рішення</a:t>
            </a:r>
            <a:r>
              <a:rPr lang="ru-RU" sz="2100" dirty="0"/>
              <a:t> в </a:t>
            </a:r>
            <a:r>
              <a:rPr lang="ru-RU" sz="2100" dirty="0" err="1"/>
              <a:t>адміністративній</a:t>
            </a:r>
            <a:r>
              <a:rPr lang="ru-RU" sz="2100" dirty="0"/>
              <a:t> </a:t>
            </a:r>
            <a:r>
              <a:rPr lang="ru-RU" sz="2100" dirty="0" err="1"/>
              <a:t>справі</a:t>
            </a:r>
            <a:r>
              <a:rPr lang="ru-RU" sz="2100" dirty="0"/>
              <a:t>, </a:t>
            </a:r>
            <a:r>
              <a:rPr lang="ru-RU" sz="2100" b="1" dirty="0" err="1">
                <a:solidFill>
                  <a:srgbClr val="FF0000"/>
                </a:solidFill>
              </a:rPr>
              <a:t>має</a:t>
            </a:r>
            <a:r>
              <a:rPr lang="ru-RU" sz="2100" b="1" dirty="0">
                <a:solidFill>
                  <a:srgbClr val="FF0000"/>
                </a:solidFill>
              </a:rPr>
              <a:t> право </a:t>
            </a:r>
            <a:r>
              <a:rPr lang="ru-RU" sz="2100" dirty="0" err="1"/>
              <a:t>зобов'язати</a:t>
            </a:r>
            <a:r>
              <a:rPr lang="ru-RU" sz="2100" dirty="0"/>
              <a:t> СВП, не на </a:t>
            </a:r>
            <a:r>
              <a:rPr lang="ru-RU" sz="2100" dirty="0" err="1"/>
              <a:t>користь</a:t>
            </a:r>
            <a:r>
              <a:rPr lang="ru-RU" sz="2100" dirty="0"/>
              <a:t> </a:t>
            </a:r>
            <a:r>
              <a:rPr lang="ru-RU" sz="2100" dirty="0" err="1"/>
              <a:t>якого</a:t>
            </a:r>
            <a:r>
              <a:rPr lang="ru-RU" sz="2100" dirty="0"/>
              <a:t> </a:t>
            </a:r>
            <a:r>
              <a:rPr lang="ru-RU" sz="2100" dirty="0" err="1"/>
              <a:t>ухвалене</a:t>
            </a:r>
            <a:r>
              <a:rPr lang="ru-RU" sz="2100" dirty="0"/>
              <a:t> </a:t>
            </a:r>
            <a:r>
              <a:rPr lang="ru-RU" sz="2100" dirty="0" err="1"/>
              <a:t>судове</a:t>
            </a:r>
            <a:r>
              <a:rPr lang="ru-RU" sz="2100" dirty="0"/>
              <a:t> </a:t>
            </a:r>
            <a:r>
              <a:rPr lang="ru-RU" sz="2100" dirty="0" err="1"/>
              <a:t>рішення</a:t>
            </a:r>
            <a:r>
              <a:rPr lang="ru-RU" sz="2100" dirty="0"/>
              <a:t>, подати у </a:t>
            </a:r>
            <a:r>
              <a:rPr lang="ru-RU" sz="2100" dirty="0" err="1"/>
              <a:t>встановлений</a:t>
            </a:r>
            <a:r>
              <a:rPr lang="ru-RU" sz="2100" dirty="0"/>
              <a:t> судом строк </a:t>
            </a:r>
            <a:r>
              <a:rPr lang="ru-RU" sz="2100" dirty="0" err="1">
                <a:solidFill>
                  <a:srgbClr val="FF0000"/>
                </a:solidFill>
              </a:rPr>
              <a:t>звіт</a:t>
            </a:r>
            <a:r>
              <a:rPr lang="ru-RU" sz="2100" dirty="0">
                <a:solidFill>
                  <a:srgbClr val="FF0000"/>
                </a:solidFill>
              </a:rPr>
              <a:t> про </a:t>
            </a:r>
            <a:r>
              <a:rPr lang="ru-RU" sz="2100" dirty="0" err="1">
                <a:solidFill>
                  <a:srgbClr val="FF0000"/>
                </a:solidFill>
              </a:rPr>
              <a:t>виконання</a:t>
            </a:r>
            <a:r>
              <a:rPr lang="ru-RU" sz="2100" dirty="0">
                <a:solidFill>
                  <a:srgbClr val="FF0000"/>
                </a:solidFill>
              </a:rPr>
              <a:t> судового </a:t>
            </a:r>
            <a:r>
              <a:rPr lang="ru-RU" sz="2100" dirty="0" err="1">
                <a:solidFill>
                  <a:srgbClr val="FF0000"/>
                </a:solidFill>
              </a:rPr>
              <a:t>рішення</a:t>
            </a:r>
            <a:r>
              <a:rPr lang="ru-RU" sz="2100" dirty="0">
                <a:solidFill>
                  <a:srgbClr val="FF0000"/>
                </a:solidFill>
              </a:rPr>
              <a:t>.</a:t>
            </a:r>
          </a:p>
          <a:p>
            <a:r>
              <a:rPr lang="ru-RU" sz="2100" dirty="0"/>
              <a:t>2. За </a:t>
            </a:r>
            <a:r>
              <a:rPr lang="ru-RU" sz="2100" dirty="0" err="1"/>
              <a:t>наслідками</a:t>
            </a:r>
            <a:r>
              <a:rPr lang="ru-RU" sz="2100" dirty="0"/>
              <a:t> </a:t>
            </a:r>
            <a:r>
              <a:rPr lang="ru-RU" sz="2100" dirty="0" err="1"/>
              <a:t>розгляду</a:t>
            </a:r>
            <a:r>
              <a:rPr lang="ru-RU" sz="2100" dirty="0"/>
              <a:t> </a:t>
            </a:r>
            <a:r>
              <a:rPr lang="ru-RU" sz="2100" dirty="0" err="1"/>
              <a:t>звіту</a:t>
            </a:r>
            <a:r>
              <a:rPr lang="ru-RU" sz="2100" dirty="0"/>
              <a:t> СВП про </a:t>
            </a:r>
            <a:r>
              <a:rPr lang="ru-RU" sz="2100" dirty="0" err="1"/>
              <a:t>виконання</a:t>
            </a:r>
            <a:r>
              <a:rPr lang="ru-RU" sz="2100" dirty="0"/>
              <a:t> постанови суду </a:t>
            </a:r>
            <a:r>
              <a:rPr lang="ru-RU" sz="2100" dirty="0" err="1"/>
              <a:t>або</a:t>
            </a:r>
            <a:r>
              <a:rPr lang="ru-RU" sz="2100" dirty="0"/>
              <a:t> в </a:t>
            </a:r>
            <a:r>
              <a:rPr lang="ru-RU" sz="2100" dirty="0" err="1"/>
              <a:t>разі</a:t>
            </a:r>
            <a:r>
              <a:rPr lang="ru-RU" sz="2100" dirty="0"/>
              <a:t> </a:t>
            </a:r>
            <a:r>
              <a:rPr lang="ru-RU" sz="2100" dirty="0" err="1"/>
              <a:t>неподання</a:t>
            </a:r>
            <a:r>
              <a:rPr lang="ru-RU" sz="2100" dirty="0"/>
              <a:t> такого </a:t>
            </a:r>
            <a:r>
              <a:rPr lang="ru-RU" sz="2100" dirty="0" err="1"/>
              <a:t>звіту</a:t>
            </a:r>
            <a:r>
              <a:rPr lang="ru-RU" sz="2100" dirty="0"/>
              <a:t> </a:t>
            </a:r>
            <a:r>
              <a:rPr lang="ru-RU" sz="2100" dirty="0" err="1"/>
              <a:t>суддя</a:t>
            </a:r>
            <a:r>
              <a:rPr lang="ru-RU" sz="2100" dirty="0"/>
              <a:t> </a:t>
            </a:r>
            <a:r>
              <a:rPr lang="ru-RU" sz="2100" dirty="0" err="1"/>
              <a:t>своєю</a:t>
            </a:r>
            <a:r>
              <a:rPr lang="ru-RU" sz="2100" dirty="0"/>
              <a:t> </a:t>
            </a:r>
            <a:r>
              <a:rPr lang="ru-RU" sz="2100" dirty="0" err="1"/>
              <a:t>ухвалою</a:t>
            </a:r>
            <a:r>
              <a:rPr lang="ru-RU" sz="2100" dirty="0"/>
              <a:t> </a:t>
            </a:r>
            <a:r>
              <a:rPr lang="ru-RU" sz="2100" b="1" dirty="0" err="1">
                <a:solidFill>
                  <a:srgbClr val="FF0000"/>
                </a:solidFill>
              </a:rPr>
              <a:t>може</a:t>
            </a:r>
            <a:r>
              <a:rPr lang="ru-RU" sz="2100" dirty="0">
                <a:solidFill>
                  <a:srgbClr val="FF0000"/>
                </a:solidFill>
              </a:rPr>
              <a:t> </a:t>
            </a:r>
            <a:r>
              <a:rPr lang="ru-RU" sz="2100" dirty="0" err="1"/>
              <a:t>встановити</a:t>
            </a:r>
            <a:r>
              <a:rPr lang="ru-RU" sz="2100" dirty="0"/>
              <a:t> </a:t>
            </a:r>
            <a:r>
              <a:rPr lang="ru-RU" sz="2100" dirty="0" err="1"/>
              <a:t>новий</a:t>
            </a:r>
            <a:r>
              <a:rPr lang="ru-RU" sz="2100" dirty="0"/>
              <a:t> строк </a:t>
            </a:r>
            <a:r>
              <a:rPr lang="ru-RU" sz="2100" dirty="0" err="1"/>
              <a:t>подання</a:t>
            </a:r>
            <a:r>
              <a:rPr lang="ru-RU" sz="2100" dirty="0"/>
              <a:t> </a:t>
            </a:r>
            <a:r>
              <a:rPr lang="ru-RU" sz="2100" dirty="0" err="1"/>
              <a:t>звіту</a:t>
            </a:r>
            <a:r>
              <a:rPr lang="ru-RU" sz="2100" dirty="0"/>
              <a:t>, </a:t>
            </a:r>
            <a:r>
              <a:rPr lang="ru-RU" sz="2100" dirty="0" err="1"/>
              <a:t>накласти</a:t>
            </a:r>
            <a:r>
              <a:rPr lang="ru-RU" sz="2100" dirty="0"/>
              <a:t> на </a:t>
            </a:r>
            <a:r>
              <a:rPr lang="ru-RU" sz="2100" b="1" u="sng" dirty="0" err="1"/>
              <a:t>керівника</a:t>
            </a:r>
            <a:r>
              <a:rPr lang="ru-RU" sz="2100" b="1" u="sng" dirty="0"/>
              <a:t> </a:t>
            </a:r>
            <a:r>
              <a:rPr lang="ru-RU" sz="2100" b="1" u="sng" dirty="0" smtClean="0"/>
              <a:t>СВП</a:t>
            </a:r>
            <a:r>
              <a:rPr lang="ru-RU" sz="2100" dirty="0" smtClean="0"/>
              <a:t>, </a:t>
            </a:r>
            <a:r>
              <a:rPr lang="ru-RU" sz="2100" dirty="0" err="1"/>
              <a:t>відповідального</a:t>
            </a:r>
            <a:r>
              <a:rPr lang="ru-RU" sz="2100" dirty="0"/>
              <a:t> за </a:t>
            </a:r>
            <a:r>
              <a:rPr lang="ru-RU" sz="2100" dirty="0" err="1"/>
              <a:t>виконання</a:t>
            </a:r>
            <a:r>
              <a:rPr lang="ru-RU" sz="2100" dirty="0"/>
              <a:t> постанови, штраф у </a:t>
            </a:r>
            <a:r>
              <a:rPr lang="ru-RU" sz="2100" dirty="0" err="1"/>
              <a:t>розмірі</a:t>
            </a:r>
            <a:r>
              <a:rPr lang="ru-RU" sz="2100" dirty="0"/>
              <a:t> </a:t>
            </a:r>
            <a:r>
              <a:rPr lang="ru-RU" sz="2100" dirty="0" err="1"/>
              <a:t>від</a:t>
            </a:r>
            <a:r>
              <a:rPr lang="ru-RU" sz="2100" dirty="0"/>
              <a:t> </a:t>
            </a:r>
            <a:r>
              <a:rPr lang="ru-RU" sz="2100" dirty="0">
                <a:solidFill>
                  <a:srgbClr val="FF0000"/>
                </a:solidFill>
              </a:rPr>
              <a:t>десяти до </a:t>
            </a:r>
            <a:r>
              <a:rPr lang="ru-RU" sz="2100" dirty="0" err="1">
                <a:solidFill>
                  <a:srgbClr val="FF0000"/>
                </a:solidFill>
              </a:rPr>
              <a:t>тридцяти</a:t>
            </a:r>
            <a:r>
              <a:rPr lang="ru-RU" sz="2100" dirty="0">
                <a:solidFill>
                  <a:srgbClr val="FF0000"/>
                </a:solidFill>
              </a:rPr>
              <a:t> </a:t>
            </a:r>
            <a:r>
              <a:rPr lang="ru-RU" sz="2100" dirty="0" err="1">
                <a:solidFill>
                  <a:srgbClr val="FF0000"/>
                </a:solidFill>
              </a:rPr>
              <a:t>мінімальних</a:t>
            </a:r>
            <a:r>
              <a:rPr lang="ru-RU" sz="2100" dirty="0">
                <a:solidFill>
                  <a:srgbClr val="FF0000"/>
                </a:solidFill>
              </a:rPr>
              <a:t> </a:t>
            </a:r>
            <a:r>
              <a:rPr lang="ru-RU" sz="2100" dirty="0" err="1">
                <a:solidFill>
                  <a:srgbClr val="FF0000"/>
                </a:solidFill>
              </a:rPr>
              <a:t>заробітних</a:t>
            </a:r>
            <a:r>
              <a:rPr lang="ru-RU" sz="2100" dirty="0">
                <a:solidFill>
                  <a:srgbClr val="FF0000"/>
                </a:solidFill>
              </a:rPr>
              <a:t> плат.</a:t>
            </a:r>
          </a:p>
          <a:p>
            <a:r>
              <a:rPr lang="ru-RU" sz="2100" dirty="0"/>
              <a:t>4. Половина </a:t>
            </a:r>
            <a:r>
              <a:rPr lang="ru-RU" sz="2100" dirty="0" err="1"/>
              <a:t>суми</a:t>
            </a:r>
            <a:r>
              <a:rPr lang="ru-RU" sz="2100" dirty="0"/>
              <a:t> штрафу </a:t>
            </a:r>
            <a:r>
              <a:rPr lang="ru-RU" sz="2100" dirty="0" err="1">
                <a:solidFill>
                  <a:srgbClr val="FF0000"/>
                </a:solidFill>
              </a:rPr>
              <a:t>стягується</a:t>
            </a:r>
            <a:r>
              <a:rPr lang="ru-RU" sz="2100" dirty="0">
                <a:solidFill>
                  <a:srgbClr val="FF0000"/>
                </a:solidFill>
              </a:rPr>
              <a:t> на </a:t>
            </a:r>
            <a:r>
              <a:rPr lang="ru-RU" sz="2100" dirty="0" err="1">
                <a:solidFill>
                  <a:srgbClr val="FF0000"/>
                </a:solidFill>
              </a:rPr>
              <a:t>користь</a:t>
            </a:r>
            <a:r>
              <a:rPr lang="ru-RU" sz="2100" dirty="0">
                <a:solidFill>
                  <a:srgbClr val="FF0000"/>
                </a:solidFill>
              </a:rPr>
              <a:t> </a:t>
            </a:r>
            <a:r>
              <a:rPr lang="ru-RU" sz="2100" dirty="0" err="1">
                <a:solidFill>
                  <a:srgbClr val="FF0000"/>
                </a:solidFill>
              </a:rPr>
              <a:t>позивача</a:t>
            </a:r>
            <a:r>
              <a:rPr lang="ru-RU" sz="2100" dirty="0"/>
              <a:t>, </a:t>
            </a:r>
            <a:r>
              <a:rPr lang="ru-RU" sz="2100" dirty="0" err="1"/>
              <a:t>інша</a:t>
            </a:r>
            <a:r>
              <a:rPr lang="ru-RU" sz="2100" dirty="0"/>
              <a:t> половина - до Державного </a:t>
            </a:r>
            <a:r>
              <a:rPr lang="ru-RU" sz="2100" dirty="0" smtClean="0"/>
              <a:t>бюджету </a:t>
            </a:r>
            <a:r>
              <a:rPr lang="ru-RU" sz="2100" dirty="0" err="1"/>
              <a:t>України</a:t>
            </a:r>
            <a:r>
              <a:rPr lang="ru-RU" sz="2100" dirty="0" smtClean="0"/>
              <a:t>.</a:t>
            </a:r>
            <a:endParaRPr lang="en-US" sz="2100" dirty="0" smtClean="0"/>
          </a:p>
          <a:p>
            <a:endParaRPr lang="en-US" sz="2100" dirty="0" smtClean="0"/>
          </a:p>
          <a:p>
            <a:r>
              <a:rPr lang="uk-UA" sz="2400" b="1" dirty="0" smtClean="0">
                <a:solidFill>
                  <a:srgbClr val="FF0000"/>
                </a:solidFill>
              </a:rPr>
              <a:t>ЗВІТ – КОНТРОЛЬ – ШТРАФ – ПЕРСОНАЛЬНА ВІДПОВІДАЛЬНІСТЬ</a:t>
            </a:r>
            <a:r>
              <a:rPr lang="uk-UA" sz="2400" b="1" dirty="0" smtClean="0">
                <a:solidFill>
                  <a:srgbClr val="FF0000"/>
                </a:solidFill>
              </a:rPr>
              <a:t>!</a:t>
            </a:r>
          </a:p>
          <a:p>
            <a:r>
              <a:rPr lang="uk-UA" sz="2400" i="1" dirty="0" err="1" smtClean="0">
                <a:solidFill>
                  <a:srgbClr val="002060"/>
                </a:solidFill>
              </a:rPr>
              <a:t>Сасевич</a:t>
            </a:r>
            <a:r>
              <a:rPr lang="uk-UA" sz="2400" i="1" dirty="0">
                <a:solidFill>
                  <a:srgbClr val="002060"/>
                </a:solidFill>
              </a:rPr>
              <a:t> О.М. Стимулюймо владу звітом</a:t>
            </a:r>
            <a:r>
              <a:rPr lang="uk-UA" sz="2400" i="1" dirty="0" smtClean="0">
                <a:solidFill>
                  <a:srgbClr val="002060"/>
                </a:solidFill>
              </a:rPr>
              <a:t>! // </a:t>
            </a:r>
            <a:r>
              <a:rPr lang="uk-UA" sz="2400" i="1" dirty="0" err="1" smtClean="0">
                <a:solidFill>
                  <a:srgbClr val="002060"/>
                </a:solidFill>
              </a:rPr>
              <a:t>ЗіБ</a:t>
            </a:r>
            <a:r>
              <a:rPr lang="uk-UA" sz="2400" i="1" dirty="0" smtClean="0">
                <a:solidFill>
                  <a:srgbClr val="002060"/>
                </a:solidFill>
              </a:rPr>
              <a:t>, № 26 – 26.06. – 01.07.</a:t>
            </a:r>
            <a:endParaRPr lang="ru-RU" sz="2400" i="1" dirty="0">
              <a:solidFill>
                <a:srgbClr val="002060"/>
              </a:solidFill>
            </a:endParaRPr>
          </a:p>
        </p:txBody>
      </p:sp>
      <p:sp>
        <p:nvSpPr>
          <p:cNvPr id="4" name="Номер слайда 3"/>
          <p:cNvSpPr>
            <a:spLocks noGrp="1"/>
          </p:cNvSpPr>
          <p:nvPr>
            <p:ph type="sldNum" sz="quarter" idx="12"/>
          </p:nvPr>
        </p:nvSpPr>
        <p:spPr/>
        <p:txBody>
          <a:bodyPr/>
          <a:lstStyle/>
          <a:p>
            <a:pPr>
              <a:defRPr/>
            </a:pPr>
            <a:fld id="{E1F0C77C-D368-4B12-AD83-E67314CCEA2B}" type="slidenum">
              <a:rPr lang="ru-RU" smtClean="0"/>
              <a:pPr>
                <a:defRPr/>
              </a:pPr>
              <a:t>6</a:t>
            </a:fld>
            <a:endParaRPr lang="ru-RU"/>
          </a:p>
        </p:txBody>
      </p:sp>
    </p:spTree>
    <p:extLst>
      <p:ext uri="{BB962C8B-B14F-4D97-AF65-F5344CB8AC3E}">
        <p14:creationId xmlns:p14="http://schemas.microsoft.com/office/powerpoint/2010/main" val="3862655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ВИКОНАННЯ РІШЕНЬ ДЕРЖАВНИМИ ОРГАНАМИ</a:t>
            </a:r>
            <a:endParaRPr lang="uk-UA" b="1" dirty="0"/>
          </a:p>
        </p:txBody>
      </p:sp>
      <p:sp>
        <p:nvSpPr>
          <p:cNvPr id="3" name="Объект 2"/>
          <p:cNvSpPr>
            <a:spLocks noGrp="1"/>
          </p:cNvSpPr>
          <p:nvPr>
            <p:ph idx="1"/>
          </p:nvPr>
        </p:nvSpPr>
        <p:spPr/>
        <p:txBody>
          <a:bodyPr/>
          <a:lstStyle/>
          <a:p>
            <a:pPr marL="0" indent="0">
              <a:buNone/>
            </a:pPr>
            <a:endParaRPr lang="ru-RU" sz="3200" b="1" dirty="0" smtClean="0">
              <a:solidFill>
                <a:srgbClr val="FF0000"/>
              </a:solidFill>
            </a:endParaRPr>
          </a:p>
          <a:p>
            <a:pPr>
              <a:buFont typeface="Wingdings" panose="05000000000000000000" pitchFamily="2" charset="2"/>
              <a:buChar char="ü"/>
            </a:pPr>
            <a:r>
              <a:rPr lang="ru-RU" sz="3200" b="1" dirty="0" err="1" smtClean="0">
                <a:solidFill>
                  <a:srgbClr val="FF0000"/>
                </a:solidFill>
              </a:rPr>
              <a:t>державні</a:t>
            </a:r>
            <a:r>
              <a:rPr lang="ru-RU" sz="3200" b="1" dirty="0" smtClean="0">
                <a:solidFill>
                  <a:srgbClr val="FF0000"/>
                </a:solidFill>
              </a:rPr>
              <a:t> </a:t>
            </a:r>
            <a:r>
              <a:rPr lang="ru-RU" sz="3200" b="1" dirty="0" err="1">
                <a:solidFill>
                  <a:srgbClr val="FF0000"/>
                </a:solidFill>
              </a:rPr>
              <a:t>гарантії</a:t>
            </a:r>
            <a:r>
              <a:rPr lang="ru-RU" sz="3200" b="1" dirty="0">
                <a:solidFill>
                  <a:srgbClr val="FF0000"/>
                </a:solidFill>
              </a:rPr>
              <a:t> </a:t>
            </a:r>
            <a:r>
              <a:rPr lang="ru-RU" sz="3200" b="1" dirty="0" err="1">
                <a:solidFill>
                  <a:srgbClr val="FF0000"/>
                </a:solidFill>
              </a:rPr>
              <a:t>виконання</a:t>
            </a:r>
            <a:r>
              <a:rPr lang="ru-RU" sz="3200" b="1" dirty="0">
                <a:solidFill>
                  <a:srgbClr val="FF0000"/>
                </a:solidFill>
              </a:rPr>
              <a:t> судового </a:t>
            </a:r>
            <a:r>
              <a:rPr lang="ru-RU" sz="3200" b="1" dirty="0" err="1">
                <a:solidFill>
                  <a:srgbClr val="FF0000"/>
                </a:solidFill>
              </a:rPr>
              <a:t>рішення</a:t>
            </a:r>
            <a:r>
              <a:rPr lang="ru-RU" sz="3200" b="1" dirty="0">
                <a:solidFill>
                  <a:srgbClr val="FF0000"/>
                </a:solidFill>
              </a:rPr>
              <a:t>. </a:t>
            </a:r>
            <a:endParaRPr lang="ru-RU" sz="3200" b="1" dirty="0" smtClean="0">
              <a:solidFill>
                <a:srgbClr val="FF0000"/>
              </a:solidFill>
            </a:endParaRPr>
          </a:p>
          <a:p>
            <a:pPr marL="0" indent="0">
              <a:buNone/>
            </a:pPr>
            <a:r>
              <a:rPr lang="ru-RU" sz="3200" dirty="0" err="1" smtClean="0"/>
              <a:t>Невиконання</a:t>
            </a:r>
            <a:r>
              <a:rPr lang="ru-RU" sz="3200" dirty="0" smtClean="0"/>
              <a:t> </a:t>
            </a:r>
            <a:r>
              <a:rPr lang="ru-RU" sz="3200" dirty="0"/>
              <a:t>судового </a:t>
            </a:r>
            <a:r>
              <a:rPr lang="ru-RU" sz="3200" dirty="0" err="1"/>
              <a:t>рішення</a:t>
            </a:r>
            <a:r>
              <a:rPr lang="ru-RU" sz="3200" dirty="0"/>
              <a:t> </a:t>
            </a:r>
            <a:r>
              <a:rPr lang="ru-RU" sz="3200" dirty="0" smtClean="0"/>
              <a:t>- проблема </a:t>
            </a:r>
            <a:r>
              <a:rPr lang="ru-RU" sz="3200" dirty="0" err="1"/>
              <a:t>держави</a:t>
            </a:r>
            <a:r>
              <a:rPr lang="ru-RU" sz="3200" dirty="0"/>
              <a:t>, яка не </a:t>
            </a:r>
            <a:r>
              <a:rPr lang="ru-RU" sz="3200" dirty="0" err="1"/>
              <a:t>спроможна</a:t>
            </a:r>
            <a:r>
              <a:rPr lang="ru-RU" sz="3200" dirty="0"/>
              <a:t> </a:t>
            </a:r>
            <a:r>
              <a:rPr lang="ru-RU" sz="3200" dirty="0" err="1"/>
              <a:t>забезпечити</a:t>
            </a:r>
            <a:r>
              <a:rPr lang="ru-RU" sz="3200" dirty="0"/>
              <a:t> </a:t>
            </a:r>
            <a:r>
              <a:rPr lang="ru-RU" sz="3200" dirty="0" err="1"/>
              <a:t>дію</a:t>
            </a:r>
            <a:r>
              <a:rPr lang="ru-RU" sz="3200" dirty="0"/>
              <a:t> закону на </a:t>
            </a:r>
            <a:r>
              <a:rPr lang="ru-RU" sz="3200" dirty="0" err="1"/>
              <a:t>своїй</a:t>
            </a:r>
            <a:r>
              <a:rPr lang="ru-RU" sz="3200" dirty="0"/>
              <a:t> </a:t>
            </a:r>
            <a:r>
              <a:rPr lang="ru-RU" sz="3200" dirty="0" err="1"/>
              <a:t>території</a:t>
            </a:r>
            <a:r>
              <a:rPr lang="ru-RU" sz="3200" dirty="0"/>
              <a:t>. </a:t>
            </a:r>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7</a:t>
            </a:fld>
            <a:endParaRPr lang="ru-RU"/>
          </a:p>
        </p:txBody>
      </p:sp>
    </p:spTree>
    <p:extLst>
      <p:ext uri="{BB962C8B-B14F-4D97-AF65-F5344CB8AC3E}">
        <p14:creationId xmlns:p14="http://schemas.microsoft.com/office/powerpoint/2010/main" val="1511447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ВИКОНАННЯ РІШЕНЬ ДЕРЖАВНИМИ ОРГАНАМИ</a:t>
            </a:r>
            <a:endParaRPr lang="uk-UA" dirty="0"/>
          </a:p>
        </p:txBody>
      </p:sp>
      <p:sp>
        <p:nvSpPr>
          <p:cNvPr id="3" name="Объект 2"/>
          <p:cNvSpPr>
            <a:spLocks noGrp="1"/>
          </p:cNvSpPr>
          <p:nvPr>
            <p:ph idx="1"/>
          </p:nvPr>
        </p:nvSpPr>
        <p:spPr/>
        <p:txBody>
          <a:bodyPr/>
          <a:lstStyle/>
          <a:p>
            <a:pPr>
              <a:buFont typeface="Wingdings" panose="05000000000000000000" pitchFamily="2" charset="2"/>
              <a:buChar char="ü"/>
            </a:pPr>
            <a:endParaRPr lang="ru-RU" sz="3200" b="1" dirty="0" smtClean="0">
              <a:solidFill>
                <a:srgbClr val="FF0000"/>
              </a:solidFill>
            </a:endParaRPr>
          </a:p>
          <a:p>
            <a:pPr>
              <a:buFont typeface="Wingdings" panose="05000000000000000000" pitchFamily="2" charset="2"/>
              <a:buChar char="ü"/>
            </a:pPr>
            <a:r>
              <a:rPr lang="ru-RU" sz="3200" b="1" dirty="0" err="1" smtClean="0">
                <a:solidFill>
                  <a:srgbClr val="FF0000"/>
                </a:solidFill>
              </a:rPr>
              <a:t>добровільне</a:t>
            </a:r>
            <a:r>
              <a:rPr lang="ru-RU" sz="3200" b="1" dirty="0" smtClean="0">
                <a:solidFill>
                  <a:srgbClr val="FF0000"/>
                </a:solidFill>
              </a:rPr>
              <a:t> </a:t>
            </a:r>
            <a:r>
              <a:rPr lang="ru-RU" sz="3200" b="1" dirty="0" err="1">
                <a:solidFill>
                  <a:srgbClr val="FF0000"/>
                </a:solidFill>
              </a:rPr>
              <a:t>негайне</a:t>
            </a:r>
            <a:r>
              <a:rPr lang="ru-RU" sz="3200" b="1" dirty="0">
                <a:solidFill>
                  <a:srgbClr val="FF0000"/>
                </a:solidFill>
              </a:rPr>
              <a:t> </a:t>
            </a:r>
            <a:r>
              <a:rPr lang="ru-RU" sz="3200" b="1" dirty="0" err="1">
                <a:solidFill>
                  <a:srgbClr val="FF0000"/>
                </a:solidFill>
              </a:rPr>
              <a:t>виконання</a:t>
            </a:r>
            <a:r>
              <a:rPr lang="ru-RU" sz="3200" b="1" dirty="0">
                <a:solidFill>
                  <a:srgbClr val="FF0000"/>
                </a:solidFill>
              </a:rPr>
              <a:t> </a:t>
            </a:r>
            <a:r>
              <a:rPr lang="ru-RU" sz="3200" b="1" dirty="0" err="1">
                <a:solidFill>
                  <a:srgbClr val="FF0000"/>
                </a:solidFill>
              </a:rPr>
              <a:t>державними</a:t>
            </a:r>
            <a:r>
              <a:rPr lang="ru-RU" sz="3200" b="1" dirty="0">
                <a:solidFill>
                  <a:srgbClr val="FF0000"/>
                </a:solidFill>
              </a:rPr>
              <a:t> органами</a:t>
            </a:r>
            <a:r>
              <a:rPr lang="ru-RU" sz="3200" b="1" dirty="0"/>
              <a:t>.</a:t>
            </a:r>
            <a:r>
              <a:rPr lang="ru-RU" sz="3200" dirty="0"/>
              <a:t> </a:t>
            </a:r>
            <a:endParaRPr lang="ru-RU" sz="3200" dirty="0" smtClean="0"/>
          </a:p>
          <a:p>
            <a:pPr marL="0" indent="0">
              <a:buNone/>
            </a:pPr>
            <a:r>
              <a:rPr lang="ru-RU" sz="3200" dirty="0" err="1" smtClean="0"/>
              <a:t>Усі</a:t>
            </a:r>
            <a:r>
              <a:rPr lang="ru-RU" sz="3200" dirty="0" smtClean="0"/>
              <a:t> </a:t>
            </a:r>
            <a:r>
              <a:rPr lang="ru-RU" sz="3200" dirty="0" err="1"/>
              <a:t>державні</a:t>
            </a:r>
            <a:r>
              <a:rPr lang="ru-RU" sz="3200" dirty="0"/>
              <a:t> </a:t>
            </a:r>
            <a:r>
              <a:rPr lang="ru-RU" sz="3200" dirty="0" err="1"/>
              <a:t>органи</a:t>
            </a:r>
            <a:r>
              <a:rPr lang="ru-RU" sz="3200" dirty="0"/>
              <a:t> </a:t>
            </a:r>
            <a:r>
              <a:rPr lang="ru-RU" sz="3200" dirty="0" err="1"/>
              <a:t>повинні</a:t>
            </a:r>
            <a:r>
              <a:rPr lang="ru-RU" sz="3200" dirty="0"/>
              <a:t> </a:t>
            </a:r>
            <a:r>
              <a:rPr lang="ru-RU" sz="3200" dirty="0" err="1"/>
              <a:t>сприяти</a:t>
            </a:r>
            <a:r>
              <a:rPr lang="ru-RU" sz="3200" dirty="0"/>
              <a:t> </a:t>
            </a:r>
            <a:r>
              <a:rPr lang="ru-RU" sz="3200" dirty="0" err="1"/>
              <a:t>виконанню</a:t>
            </a:r>
            <a:r>
              <a:rPr lang="ru-RU" sz="3200" dirty="0"/>
              <a:t> </a:t>
            </a:r>
            <a:r>
              <a:rPr lang="ru-RU" sz="3200" dirty="0" err="1"/>
              <a:t>судових</a:t>
            </a:r>
            <a:r>
              <a:rPr lang="ru-RU" sz="3200" dirty="0"/>
              <a:t> </a:t>
            </a:r>
            <a:r>
              <a:rPr lang="ru-RU" sz="3200" dirty="0" err="1"/>
              <a:t>рішень</a:t>
            </a:r>
            <a:r>
              <a:rPr lang="ru-RU" sz="3200" dirty="0"/>
              <a:t>, а </a:t>
            </a:r>
            <a:r>
              <a:rPr lang="ru-RU" sz="3200" dirty="0" err="1"/>
              <a:t>ті</a:t>
            </a:r>
            <a:r>
              <a:rPr lang="ru-RU" sz="3200" dirty="0"/>
              <a:t>, </a:t>
            </a:r>
            <a:r>
              <a:rPr lang="ru-RU" sz="3200" dirty="0" err="1"/>
              <a:t>що</a:t>
            </a:r>
            <a:r>
              <a:rPr lang="ru-RU" sz="3200" dirty="0"/>
              <a:t> </a:t>
            </a:r>
            <a:r>
              <a:rPr lang="ru-RU" sz="3200" dirty="0" err="1"/>
              <a:t>стосуються</a:t>
            </a:r>
            <a:r>
              <a:rPr lang="ru-RU" sz="3200" dirty="0"/>
              <a:t> </a:t>
            </a:r>
            <a:r>
              <a:rPr lang="ru-RU" sz="3200" dirty="0" err="1"/>
              <a:t>їх</a:t>
            </a:r>
            <a:r>
              <a:rPr lang="ru-RU" sz="3200" dirty="0"/>
              <a:t> </a:t>
            </a:r>
            <a:r>
              <a:rPr lang="ru-RU" sz="3200" dirty="0" err="1"/>
              <a:t>безпосередньо</a:t>
            </a:r>
            <a:r>
              <a:rPr lang="ru-RU" sz="3200" dirty="0"/>
              <a:t>, </a:t>
            </a:r>
            <a:r>
              <a:rPr lang="ru-RU" sz="3200" dirty="0" err="1"/>
              <a:t>виконувати</a:t>
            </a:r>
            <a:r>
              <a:rPr lang="ru-RU" sz="3200" dirty="0"/>
              <a:t> </a:t>
            </a:r>
            <a:r>
              <a:rPr lang="ru-RU" sz="3200" dirty="0" err="1"/>
              <a:t>негайно</a:t>
            </a:r>
            <a:r>
              <a:rPr lang="ru-RU" sz="3200" dirty="0"/>
              <a:t> і </a:t>
            </a:r>
            <a:r>
              <a:rPr lang="ru-RU" sz="3200" dirty="0" err="1"/>
              <a:t>добровільно</a:t>
            </a:r>
            <a:r>
              <a:rPr lang="ru-RU" sz="3200" dirty="0"/>
              <a:t> </a:t>
            </a:r>
            <a:r>
              <a:rPr lang="ru-RU" sz="3200" b="1" u="sng" dirty="0"/>
              <a:t>(без </a:t>
            </a:r>
            <a:r>
              <a:rPr lang="ru-RU" sz="3200" b="1" u="sng" dirty="0" err="1"/>
              <a:t>звернення</a:t>
            </a:r>
            <a:r>
              <a:rPr lang="ru-RU" sz="3200" b="1" u="sng" dirty="0"/>
              <a:t> до ДВС).</a:t>
            </a:r>
          </a:p>
          <a:p>
            <a:pPr marL="0" indent="0">
              <a:buNone/>
            </a:pPr>
            <a:endParaRPr lang="uk-UA" sz="3200"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8</a:t>
            </a:fld>
            <a:endParaRPr lang="ru-RU"/>
          </a:p>
        </p:txBody>
      </p:sp>
    </p:spTree>
    <p:extLst>
      <p:ext uri="{BB962C8B-B14F-4D97-AF65-F5344CB8AC3E}">
        <p14:creationId xmlns:p14="http://schemas.microsoft.com/office/powerpoint/2010/main" val="4253780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Висновок Консультативної Ради Європейських судів (КРЄС) №13 (2010) </a:t>
            </a:r>
            <a:r>
              <a:rPr lang="uk-UA" b="1" dirty="0" smtClean="0"/>
              <a:t>19.11.2010 «Щодо </a:t>
            </a:r>
            <a:r>
              <a:rPr lang="uk-UA" b="1" dirty="0"/>
              <a:t>ролі суддів у виконання судових рішень» </a:t>
            </a:r>
            <a:endParaRPr lang="uk-UA" b="1" dirty="0"/>
          </a:p>
        </p:txBody>
      </p:sp>
      <p:sp>
        <p:nvSpPr>
          <p:cNvPr id="3" name="Объект 2"/>
          <p:cNvSpPr>
            <a:spLocks noGrp="1"/>
          </p:cNvSpPr>
          <p:nvPr>
            <p:ph idx="1"/>
          </p:nvPr>
        </p:nvSpPr>
        <p:spPr/>
        <p:txBody>
          <a:bodyPr/>
          <a:lstStyle/>
          <a:p>
            <a:endParaRPr lang="uk-UA" sz="3200" dirty="0" smtClean="0"/>
          </a:p>
          <a:p>
            <a:r>
              <a:rPr lang="uk-UA" sz="2800" dirty="0" smtClean="0"/>
              <a:t>31. КРЄС </a:t>
            </a:r>
            <a:r>
              <a:rPr lang="uk-UA" sz="2800" dirty="0"/>
              <a:t>вважає, що у державі, яка керується верховенством права, державні органи передусім зобов'язані поважати судові рішення і виконувати їх швидко "</a:t>
            </a:r>
            <a:r>
              <a:rPr lang="uk-UA" sz="2800" dirty="0" err="1"/>
              <a:t>ex</a:t>
            </a:r>
            <a:r>
              <a:rPr lang="uk-UA" sz="2800" dirty="0"/>
              <a:t> </a:t>
            </a:r>
            <a:r>
              <a:rPr lang="uk-UA" sz="2800" dirty="0" err="1"/>
              <a:t>officio</a:t>
            </a:r>
            <a:r>
              <a:rPr lang="uk-UA" sz="2800" dirty="0"/>
              <a:t>". </a:t>
            </a:r>
            <a:endParaRPr lang="uk-UA" sz="2800" dirty="0" smtClean="0"/>
          </a:p>
          <a:p>
            <a:r>
              <a:rPr lang="uk-UA" sz="2800" i="1" dirty="0" smtClean="0"/>
              <a:t>Сама </a:t>
            </a:r>
            <a:r>
              <a:rPr lang="uk-UA" sz="2800" i="1" dirty="0"/>
              <a:t>ідея державного органу, який відмовляється підкоритися рішенню суду, </a:t>
            </a:r>
            <a:r>
              <a:rPr lang="uk-UA" sz="2800" i="1" dirty="0">
                <a:solidFill>
                  <a:srgbClr val="FF0000"/>
                </a:solidFill>
              </a:rPr>
              <a:t>підриває концепцію примату закону</a:t>
            </a:r>
            <a:r>
              <a:rPr lang="uk-UA" sz="2800" i="1" dirty="0" smtClean="0">
                <a:solidFill>
                  <a:srgbClr val="FF0000"/>
                </a:solidFill>
              </a:rPr>
              <a:t>.</a:t>
            </a:r>
          </a:p>
          <a:p>
            <a:r>
              <a:rPr lang="uk-UA" sz="2800" dirty="0" smtClean="0"/>
              <a:t>Держава </a:t>
            </a:r>
            <a:r>
              <a:rPr lang="uk-UA" sz="2800" dirty="0"/>
              <a:t>повинна </a:t>
            </a:r>
            <a:r>
              <a:rPr lang="uk-UA" sz="2800" i="1" dirty="0">
                <a:solidFill>
                  <a:srgbClr val="FF0000"/>
                </a:solidFill>
              </a:rPr>
              <a:t>без зволікання виконувати </a:t>
            </a:r>
            <a:r>
              <a:rPr lang="uk-UA" sz="2800" dirty="0"/>
              <a:t>рішення, винесені проти неї, щоб у позивача не було необхідності застосовувати процедуру виконання. </a:t>
            </a:r>
          </a:p>
          <a:p>
            <a:endParaRPr lang="uk-UA" sz="3200" i="1" dirty="0">
              <a:solidFill>
                <a:srgbClr val="FF0000"/>
              </a:solidFill>
            </a:endParaRPr>
          </a:p>
          <a:p>
            <a:endParaRPr lang="uk-UA" dirty="0"/>
          </a:p>
        </p:txBody>
      </p:sp>
      <p:sp>
        <p:nvSpPr>
          <p:cNvPr id="4" name="Номер слайда 3"/>
          <p:cNvSpPr>
            <a:spLocks noGrp="1"/>
          </p:cNvSpPr>
          <p:nvPr>
            <p:ph type="sldNum" sz="quarter" idx="12"/>
          </p:nvPr>
        </p:nvSpPr>
        <p:spPr/>
        <p:txBody>
          <a:bodyPr/>
          <a:lstStyle/>
          <a:p>
            <a:pPr>
              <a:defRPr/>
            </a:pPr>
            <a:fld id="{EEF65974-280A-4D6D-BDD8-71E54D127F0F}" type="slidenum">
              <a:rPr lang="ru-RU" smtClean="0"/>
              <a:pPr>
                <a:defRPr/>
              </a:pPr>
              <a:t>9</a:t>
            </a:fld>
            <a:endParaRPr lang="ru-RU"/>
          </a:p>
        </p:txBody>
      </p:sp>
    </p:spTree>
    <p:extLst>
      <p:ext uri="{BB962C8B-B14F-4D97-AF65-F5344CB8AC3E}">
        <p14:creationId xmlns:p14="http://schemas.microsoft.com/office/powerpoint/2010/main" val="2815653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816</TotalTime>
  <Words>906</Words>
  <Application>Microsoft Office PowerPoint</Application>
  <PresentationFormat>Широкоэкранный</PresentationFormat>
  <Paragraphs>123</Paragraphs>
  <Slides>19</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19</vt:i4>
      </vt:variant>
    </vt:vector>
  </HeadingPairs>
  <TitlesOfParts>
    <vt:vector size="26" baseType="lpstr">
      <vt:lpstr>Arial</vt:lpstr>
      <vt:lpstr>Arial Black</vt:lpstr>
      <vt:lpstr>Calibri</vt:lpstr>
      <vt:lpstr>Calibri Light</vt:lpstr>
      <vt:lpstr>Times New Roman</vt:lpstr>
      <vt:lpstr>Wingdings</vt:lpstr>
      <vt:lpstr>Ретро</vt:lpstr>
      <vt:lpstr>Презентация PowerPoint</vt:lpstr>
      <vt:lpstr>ЕФЕКТИВНІСТЬ СУДОВОЇ СИСТЕМИ</vt:lpstr>
      <vt:lpstr>РЕАЛЬНІСТЬ ЗАХИСТУ</vt:lpstr>
      <vt:lpstr>СУДОВІ «СТИМУЛИ»</vt:lpstr>
      <vt:lpstr>ОКРЕМА УХВАЛА (ст. 166 КАС)</vt:lpstr>
      <vt:lpstr>СУДОВИЙ КОНТРОЛЬ (ст. 267 КАС): штраф</vt:lpstr>
      <vt:lpstr>ВИКОНАННЯ РІШЕНЬ ДЕРЖАВНИМИ ОРГАНАМИ</vt:lpstr>
      <vt:lpstr>ВИКОНАННЯ РІШЕНЬ ДЕРЖАВНИМИ ОРГАНАМИ</vt:lpstr>
      <vt:lpstr>Висновок Консультативної Ради Європейських судів (КРЄС) №13 (2010) 19.11.2010 «Щодо ролі суддів у виконання судових рішень» </vt:lpstr>
      <vt:lpstr>ВИКОНАННЯ РІШЕНЬ ДЕРЖАВНИМИ ОРГАНАМИ</vt:lpstr>
      <vt:lpstr>КРЄС № 13 (2010)</vt:lpstr>
      <vt:lpstr>ВІДШКОДУВАННЯ ШКОДИ СВП</vt:lpstr>
      <vt:lpstr>КРЄС № 13 (2010)</vt:lpstr>
      <vt:lpstr>Більш докладно:</vt:lpstr>
      <vt:lpstr>Презентация PowerPoint</vt:lpstr>
      <vt:lpstr>ЗАХОДИ СЕКЦІЇ СУДДІВ у 2015</vt:lpstr>
      <vt:lpstr>АПУ 2015 –  захист інтересів суддів та правової спільноти</vt:lpstr>
      <vt:lpstr>uba.ua</vt:lpstr>
      <vt:lpstr>ДЯКУЮ ЗА УВАГУ!</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Vladimir</dc:creator>
  <cp:lastModifiedBy>Vladimir</cp:lastModifiedBy>
  <cp:revision>77</cp:revision>
  <dcterms:created xsi:type="dcterms:W3CDTF">2015-02-20T10:50:00Z</dcterms:created>
  <dcterms:modified xsi:type="dcterms:W3CDTF">2015-07-08T09:28:05Z</dcterms:modified>
</cp:coreProperties>
</file>